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7" r:id="rId2"/>
    <p:sldId id="268" r:id="rId3"/>
    <p:sldId id="270" r:id="rId4"/>
    <p:sldId id="269" r:id="rId5"/>
    <p:sldId id="271" r:id="rId6"/>
    <p:sldId id="274" r:id="rId7"/>
    <p:sldId id="272" r:id="rId8"/>
    <p:sldId id="273" r:id="rId9"/>
    <p:sldId id="258" r:id="rId10"/>
    <p:sldId id="259" r:id="rId11"/>
    <p:sldId id="263" r:id="rId12"/>
    <p:sldId id="257" r:id="rId13"/>
    <p:sldId id="275" r:id="rId14"/>
    <p:sldId id="260" r:id="rId15"/>
    <p:sldId id="285" r:id="rId16"/>
    <p:sldId id="276" r:id="rId17"/>
    <p:sldId id="277" r:id="rId18"/>
    <p:sldId id="278" r:id="rId19"/>
    <p:sldId id="279" r:id="rId20"/>
    <p:sldId id="283" r:id="rId21"/>
    <p:sldId id="280" r:id="rId22"/>
    <p:sldId id="281" r:id="rId23"/>
    <p:sldId id="282" r:id="rId24"/>
    <p:sldId id="264" r:id="rId25"/>
    <p:sldId id="284" r:id="rId2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1.wmf"/><Relationship Id="rId2" Type="http://schemas.openxmlformats.org/officeDocument/2006/relationships/image" Target="../media/image35.wmf"/><Relationship Id="rId1" Type="http://schemas.openxmlformats.org/officeDocument/2006/relationships/image" Target="../media/image37.wmf"/><Relationship Id="rId6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5AA-C9EE-43FF-AAD1-1F52D02784A7}" type="datetimeFigureOut">
              <a:rPr lang="he-IL" smtClean="0"/>
              <a:pPr/>
              <a:t>כ"ח/אדר/תשע"ג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73CB-479D-4311-B168-65E6900E842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5AA-C9EE-43FF-AAD1-1F52D02784A7}" type="datetimeFigureOut">
              <a:rPr lang="he-IL" smtClean="0"/>
              <a:pPr/>
              <a:t>כ"ח/אדר/תשע"ג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73CB-479D-4311-B168-65E6900E842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5AA-C9EE-43FF-AAD1-1F52D02784A7}" type="datetimeFigureOut">
              <a:rPr lang="he-IL" smtClean="0"/>
              <a:pPr/>
              <a:t>כ"ח/אדר/תשע"ג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73CB-479D-4311-B168-65E6900E842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5AA-C9EE-43FF-AAD1-1F52D02784A7}" type="datetimeFigureOut">
              <a:rPr lang="he-IL" smtClean="0"/>
              <a:pPr/>
              <a:t>כ"ח/אדר/תשע"ג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73CB-479D-4311-B168-65E6900E842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5AA-C9EE-43FF-AAD1-1F52D02784A7}" type="datetimeFigureOut">
              <a:rPr lang="he-IL" smtClean="0"/>
              <a:pPr/>
              <a:t>כ"ח/אדר/תשע"ג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73CB-479D-4311-B168-65E6900E842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5AA-C9EE-43FF-AAD1-1F52D02784A7}" type="datetimeFigureOut">
              <a:rPr lang="he-IL" smtClean="0"/>
              <a:pPr/>
              <a:t>כ"ח/אדר/תשע"ג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73CB-479D-4311-B168-65E6900E842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5AA-C9EE-43FF-AAD1-1F52D02784A7}" type="datetimeFigureOut">
              <a:rPr lang="he-IL" smtClean="0"/>
              <a:pPr/>
              <a:t>כ"ח/אדר/תשע"ג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73CB-479D-4311-B168-65E6900E842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5AA-C9EE-43FF-AAD1-1F52D02784A7}" type="datetimeFigureOut">
              <a:rPr lang="he-IL" smtClean="0"/>
              <a:pPr/>
              <a:t>כ"ח/אדר/תשע"ג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73CB-479D-4311-B168-65E6900E842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5AA-C9EE-43FF-AAD1-1F52D02784A7}" type="datetimeFigureOut">
              <a:rPr lang="he-IL" smtClean="0"/>
              <a:pPr/>
              <a:t>כ"ח/אדר/תשע"ג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73CB-479D-4311-B168-65E6900E842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5AA-C9EE-43FF-AAD1-1F52D02784A7}" type="datetimeFigureOut">
              <a:rPr lang="he-IL" smtClean="0"/>
              <a:pPr/>
              <a:t>כ"ח/אדר/תשע"ג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73CB-479D-4311-B168-65E6900E842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E5AA-C9EE-43FF-AAD1-1F52D02784A7}" type="datetimeFigureOut">
              <a:rPr lang="he-IL" smtClean="0"/>
              <a:pPr/>
              <a:t>כ"ח/אדר/תשע"ג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73CB-479D-4311-B168-65E6900E842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DE5AA-C9EE-43FF-AAD1-1F52D02784A7}" type="datetimeFigureOut">
              <a:rPr lang="he-IL" smtClean="0"/>
              <a:pPr/>
              <a:t>כ"ח/אדר/תשע"ג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D73CB-479D-4311-B168-65E6900E8429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urendranath.tripod.com/Applets.html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s9xzovi46ck" TargetMode="Externa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62.90.118.184/index.asp?categoryid=693&amp;articleid=1354&amp;searchparam=%EB%E1%E9%E3%E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eb.macam98.ac.il/~livne/aler/a1d.htm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hyperlink" Target="http://phet.colorado.edu/en/simulation/gravity-force-lab" TargetMode="Externa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2.wmf"/><Relationship Id="rId9" Type="http://schemas.openxmlformats.org/officeDocument/2006/relationships/hyperlink" Target="http://62.90.118.184/index.asp?categoryid=351&amp;articleid=1689&amp;searchparam=%EB%E1%E9%E3%E4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://www.animations.physics.unsw.edu.au/mechanics/chapter11_gravity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3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39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3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3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bcs.whfreeman.com/universe6e/pages/bcs-main.asp?s=00110&amp;n=04000&amp;i=04110.02&amp;v=category&amp;o=|04000|01000|&amp;ns=0&amp;t=&amp;uid=0&amp;rau=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5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53.wmf"/><Relationship Id="rId9" Type="http://schemas.openxmlformats.org/officeDocument/2006/relationships/hyperlink" Target="http://www.freetheflash.com/games/orbit.php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61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stwww.weizmann.ac.il/quiz/content/site/tests/test.asp?testId=821&amp;in=0&amp;active=1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bagrut@blogspot.com" TargetMode="External"/><Relationship Id="rId2" Type="http://schemas.openxmlformats.org/officeDocument/2006/relationships/hyperlink" Target="mailto:bagrut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://www.surendranath.org/Applets/Dynamics/Kepler/Kepler1Applet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היסטוריה</a:t>
            </a:r>
            <a:endParaRPr lang="he-IL" dirty="0"/>
          </a:p>
        </p:txBody>
      </p:sp>
      <p:pic>
        <p:nvPicPr>
          <p:cNvPr id="2050" name="Picture 2" descr="http://content.foto.mail.ru/mail/sonka_zoloto/_answers/i-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3591694" cy="5011666"/>
          </a:xfrm>
          <a:prstGeom prst="rect">
            <a:avLst/>
          </a:prstGeom>
          <a:noFill/>
        </p:spPr>
      </p:pic>
      <p:pic>
        <p:nvPicPr>
          <p:cNvPr id="2052" name="Picture 4" descr="image hosting"/>
          <p:cNvPicPr>
            <a:picLocks noChangeAspect="1" noChangeArrowheads="1"/>
          </p:cNvPicPr>
          <p:nvPr/>
        </p:nvPicPr>
        <p:blipFill>
          <a:blip r:embed="rId3" cstate="print"/>
          <a:srcRect l="963" t="5760" r="42218" b="36641"/>
          <a:stretch>
            <a:fillRect/>
          </a:stretch>
        </p:blipFill>
        <p:spPr bwMode="auto">
          <a:xfrm>
            <a:off x="4499992" y="2204864"/>
            <a:ext cx="4248472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החוק 3 של קפלר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827584" y="1340768"/>
            <a:ext cx="74523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3200" dirty="0"/>
              <a:t>ריבועי תקופות הסיבוב של כוכבי הלכת עומדים ביחס ישר לחזקה השלישית של ממוצע המרחק שלהם מהשמש.</a:t>
            </a:r>
          </a:p>
        </p:txBody>
      </p:sp>
      <p:grpSp>
        <p:nvGrpSpPr>
          <p:cNvPr id="8" name="קבוצה 7"/>
          <p:cNvGrpSpPr/>
          <p:nvPr/>
        </p:nvGrpSpPr>
        <p:grpSpPr>
          <a:xfrm>
            <a:off x="841301" y="2420888"/>
            <a:ext cx="4504987" cy="2867397"/>
            <a:chOff x="3779912" y="2780928"/>
            <a:chExt cx="4504987" cy="2867397"/>
          </a:xfrm>
        </p:grpSpPr>
        <p:pic>
          <p:nvPicPr>
            <p:cNvPr id="1024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79912" y="2838419"/>
              <a:ext cx="3768651" cy="28099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1" name="Picture 1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96136" y="2780928"/>
              <a:ext cx="2488763" cy="20739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מלבן 8"/>
          <p:cNvSpPr/>
          <p:nvPr/>
        </p:nvSpPr>
        <p:spPr>
          <a:xfrm>
            <a:off x="5004048" y="6165304"/>
            <a:ext cx="3829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b="1" dirty="0" smtClean="0">
                <a:hlinkClick r:id="rId5"/>
              </a:rPr>
              <a:t>ההיסטוריה של היקום מוסברת בפשטות</a:t>
            </a:r>
            <a:endParaRPr lang="he-IL" b="1" dirty="0"/>
          </a:p>
        </p:txBody>
      </p:sp>
      <p:sp>
        <p:nvSpPr>
          <p:cNvPr id="3" name="TextBox 2"/>
          <p:cNvSpPr txBox="1"/>
          <p:nvPr/>
        </p:nvSpPr>
        <p:spPr>
          <a:xfrm rot="20110513">
            <a:off x="5187570" y="4096904"/>
            <a:ext cx="309634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 smtClean="0">
                <a:solidFill>
                  <a:srgbClr val="FF0000"/>
                </a:solidFill>
                <a:latin typeface="Gulim" pitchFamily="34" charset="-127"/>
                <a:ea typeface="Gulim" pitchFamily="34" charset="-127"/>
              </a:rPr>
              <a:t>רק לכוכבי לכת שנעים סביב אותו מרכז!</a:t>
            </a:r>
            <a:endParaRPr lang="he-IL" sz="2400" b="1" dirty="0">
              <a:solidFill>
                <a:srgbClr val="FF0000"/>
              </a:solidFill>
              <a:latin typeface="Gulim" pitchFamily="34" charset="-127"/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סר אייזיק ניוטון</a:t>
            </a:r>
            <a:endParaRPr lang="he-IL" dirty="0"/>
          </a:p>
        </p:txBody>
      </p:sp>
      <p:pic>
        <p:nvPicPr>
          <p:cNvPr id="6146" name="Picture 2" descr="http://www.aerospaceweb.org/question/history/newton/newto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1412776"/>
            <a:ext cx="2448272" cy="308482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19672" y="1340768"/>
            <a:ext cx="43204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 smtClean="0"/>
              <a:t>1643-1727</a:t>
            </a:r>
            <a:r>
              <a:rPr lang="en-US" dirty="0" smtClean="0"/>
              <a:t> </a:t>
            </a:r>
            <a:r>
              <a:rPr lang="he-IL" dirty="0" smtClean="0"/>
              <a:t>. </a:t>
            </a:r>
            <a:r>
              <a:rPr lang="he-IL" sz="3200" dirty="0" smtClean="0"/>
              <a:t>פיזיקאי </a:t>
            </a:r>
            <a:r>
              <a:rPr lang="he-IL" sz="3200" dirty="0"/>
              <a:t>אנגלי</a:t>
            </a:r>
          </a:p>
        </p:txBody>
      </p:sp>
      <p:sp>
        <p:nvSpPr>
          <p:cNvPr id="7" name="TextBox 6">
            <a:hlinkClick r:id="rId4"/>
          </p:cNvPr>
          <p:cNvSpPr txBox="1"/>
          <p:nvPr/>
        </p:nvSpPr>
        <p:spPr>
          <a:xfrm>
            <a:off x="0" y="1916832"/>
            <a:ext cx="6372200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האגדה מספרת שיום אחד בשנת 1666 אייזיק ישב מתחת לעץ תפוחים, כאשר לפתע תפוח ניתק מן העץ ונפל על ראשו של אייזיק. נפילת התפוח עוררה אצלו שאלה </a:t>
            </a:r>
            <a:r>
              <a:rPr lang="he-IL" dirty="0" smtClean="0"/>
              <a:t>:איך ייתכן </a:t>
            </a:r>
            <a:r>
              <a:rPr lang="he-IL" dirty="0"/>
              <a:t>שתפוח קטן שמתנתק מהעץ נופל ארצה ואילו הירח שהוא גוף ענק אינו נופל עלינו?</a:t>
            </a:r>
          </a:p>
          <a:p>
            <a:r>
              <a:rPr lang="he-IL" dirty="0"/>
              <a:t>כך החל אייזיק לחשוב שיש כוח המופעל על </a:t>
            </a:r>
            <a:r>
              <a:rPr lang="he-IL" dirty="0" smtClean="0"/>
              <a:t>כל </a:t>
            </a:r>
            <a:r>
              <a:rPr lang="he-IL" dirty="0"/>
              <a:t>הגופים בטבע, זהו </a:t>
            </a:r>
            <a:r>
              <a:rPr lang="he-IL" dirty="0" smtClean="0"/>
              <a:t>כוח הכבידה</a:t>
            </a:r>
            <a:r>
              <a:rPr lang="he-IL" dirty="0"/>
              <a:t>. </a:t>
            </a:r>
            <a:r>
              <a:rPr lang="he-IL" dirty="0" smtClean="0"/>
              <a:t>הוא חקר </a:t>
            </a:r>
            <a:r>
              <a:rPr lang="he-IL" dirty="0"/>
              <a:t>את הנושא לעומק במהלך 20 שנה.</a:t>
            </a:r>
          </a:p>
          <a:p>
            <a:r>
              <a:rPr lang="he-IL" dirty="0"/>
              <a:t>בזמן הזה הוא אסף נתונים על המרחקים בין הירח והשמש לכדור הארץ ועוד. נתונים אלו עזרו לו לשער את הרעיון הכללי לו הוא קרא "הכבידה (גרביטציה) העולמית".</a:t>
            </a:r>
          </a:p>
          <a:p>
            <a:r>
              <a:rPr lang="he-IL" dirty="0"/>
              <a:t>בשנת 1674 העלה רוברט </a:t>
            </a:r>
            <a:r>
              <a:rPr lang="he-IL" dirty="0" err="1"/>
              <a:t>הוק</a:t>
            </a:r>
            <a:r>
              <a:rPr lang="he-IL" dirty="0"/>
              <a:t> את הרעיון על קיום כוח משיכה הגורם לתנועת כדור הארץ סביב השמש ושכוח זה הולך ופוחת ככל שהמרחק בין הגופים גדול יותר.</a:t>
            </a:r>
          </a:p>
          <a:p>
            <a:r>
              <a:rPr lang="he-IL" dirty="0"/>
              <a:t>ככל הנראה אייזיק נעזר לא רק ברעיונותיו האישיים שלו אלא שהוא נתמך גם בהשערותיו של רוברט </a:t>
            </a:r>
            <a:r>
              <a:rPr lang="he-IL" dirty="0" err="1"/>
              <a:t>הוק</a:t>
            </a:r>
            <a:r>
              <a:rPr lang="he-IL" dirty="0"/>
              <a:t> ובתגליותיהם של אסטרונומים כמו </a:t>
            </a:r>
            <a:r>
              <a:rPr lang="he-IL" dirty="0" err="1"/>
              <a:t>קופרניקוס</a:t>
            </a:r>
            <a:r>
              <a:rPr lang="he-IL" dirty="0"/>
              <a:t>, גלילאו </a:t>
            </a:r>
            <a:r>
              <a:rPr lang="he-IL" dirty="0" err="1"/>
              <a:t>וקפלר</a:t>
            </a:r>
            <a:r>
              <a:rPr lang="he-IL" dirty="0"/>
              <a:t>.</a:t>
            </a:r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חוק הכבידה העולמי</a:t>
            </a:r>
            <a:endParaRPr lang="he-IL" dirty="0"/>
          </a:p>
        </p:txBody>
      </p:sp>
      <p:pic>
        <p:nvPicPr>
          <p:cNvPr id="12289" name="Picture 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4929" y="1772816"/>
            <a:ext cx="3905813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237483"/>
              </p:ext>
            </p:extLst>
          </p:nvPr>
        </p:nvGraphicFramePr>
        <p:xfrm>
          <a:off x="3419872" y="4121249"/>
          <a:ext cx="1953094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r:id="rId5" imgW="711000" imgH="393480" progId="">
                  <p:embed/>
                </p:oleObj>
              </mc:Choice>
              <mc:Fallback>
                <p:oleObj r:id="rId5" imgW="711000" imgH="39348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121249"/>
                        <a:ext cx="1953094" cy="108012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קבוצה 17"/>
          <p:cNvGrpSpPr/>
          <p:nvPr/>
        </p:nvGrpSpPr>
        <p:grpSpPr>
          <a:xfrm>
            <a:off x="467544" y="1828036"/>
            <a:ext cx="2434580" cy="2249036"/>
            <a:chOff x="5508104" y="1556792"/>
            <a:chExt cx="2434580" cy="2249036"/>
          </a:xfrm>
        </p:grpSpPr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5508104" y="1556792"/>
              <a:ext cx="2434580" cy="536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M</a:t>
              </a:r>
              <a:r>
                <a:rPr kumimoji="0" lang="he-I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 - מסה של גוף ראשון</a:t>
              </a:r>
              <a:endParaRPr kumimoji="0" lang="he-I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5508104" y="1914785"/>
              <a:ext cx="2434580" cy="536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m</a:t>
              </a:r>
              <a:r>
                <a:rPr kumimoji="0" lang="he-I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 - מסה של גוף שני</a:t>
              </a:r>
              <a:endParaRPr kumimoji="0" lang="he-I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2299" name="Object 11"/>
            <p:cNvGraphicFramePr>
              <a:graphicFrameLocks noChangeAspect="1"/>
            </p:cNvGraphicFramePr>
            <p:nvPr/>
          </p:nvGraphicFramePr>
          <p:xfrm>
            <a:off x="5832715" y="3068960"/>
            <a:ext cx="2092837" cy="7368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11" name="Equation" r:id="rId7" imgW="1358640" imgH="444240" progId="Equation.3">
                    <p:embed/>
                  </p:oleObj>
                </mc:Choice>
                <mc:Fallback>
                  <p:oleObj name="Equation" r:id="rId7" imgW="1358640" imgH="44424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32715" y="3068960"/>
                          <a:ext cx="2092837" cy="7368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0" name="Text Box 12"/>
            <p:cNvSpPr txBox="1">
              <a:spLocks noChangeArrowheads="1"/>
            </p:cNvSpPr>
            <p:nvPr/>
          </p:nvSpPr>
          <p:spPr bwMode="auto">
            <a:xfrm>
              <a:off x="5508104" y="2603979"/>
              <a:ext cx="2434580" cy="536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1400" b="1" dirty="0" smtClean="0">
                  <a:latin typeface="Calibri" pitchFamily="34" charset="0"/>
                  <a:ea typeface="Arial" pitchFamily="34" charset="0"/>
                  <a:cs typeface="Arial" pitchFamily="34" charset="0"/>
                </a:rPr>
                <a:t>r</a:t>
              </a:r>
              <a:r>
                <a:rPr kumimoji="0" lang="he-I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- רדיוס של בין מרכזי הגופים</a:t>
              </a:r>
              <a:endParaRPr kumimoji="0" lang="he-I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301" name="Text Box 13"/>
            <p:cNvSpPr txBox="1">
              <a:spLocks noChangeArrowheads="1"/>
            </p:cNvSpPr>
            <p:nvPr/>
          </p:nvSpPr>
          <p:spPr bwMode="auto">
            <a:xfrm>
              <a:off x="5508104" y="2276872"/>
              <a:ext cx="2375148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r</a:t>
              </a:r>
              <a:r>
                <a:rPr kumimoji="0" lang="he-I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 - מרחק בין מרכזי הגופים</a:t>
              </a:r>
              <a:endParaRPr kumimoji="0" lang="he-I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83568" y="5763944"/>
            <a:ext cx="82809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DotumChe" pitchFamily="49" charset="-127"/>
                <a:ea typeface="DotumChe" pitchFamily="49" charset="-127"/>
              </a:rPr>
              <a:t>G</a:t>
            </a:r>
            <a:r>
              <a:rPr lang="he-IL" b="1" dirty="0" smtClean="0">
                <a:solidFill>
                  <a:srgbClr val="0070C0"/>
                </a:solidFill>
                <a:latin typeface="DotumChe" pitchFamily="49" charset="-127"/>
                <a:ea typeface="DotumChe" pitchFamily="49" charset="-127"/>
              </a:rPr>
              <a:t> – קבוע גרביטציה. משמעות: כוח שפועל בין שני גופים שמסותם 1 ק"ג כל אחד, שנמצאות במרחק 1 מטר בין מרכזיהם</a:t>
            </a:r>
            <a:endParaRPr lang="he-IL" b="1" dirty="0">
              <a:solidFill>
                <a:srgbClr val="0070C0"/>
              </a:solidFill>
              <a:latin typeface="DotumChe" pitchFamily="49" charset="-127"/>
              <a:ea typeface="DotumChe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תאוצה של נפילה חופשית</a:t>
            </a:r>
            <a:endParaRPr lang="he-IL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043608" y="1700808"/>
          <a:ext cx="2160240" cy="862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9" name="Equation" r:id="rId3" imgW="977760" imgH="393480" progId="Equation.3">
                  <p:embed/>
                </p:oleObj>
              </mc:Choice>
              <mc:Fallback>
                <p:oleObj name="Equation" r:id="rId3" imgW="9777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700808"/>
                        <a:ext cx="2160240" cy="8625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3635896" y="1700808"/>
          <a:ext cx="1515168" cy="947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0" name="Equation" r:id="rId5" imgW="672840" imgH="444240" progId="Equation.3">
                  <p:embed/>
                </p:oleObj>
              </mc:Choice>
              <mc:Fallback>
                <p:oleObj name="Equation" r:id="rId5" imgW="67284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1700808"/>
                        <a:ext cx="1515168" cy="94760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940152" y="1916832"/>
            <a:ext cx="266429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he-IL" sz="3000" dirty="0" smtClean="0">
                <a:latin typeface="Arial" pitchFamily="34" charset="0"/>
                <a:ea typeface="Arial" pitchFamily="34" charset="0"/>
                <a:cs typeface="Arial" pitchFamily="34" charset="0"/>
              </a:rPr>
              <a:t>על </a:t>
            </a:r>
            <a:r>
              <a:rPr kumimoji="0" lang="he-IL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פני</a:t>
            </a:r>
            <a:r>
              <a:rPr kumimoji="0" lang="he-IL" sz="3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he-IL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כדה"א</a:t>
            </a:r>
            <a:endParaRPr kumimoji="0" lang="he-IL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71600" y="3789040"/>
          <a:ext cx="2217996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1" name="Equation" r:id="rId7" imgW="1015920" imgH="431640" progId="Equation.3">
                  <p:embed/>
                </p:oleObj>
              </mc:Choice>
              <mc:Fallback>
                <p:oleObj name="Equation" r:id="rId7" imgW="101592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789040"/>
                        <a:ext cx="2217996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3851920" y="3789040"/>
            <a:ext cx="4968552" cy="973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e-IL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תאוצה של נפילה חופשית קטנה כאשר מרחק </a:t>
            </a:r>
            <a:r>
              <a:rPr kumimoji="0" lang="he-IL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מכדה"א</a:t>
            </a:r>
            <a:r>
              <a:rPr kumimoji="0" lang="he-IL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גדל</a:t>
            </a:r>
            <a:endParaRPr kumimoji="0" lang="he-IL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059832" y="5445224"/>
            <a:ext cx="3310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>
                <a:hlinkClick r:id="rId9"/>
              </a:rPr>
              <a:t>מדוע אסטרונאוטים מרחפים בחלל?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ניסוי </a:t>
            </a:r>
            <a:r>
              <a:rPr lang="he-IL" dirty="0" err="1" smtClean="0"/>
              <a:t>קבנדיש</a:t>
            </a:r>
            <a:endParaRPr lang="he-IL" dirty="0"/>
          </a:p>
        </p:txBody>
      </p:sp>
      <p:pic>
        <p:nvPicPr>
          <p:cNvPr id="9217" name="Picture 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844824"/>
            <a:ext cx="6600825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צפיפות</a:t>
            </a:r>
            <a:endParaRPr lang="he-IL" dirty="0"/>
          </a:p>
        </p:txBody>
      </p:sp>
      <p:graphicFrame>
        <p:nvGraphicFramePr>
          <p:cNvPr id="4" name="אובייקט 3"/>
          <p:cNvGraphicFramePr>
            <a:graphicFrameLocks noChangeAspect="1"/>
          </p:cNvGraphicFramePr>
          <p:nvPr/>
        </p:nvGraphicFramePr>
        <p:xfrm>
          <a:off x="827584" y="1556791"/>
          <a:ext cx="1656184" cy="1466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7" name="Equation" r:id="rId3" imgW="444240" imgH="393480" progId="Equation.3">
                  <p:embed/>
                </p:oleObj>
              </mc:Choice>
              <mc:Fallback>
                <p:oleObj name="Equation" r:id="rId3" imgW="4442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556791"/>
                        <a:ext cx="1656184" cy="1466905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99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טבלה 4"/>
          <p:cNvGraphicFramePr>
            <a:graphicFrameLocks noGrp="1"/>
          </p:cNvGraphicFramePr>
          <p:nvPr/>
        </p:nvGraphicFramePr>
        <p:xfrm>
          <a:off x="5436096" y="2156832"/>
          <a:ext cx="2537601" cy="19202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75637"/>
                <a:gridCol w="1080982"/>
                <a:gridCol w="1080982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>
                          <a:sym typeface="Symbol"/>
                        </a:rPr>
                        <a:t>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צפיפות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 smtClean="0"/>
                    </a:p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m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מסה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 smtClean="0"/>
                    </a:p>
                    <a:p>
                      <a:pPr rtl="1"/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V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נפח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 smtClean="0"/>
                    </a:p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אובייקט 5"/>
          <p:cNvGraphicFramePr>
            <a:graphicFrameLocks noChangeAspect="1"/>
          </p:cNvGraphicFramePr>
          <p:nvPr/>
        </p:nvGraphicFramePr>
        <p:xfrm>
          <a:off x="5842868" y="2228839"/>
          <a:ext cx="313308" cy="5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8" name="Equation" r:id="rId5" imgW="241200" imgH="393480" progId="Equation.3">
                  <p:embed/>
                </p:oleObj>
              </mc:Choice>
              <mc:Fallback>
                <p:oleObj name="Equation" r:id="rId5" imgW="2412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868" y="2228839"/>
                        <a:ext cx="313308" cy="5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אובייקט 6"/>
          <p:cNvGraphicFramePr>
            <a:graphicFrameLocks noChangeAspect="1"/>
          </p:cNvGraphicFramePr>
          <p:nvPr/>
        </p:nvGraphicFramePr>
        <p:xfrm>
          <a:off x="5796136" y="2928779"/>
          <a:ext cx="380181" cy="380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9" name="Equation" r:id="rId7" imgW="203040" imgH="203040" progId="Equation.3">
                  <p:embed/>
                </p:oleObj>
              </mc:Choice>
              <mc:Fallback>
                <p:oleObj name="Equation" r:id="rId7" imgW="203040" imgH="203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928779"/>
                        <a:ext cx="380181" cy="3801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אובייקט 7"/>
          <p:cNvGraphicFramePr>
            <a:graphicFrameLocks noChangeAspect="1"/>
          </p:cNvGraphicFramePr>
          <p:nvPr/>
        </p:nvGraphicFramePr>
        <p:xfrm>
          <a:off x="5796136" y="3596992"/>
          <a:ext cx="380181" cy="380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Equation" r:id="rId9" imgW="203040" imgH="203040" progId="Equation.3">
                  <p:embed/>
                </p:oleObj>
              </mc:Choice>
              <mc:Fallback>
                <p:oleObj name="Equation" r:id="rId9" imgW="20304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3596992"/>
                        <a:ext cx="380181" cy="3801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אובייקט 8"/>
          <p:cNvGraphicFramePr>
            <a:graphicFrameLocks noChangeAspect="1"/>
          </p:cNvGraphicFramePr>
          <p:nvPr/>
        </p:nvGraphicFramePr>
        <p:xfrm>
          <a:off x="539552" y="3573016"/>
          <a:ext cx="2126456" cy="1081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1" name="Equation" r:id="rId11" imgW="774360" imgH="393480" progId="Equation.3">
                  <p:embed/>
                </p:oleObj>
              </mc:Choice>
              <mc:Fallback>
                <p:oleObj name="Equation" r:id="rId11" imgW="77436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573016"/>
                        <a:ext cx="2126456" cy="10813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6" name="Group 4"/>
          <p:cNvGrpSpPr>
            <a:grpSpLocks/>
          </p:cNvGrpSpPr>
          <p:nvPr/>
        </p:nvGrpSpPr>
        <p:grpSpPr bwMode="auto">
          <a:xfrm>
            <a:off x="179512" y="620688"/>
            <a:ext cx="3292996" cy="2740000"/>
            <a:chOff x="941" y="3118"/>
            <a:chExt cx="3645" cy="2308"/>
          </a:xfrm>
        </p:grpSpPr>
        <p:grpSp>
          <p:nvGrpSpPr>
            <p:cNvPr id="33797" name="Group 5"/>
            <p:cNvGrpSpPr>
              <a:grpSpLocks/>
            </p:cNvGrpSpPr>
            <p:nvPr/>
          </p:nvGrpSpPr>
          <p:grpSpPr bwMode="auto">
            <a:xfrm>
              <a:off x="941" y="3118"/>
              <a:ext cx="3645" cy="2235"/>
              <a:chOff x="2205" y="4065"/>
              <a:chExt cx="3645" cy="2235"/>
            </a:xfrm>
          </p:grpSpPr>
          <p:sp>
            <p:nvSpPr>
              <p:cNvPr id="33798" name="Rectangle 6" descr="אלכסון רחב כלפי מעלה"/>
              <p:cNvSpPr>
                <a:spLocks noChangeArrowheads="1"/>
              </p:cNvSpPr>
              <p:nvPr/>
            </p:nvSpPr>
            <p:spPr bwMode="auto">
              <a:xfrm>
                <a:off x="3240" y="4860"/>
                <a:ext cx="1260" cy="108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  <p:sp>
            <p:nvSpPr>
              <p:cNvPr id="33799" name="Freeform 7"/>
              <p:cNvSpPr>
                <a:spLocks/>
              </p:cNvSpPr>
              <p:nvPr/>
            </p:nvSpPr>
            <p:spPr bwMode="auto">
              <a:xfrm>
                <a:off x="2880" y="4500"/>
                <a:ext cx="1980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0" y="540"/>
                  </a:cxn>
                  <a:cxn ang="0">
                    <a:pos x="720" y="900"/>
                  </a:cxn>
                  <a:cxn ang="0">
                    <a:pos x="1980" y="1080"/>
                  </a:cxn>
                </a:cxnLst>
                <a:rect l="0" t="0" r="r" b="b"/>
                <a:pathLst>
                  <a:path w="1980" h="1080">
                    <a:moveTo>
                      <a:pt x="0" y="0"/>
                    </a:moveTo>
                    <a:cubicBezTo>
                      <a:pt x="30" y="195"/>
                      <a:pt x="60" y="390"/>
                      <a:pt x="180" y="540"/>
                    </a:cubicBezTo>
                    <a:cubicBezTo>
                      <a:pt x="300" y="690"/>
                      <a:pt x="420" y="810"/>
                      <a:pt x="720" y="900"/>
                    </a:cubicBezTo>
                    <a:cubicBezTo>
                      <a:pt x="1020" y="990"/>
                      <a:pt x="1500" y="1035"/>
                      <a:pt x="1980" y="1080"/>
                    </a:cubicBez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  <p:sp>
            <p:nvSpPr>
              <p:cNvPr id="33800" name="Rectangle 8"/>
              <p:cNvSpPr>
                <a:spLocks noChangeArrowheads="1"/>
              </p:cNvSpPr>
              <p:nvPr/>
            </p:nvSpPr>
            <p:spPr bwMode="auto">
              <a:xfrm>
                <a:off x="3600" y="4320"/>
                <a:ext cx="1260" cy="108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  <p:sp>
            <p:nvSpPr>
              <p:cNvPr id="33801" name="Line 9"/>
              <p:cNvSpPr>
                <a:spLocks noChangeShapeType="1"/>
              </p:cNvSpPr>
              <p:nvPr/>
            </p:nvSpPr>
            <p:spPr bwMode="auto">
              <a:xfrm>
                <a:off x="2520" y="5940"/>
                <a:ext cx="333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  <p:sp>
            <p:nvSpPr>
              <p:cNvPr id="33802" name="Line 10"/>
              <p:cNvSpPr>
                <a:spLocks noChangeShapeType="1"/>
              </p:cNvSpPr>
              <p:nvPr/>
            </p:nvSpPr>
            <p:spPr bwMode="auto">
              <a:xfrm flipV="1">
                <a:off x="2700" y="4065"/>
                <a:ext cx="0" cy="205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  <p:sp>
            <p:nvSpPr>
              <p:cNvPr id="33803" name="Text Box 11"/>
              <p:cNvSpPr txBox="1">
                <a:spLocks noChangeArrowheads="1"/>
              </p:cNvSpPr>
              <p:nvPr/>
            </p:nvSpPr>
            <p:spPr bwMode="auto">
              <a:xfrm>
                <a:off x="5400" y="5940"/>
                <a:ext cx="360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r</a:t>
                </a:r>
                <a:endParaRPr kumimoji="0" lang="he-I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04" name="Text Box 12"/>
              <p:cNvSpPr txBox="1">
                <a:spLocks noChangeArrowheads="1"/>
              </p:cNvSpPr>
              <p:nvPr/>
            </p:nvSpPr>
            <p:spPr bwMode="auto">
              <a:xfrm>
                <a:off x="3615" y="5505"/>
                <a:ext cx="525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W</a:t>
                </a:r>
                <a:endParaRPr kumimoji="0" lang="he-IL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05" name="Text Box 13"/>
              <p:cNvSpPr txBox="1">
                <a:spLocks noChangeArrowheads="1"/>
              </p:cNvSpPr>
              <p:nvPr/>
            </p:nvSpPr>
            <p:spPr bwMode="auto">
              <a:xfrm>
                <a:off x="2205" y="4350"/>
                <a:ext cx="360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F</a:t>
                </a:r>
                <a:endParaRPr kumimoji="0" lang="he-I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33806" name="Object 14"/>
            <p:cNvGraphicFramePr>
              <a:graphicFrameLocks noChangeAspect="1"/>
            </p:cNvGraphicFramePr>
            <p:nvPr/>
          </p:nvGraphicFramePr>
          <p:xfrm>
            <a:off x="1886" y="5081"/>
            <a:ext cx="195" cy="3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37" name="Equation" r:id="rId3" imgW="126720" imgH="215640" progId="Equation.3">
                    <p:embed/>
                  </p:oleObj>
                </mc:Choice>
                <mc:Fallback>
                  <p:oleObj name="Equation" r:id="rId3" imgW="126720" imgH="215640" progId="Equation.3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6" y="5081"/>
                          <a:ext cx="195" cy="34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807" name="Object 15"/>
            <p:cNvGraphicFramePr>
              <a:graphicFrameLocks noChangeAspect="1"/>
            </p:cNvGraphicFramePr>
            <p:nvPr/>
          </p:nvGraphicFramePr>
          <p:xfrm>
            <a:off x="3105" y="5033"/>
            <a:ext cx="215" cy="3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38" name="Equation" r:id="rId5" imgW="139680" imgH="215640" progId="Equation.3">
                    <p:embed/>
                  </p:oleObj>
                </mc:Choice>
                <mc:Fallback>
                  <p:oleObj name="Equation" r:id="rId5" imgW="139680" imgH="21564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5" y="5033"/>
                          <a:ext cx="215" cy="34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" name="TextBox 17"/>
          <p:cNvSpPr txBox="1"/>
          <p:nvPr/>
        </p:nvSpPr>
        <p:spPr>
          <a:xfrm>
            <a:off x="3923928" y="2420888"/>
            <a:ext cx="482453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עבודה של כוח הכבידה העולמי – שטח מתחת לגרף כוח כפונקציה של מרחק ממרכזו של הגוף עם סימן מינוס.</a:t>
            </a:r>
          </a:p>
        </p:txBody>
      </p:sp>
      <p:graphicFrame>
        <p:nvGraphicFramePr>
          <p:cNvPr id="33808" name="Object 16"/>
          <p:cNvGraphicFramePr>
            <a:graphicFrameLocks noChangeAspect="1"/>
          </p:cNvGraphicFramePr>
          <p:nvPr/>
        </p:nvGraphicFramePr>
        <p:xfrm>
          <a:off x="35496" y="3645024"/>
          <a:ext cx="9105475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9" name="Equation" r:id="rId7" imgW="5219640" imgH="495000" progId="Equation.3">
                  <p:embed/>
                </p:oleObj>
              </mc:Choice>
              <mc:Fallback>
                <p:oleObj name="Equation" r:id="rId7" imgW="5219640" imgH="4950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3645024"/>
                        <a:ext cx="9105475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843808" y="4797152"/>
            <a:ext cx="61206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עבודת כוח הכובד שווה למינוס שינוי באנרגיה פוטנציאלית </a:t>
            </a:r>
            <a:r>
              <a:rPr lang="he-IL" dirty="0" err="1" smtClean="0"/>
              <a:t>כובדית</a:t>
            </a:r>
            <a:endParaRPr lang="he-IL" dirty="0" smtClean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עבודת כוח הכבידה העולמי</a:t>
            </a:r>
            <a:endParaRPr lang="he-IL" dirty="0"/>
          </a:p>
        </p:txBody>
      </p:sp>
      <p:graphicFrame>
        <p:nvGraphicFramePr>
          <p:cNvPr id="33810" name="Object 18"/>
          <p:cNvGraphicFramePr>
            <a:graphicFrameLocks noChangeAspect="1"/>
          </p:cNvGraphicFramePr>
          <p:nvPr/>
        </p:nvGraphicFramePr>
        <p:xfrm>
          <a:off x="323528" y="5373216"/>
          <a:ext cx="4875332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0" name="Equation" r:id="rId9" imgW="2145960" imgH="431640" progId="Equation.3">
                  <p:embed/>
                </p:oleObj>
              </mc:Choice>
              <mc:Fallback>
                <p:oleObj name="Equation" r:id="rId9" imgW="2145960" imgH="4316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373216"/>
                        <a:ext cx="4875332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1" name="Object 19"/>
          <p:cNvGraphicFramePr>
            <a:graphicFrameLocks noChangeAspect="1"/>
          </p:cNvGraphicFramePr>
          <p:nvPr/>
        </p:nvGraphicFramePr>
        <p:xfrm>
          <a:off x="7212013" y="5430838"/>
          <a:ext cx="1833562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1" name="Equation" r:id="rId11" imgW="876240" imgH="393480" progId="Equation.3">
                  <p:embed/>
                </p:oleObj>
              </mc:Choice>
              <mc:Fallback>
                <p:oleObj name="Equation" r:id="rId11" imgW="87624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2013" y="5430838"/>
                        <a:ext cx="1833562" cy="80645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2" name="Object 20"/>
          <p:cNvGraphicFramePr>
            <a:graphicFrameLocks noChangeAspect="1"/>
          </p:cNvGraphicFramePr>
          <p:nvPr/>
        </p:nvGraphicFramePr>
        <p:xfrm>
          <a:off x="5724128" y="5661248"/>
          <a:ext cx="1063851" cy="493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2" name="Equation" r:id="rId13" imgW="520560" imgH="241200" progId="Equation.3">
                  <p:embed/>
                </p:oleObj>
              </mc:Choice>
              <mc:Fallback>
                <p:oleObj name="Equation" r:id="rId13" imgW="520560" imgH="2412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5661248"/>
                        <a:ext cx="1063851" cy="493666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923928" y="1196752"/>
            <a:ext cx="482453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מרחיקים גוף </a:t>
            </a:r>
            <a:r>
              <a:rPr lang="he-IL" dirty="0" err="1" smtClean="0"/>
              <a:t>מכדה"א</a:t>
            </a:r>
            <a:r>
              <a:rPr lang="he-IL" dirty="0" smtClean="0"/>
              <a:t> במהירות קבועה. בכל רגע כוח מושך שווה לכוח הכבידה העולמי. עבודה של כוח כבידה שלילית, כי כוח הכבידה נגד כיוון התנועה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323528" y="1268760"/>
            <a:ext cx="87129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dirty="0" smtClean="0">
                <a:latin typeface="David" pitchFamily="34" charset="-79"/>
                <a:cs typeface="David" pitchFamily="34" charset="-79"/>
              </a:rPr>
              <a:t>מישור יחוס שבו אנרגיית כובד שווה לאפס נבחר באינסוף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עבודת כוח הכבידה העולמי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graphicFrame>
        <p:nvGraphicFramePr>
          <p:cNvPr id="33810" name="Object 18"/>
          <p:cNvGraphicFramePr>
            <a:graphicFrameLocks noChangeAspect="1"/>
          </p:cNvGraphicFramePr>
          <p:nvPr/>
        </p:nvGraphicFramePr>
        <p:xfrm>
          <a:off x="239713" y="1700213"/>
          <a:ext cx="61118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7" name="Equation" r:id="rId3" imgW="2692080" imgH="431640" progId="Equation.3">
                  <p:embed/>
                </p:oleObj>
              </mc:Choice>
              <mc:Fallback>
                <p:oleObj name="Equation" r:id="rId3" imgW="2692080" imgH="4316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3" y="1700213"/>
                        <a:ext cx="6111875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1" name="Object 19"/>
          <p:cNvGraphicFramePr>
            <a:graphicFrameLocks noChangeAspect="1"/>
          </p:cNvGraphicFramePr>
          <p:nvPr/>
        </p:nvGraphicFramePr>
        <p:xfrm>
          <a:off x="395536" y="5661248"/>
          <a:ext cx="1833562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8" name="Equation" r:id="rId5" imgW="876240" imgH="393480" progId="Equation.3">
                  <p:embed/>
                </p:oleObj>
              </mc:Choice>
              <mc:Fallback>
                <p:oleObj name="Equation" r:id="rId5" imgW="876240" imgH="3934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661248"/>
                        <a:ext cx="1833562" cy="80645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/>
          <p:cNvGraphicFramePr>
            <a:graphicFrameLocks noChangeAspect="1"/>
          </p:cNvGraphicFramePr>
          <p:nvPr/>
        </p:nvGraphicFramePr>
        <p:xfrm>
          <a:off x="323528" y="3068960"/>
          <a:ext cx="47307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9" name="Equation" r:id="rId7" imgW="2082600" imgH="431640" progId="Equation.3">
                  <p:embed/>
                </p:oleObj>
              </mc:Choice>
              <mc:Fallback>
                <p:oleObj name="Equation" r:id="rId7" imgW="2082600" imgH="431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068960"/>
                        <a:ext cx="4730750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8"/>
          <p:cNvGraphicFramePr>
            <a:graphicFrameLocks noChangeAspect="1"/>
          </p:cNvGraphicFramePr>
          <p:nvPr/>
        </p:nvGraphicFramePr>
        <p:xfrm>
          <a:off x="5738813" y="2564383"/>
          <a:ext cx="20780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0" name="Equation" r:id="rId9" imgW="914400" imgH="431640" progId="Equation.3">
                  <p:embed/>
                </p:oleObj>
              </mc:Choice>
              <mc:Fallback>
                <p:oleObj name="Equation" r:id="rId9" imgW="91440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813" y="2564383"/>
                        <a:ext cx="2078037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8"/>
          <p:cNvGraphicFramePr>
            <a:graphicFrameLocks noChangeAspect="1"/>
          </p:cNvGraphicFramePr>
          <p:nvPr/>
        </p:nvGraphicFramePr>
        <p:xfrm>
          <a:off x="5753100" y="3644503"/>
          <a:ext cx="20193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1" name="Equation" r:id="rId11" imgW="888840" imgH="431640" progId="Equation.3">
                  <p:embed/>
                </p:oleObj>
              </mc:Choice>
              <mc:Fallback>
                <p:oleObj name="Equation" r:id="rId11" imgW="88884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3100" y="3644503"/>
                        <a:ext cx="2019300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מחבר חץ ישר 25"/>
          <p:cNvCxnSpPr/>
          <p:nvPr/>
        </p:nvCxnSpPr>
        <p:spPr>
          <a:xfrm flipV="1">
            <a:off x="5076056" y="3140968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מחבר חץ ישר 27"/>
          <p:cNvCxnSpPr/>
          <p:nvPr/>
        </p:nvCxnSpPr>
        <p:spPr>
          <a:xfrm>
            <a:off x="5004048" y="3645024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0"/>
          <p:cNvGraphicFramePr>
            <a:graphicFrameLocks noChangeAspect="1"/>
          </p:cNvGraphicFramePr>
          <p:nvPr/>
        </p:nvGraphicFramePr>
        <p:xfrm>
          <a:off x="323528" y="4797152"/>
          <a:ext cx="1063851" cy="493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2" name="Equation" r:id="rId13" imgW="520560" imgH="241200" progId="Equation.3">
                  <p:embed/>
                </p:oleObj>
              </mc:Choice>
              <mc:Fallback>
                <p:oleObj name="Equation" r:id="rId13" imgW="520560" imgH="241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797152"/>
                        <a:ext cx="1063851" cy="493666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627784" y="5661248"/>
            <a:ext cx="633670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>
                <a:latin typeface="David" pitchFamily="34" charset="-79"/>
                <a:cs typeface="David" pitchFamily="34" charset="-79"/>
              </a:rPr>
              <a:t>אנרגיה פוטנציאלית </a:t>
            </a:r>
            <a:r>
              <a:rPr lang="he-IL" sz="2400" dirty="0" err="1" smtClean="0">
                <a:latin typeface="David" pitchFamily="34" charset="-79"/>
                <a:cs typeface="David" pitchFamily="34" charset="-79"/>
              </a:rPr>
              <a:t>כובדית</a:t>
            </a:r>
            <a:r>
              <a:rPr lang="he-IL" sz="2400" dirty="0" smtClean="0">
                <a:latin typeface="David" pitchFamily="34" charset="-79"/>
                <a:cs typeface="David" pitchFamily="34" charset="-79"/>
              </a:rPr>
              <a:t> שווה לעבודה שמבצע </a:t>
            </a:r>
          </a:p>
          <a:p>
            <a:r>
              <a:rPr lang="he-IL" sz="2400" dirty="0" smtClean="0">
                <a:latin typeface="David" pitchFamily="34" charset="-79"/>
                <a:cs typeface="David" pitchFamily="34" charset="-79"/>
              </a:rPr>
              <a:t>כוח הכבידה בהעברת גוף מנקודה כלשהי לאינסוף</a:t>
            </a:r>
          </a:p>
        </p:txBody>
      </p:sp>
      <p:graphicFrame>
        <p:nvGraphicFramePr>
          <p:cNvPr id="31" name="Object 18"/>
          <p:cNvGraphicFramePr>
            <a:graphicFrameLocks noChangeAspect="1"/>
          </p:cNvGraphicFramePr>
          <p:nvPr/>
        </p:nvGraphicFramePr>
        <p:xfrm>
          <a:off x="1691680" y="4581128"/>
          <a:ext cx="43846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3" name="Equation" r:id="rId15" imgW="1930320" imgH="431640" progId="Equation.3">
                  <p:embed/>
                </p:oleObj>
              </mc:Choice>
              <mc:Fallback>
                <p:oleObj name="Equation" r:id="rId15" imgW="193032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581128"/>
                        <a:ext cx="4384675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179512" y="1412776"/>
            <a:ext cx="87129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dirty="0" smtClean="0">
                <a:latin typeface="David" pitchFamily="34" charset="-79"/>
                <a:cs typeface="David" pitchFamily="34" charset="-79"/>
              </a:rPr>
              <a:t>מישור יחוס שבו אנרגיית כובד שווה לאפס נבחר באינסוף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latin typeface="David" pitchFamily="34" charset="-79"/>
                <a:cs typeface="David" pitchFamily="34" charset="-79"/>
              </a:rPr>
              <a:t>עבודת כוח הכבידה העולמי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graphicFrame>
        <p:nvGraphicFramePr>
          <p:cNvPr id="33811" name="Object 19"/>
          <p:cNvGraphicFramePr>
            <a:graphicFrameLocks noChangeAspect="1"/>
          </p:cNvGraphicFramePr>
          <p:nvPr/>
        </p:nvGraphicFramePr>
        <p:xfrm>
          <a:off x="3157690" y="4077072"/>
          <a:ext cx="2782462" cy="1223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1" name="Equation" r:id="rId3" imgW="876240" imgH="393480" progId="Equation.3">
                  <p:embed/>
                </p:oleObj>
              </mc:Choice>
              <mc:Fallback>
                <p:oleObj name="Equation" r:id="rId3" imgW="876240" imgH="3934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690" y="4077072"/>
                        <a:ext cx="2782462" cy="1223802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0"/>
          <p:cNvGraphicFramePr>
            <a:graphicFrameLocks noChangeAspect="1"/>
          </p:cNvGraphicFramePr>
          <p:nvPr/>
        </p:nvGraphicFramePr>
        <p:xfrm>
          <a:off x="323528" y="1484784"/>
          <a:ext cx="1063851" cy="493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2" name="Equation" r:id="rId5" imgW="520560" imgH="241200" progId="Equation.3">
                  <p:embed/>
                </p:oleObj>
              </mc:Choice>
              <mc:Fallback>
                <p:oleObj name="Equation" r:id="rId5" imgW="520560" imgH="241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484784"/>
                        <a:ext cx="1063851" cy="493666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627784" y="2564904"/>
            <a:ext cx="633670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>
                <a:latin typeface="David" pitchFamily="34" charset="-79"/>
                <a:cs typeface="David" pitchFamily="34" charset="-79"/>
              </a:rPr>
              <a:t>אנרגיה פוטנציאלית </a:t>
            </a:r>
            <a:r>
              <a:rPr lang="he-IL" sz="2400" dirty="0" err="1" smtClean="0">
                <a:latin typeface="David" pitchFamily="34" charset="-79"/>
                <a:cs typeface="David" pitchFamily="34" charset="-79"/>
              </a:rPr>
              <a:t>כובדית</a:t>
            </a:r>
            <a:r>
              <a:rPr lang="he-IL" sz="2400" dirty="0" smtClean="0">
                <a:latin typeface="David" pitchFamily="34" charset="-79"/>
                <a:cs typeface="David" pitchFamily="34" charset="-79"/>
              </a:rPr>
              <a:t> שווה לעבודה שמבצע </a:t>
            </a:r>
          </a:p>
          <a:p>
            <a:r>
              <a:rPr lang="he-IL" sz="2400" dirty="0" smtClean="0">
                <a:latin typeface="David" pitchFamily="34" charset="-79"/>
                <a:cs typeface="David" pitchFamily="34" charset="-79"/>
              </a:rPr>
              <a:t>כוח הכבידה בהעברת גוף מנקודה כלשהי לאינסוף</a:t>
            </a:r>
          </a:p>
        </p:txBody>
      </p:sp>
      <p:graphicFrame>
        <p:nvGraphicFramePr>
          <p:cNvPr id="31" name="Object 18"/>
          <p:cNvGraphicFramePr>
            <a:graphicFrameLocks noChangeAspect="1"/>
          </p:cNvGraphicFramePr>
          <p:nvPr/>
        </p:nvGraphicFramePr>
        <p:xfrm>
          <a:off x="323528" y="2564904"/>
          <a:ext cx="224948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3" name="Equation" r:id="rId7" imgW="990360" imgH="431640" progId="Equation.3">
                  <p:embed/>
                </p:oleObj>
              </mc:Choice>
              <mc:Fallback>
                <p:oleObj name="Equation" r:id="rId7" imgW="990360" imgH="4316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564904"/>
                        <a:ext cx="2249487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אנרגיית לווין הנע במסלול מעגלי</a:t>
            </a:r>
            <a:endParaRPr lang="he-IL" dirty="0"/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179512" y="3717032"/>
          <a:ext cx="3852210" cy="840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4" name="Equation" r:id="rId3" imgW="1879560" imgH="419040" progId="Equation.3">
                  <p:embed/>
                </p:oleObj>
              </mc:Choice>
              <mc:Fallback>
                <p:oleObj name="Equation" r:id="rId3" imgW="187956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717032"/>
                        <a:ext cx="3852210" cy="8404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51520" y="2276872"/>
          <a:ext cx="3750223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5" name="Equation" r:id="rId5" imgW="1752480" imgH="419040" progId="Equation.3">
                  <p:embed/>
                </p:oleObj>
              </mc:Choice>
              <mc:Fallback>
                <p:oleObj name="Equation" r:id="rId5" imgW="1752480" imgH="419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276872"/>
                        <a:ext cx="3750223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259632" y="1916832"/>
            <a:ext cx="1775048" cy="2317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e-I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שיקולי אנרגיה</a:t>
            </a:r>
            <a:endParaRPr kumimoji="0" lang="he-IL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1259632" y="3284984"/>
            <a:ext cx="1847056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he-IL" sz="2000" dirty="0">
                <a:latin typeface="Arial" pitchFamily="34" charset="0"/>
                <a:ea typeface="Arial" pitchFamily="34" charset="0"/>
                <a:cs typeface="Arial" pitchFamily="34" charset="0"/>
              </a:rPr>
              <a:t>שיקולי כוחות</a:t>
            </a:r>
          </a:p>
        </p:txBody>
      </p:sp>
      <p:sp>
        <p:nvSpPr>
          <p:cNvPr id="8" name="סוגר מסולסל ימני 7"/>
          <p:cNvSpPr/>
          <p:nvPr/>
        </p:nvSpPr>
        <p:spPr>
          <a:xfrm>
            <a:off x="3851920" y="1916832"/>
            <a:ext cx="432048" cy="2880320"/>
          </a:xfrm>
          <a:prstGeom prst="rightBrace">
            <a:avLst>
              <a:gd name="adj1" fmla="val 8333"/>
              <a:gd name="adj2" fmla="val 4933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187825" y="2981325"/>
          <a:ext cx="2859088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6" name="Equation" r:id="rId7" imgW="1485720" imgH="393480" progId="Equation.3">
                  <p:embed/>
                </p:oleObj>
              </mc:Choice>
              <mc:Fallback>
                <p:oleObj name="Equation" r:id="rId7" imgW="148572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7825" y="2981325"/>
                        <a:ext cx="2859088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7075488" y="2924175"/>
          <a:ext cx="201612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7" name="Equation" r:id="rId9" imgW="863280" imgH="393480" progId="Equation.3">
                  <p:embed/>
                </p:oleObj>
              </mc:Choice>
              <mc:Fallback>
                <p:oleObj name="Equation" r:id="rId9" imgW="86328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5488" y="2924175"/>
                        <a:ext cx="2016125" cy="9017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1403648" y="5661248"/>
            <a:ext cx="612068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e-I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אנרגיה שלילית מפני שצריך להשקיע אנרגיה כדי להביא את הגוף לרמת אפס (באינסוף)</a:t>
            </a:r>
            <a:endParaRPr kumimoji="0" lang="he-IL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7120954" y="4005064"/>
          <a:ext cx="1987550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8" name="Equation" r:id="rId11" imgW="850680" imgH="393480" progId="Equation.3">
                  <p:embed/>
                </p:oleObj>
              </mc:Choice>
              <mc:Fallback>
                <p:oleObj name="Equation" r:id="rId11" imgW="85068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0954" y="4005064"/>
                        <a:ext cx="1987550" cy="900112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אריסטו</a:t>
            </a:r>
            <a:endParaRPr lang="he-IL" dirty="0"/>
          </a:p>
        </p:txBody>
      </p:sp>
      <p:pic>
        <p:nvPicPr>
          <p:cNvPr id="1026" name="Picture 2" descr="http://cosmos.com.ua/uploads/posts/2007-12/1196952122_teoria1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484784"/>
            <a:ext cx="3667125" cy="364807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504" y="5445224"/>
            <a:ext cx="864096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 </a:t>
            </a:r>
            <a:r>
              <a:rPr lang="he-IL" sz="3200" dirty="0"/>
              <a:t>כדה"א במרכז (גיאוצנטרי). 5 כוכבי לכת + שמש+ירח בתנועה מעגלית סביב כדה"א.</a:t>
            </a:r>
          </a:p>
        </p:txBody>
      </p:sp>
      <p:pic>
        <p:nvPicPr>
          <p:cNvPr id="1028" name="Picture 4" descr="http://forexaw.com/uploads/news/19/126287044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1628800"/>
            <a:ext cx="1417340" cy="191340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796136" y="3645024"/>
            <a:ext cx="2304256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dirty="0"/>
              <a:t>384-322 </a:t>
            </a:r>
            <a:r>
              <a:rPr lang="he-IL" sz="3200" dirty="0" smtClean="0"/>
              <a:t>לפנה"ס, יוון</a:t>
            </a:r>
            <a:endParaRPr lang="he-I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שיגור </a:t>
            </a:r>
            <a:r>
              <a:rPr lang="he-IL" dirty="0" err="1" smtClean="0"/>
              <a:t>לווינים</a:t>
            </a:r>
            <a:endParaRPr lang="he-IL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683568" y="1700808"/>
          <a:ext cx="2232248" cy="833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4" name="Equation" r:id="rId3" imgW="1028520" imgH="393480" progId="Equation.3">
                  <p:embed/>
                </p:oleObj>
              </mc:Choice>
              <mc:Fallback>
                <p:oleObj name="Equation" r:id="rId3" imgW="102852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700808"/>
                        <a:ext cx="2232248" cy="8335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611560" y="2852936"/>
          <a:ext cx="236963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5" name="Equation" r:id="rId5" imgW="1054080" imgH="393480" progId="Equation.3">
                  <p:embed/>
                </p:oleObj>
              </mc:Choice>
              <mc:Fallback>
                <p:oleObj name="Equation" r:id="rId5" imgW="10540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852936"/>
                        <a:ext cx="2369637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3563888" y="2420888"/>
          <a:ext cx="371240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6" name="Equation" r:id="rId7" imgW="1434960" imgH="228600" progId="Equation.3">
                  <p:embed/>
                </p:oleObj>
              </mc:Choice>
              <mc:Fallback>
                <p:oleObj name="Equation" r:id="rId7" imgW="143496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420888"/>
                        <a:ext cx="3712406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683568" y="4077072"/>
          <a:ext cx="58054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7" name="Equation" r:id="rId9" imgW="2641320" imgH="393480" progId="Equation.3">
                  <p:embed/>
                </p:oleObj>
              </mc:Choice>
              <mc:Fallback>
                <p:oleObj name="Equation" r:id="rId9" imgW="264132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077072"/>
                        <a:ext cx="58054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417183" y="5229200"/>
          <a:ext cx="3434737" cy="805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8" name="Equation" r:id="rId11" imgW="1638000" imgH="393480" progId="Equation.3">
                  <p:embed/>
                </p:oleObj>
              </mc:Choice>
              <mc:Fallback>
                <p:oleObj name="Equation" r:id="rId11" imgW="163800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183" y="5229200"/>
                        <a:ext cx="3434737" cy="8055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7" name="AutoShape 9"/>
          <p:cNvSpPr>
            <a:spLocks noChangeArrowheads="1"/>
          </p:cNvSpPr>
          <p:nvPr/>
        </p:nvSpPr>
        <p:spPr bwMode="auto">
          <a:xfrm>
            <a:off x="3995936" y="5517232"/>
            <a:ext cx="342900" cy="2286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4499992" y="5229200"/>
          <a:ext cx="452899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9" name="Equation" r:id="rId13" imgW="2184120" imgH="393480" progId="Equation.3">
                  <p:embed/>
                </p:oleObj>
              </mc:Choice>
              <mc:Fallback>
                <p:oleObj name="Equation" r:id="rId13" imgW="218412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5229200"/>
                        <a:ext cx="4528994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סוגר מסולסל ימני 15"/>
          <p:cNvSpPr/>
          <p:nvPr/>
        </p:nvSpPr>
        <p:spPr>
          <a:xfrm>
            <a:off x="2843808" y="1772816"/>
            <a:ext cx="504056" cy="19442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TextBox 16"/>
          <p:cNvSpPr txBox="1"/>
          <p:nvPr/>
        </p:nvSpPr>
        <p:spPr>
          <a:xfrm>
            <a:off x="3419872" y="3140968"/>
            <a:ext cx="48245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תוספת אנרגיה הדרושה כדי להפוך גוף ללווין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3600" dirty="0" smtClean="0"/>
              <a:t>מהירות שצריך לספק לגוף, כדי שהוא יהפוך ללווין</a:t>
            </a:r>
            <a:endParaRPr lang="he-IL" sz="3600" dirty="0"/>
          </a:p>
        </p:txBody>
      </p:sp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395536" y="1700808"/>
          <a:ext cx="452899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5" name="Equation" r:id="rId3" imgW="2184120" imgH="393480" progId="Equation.3">
                  <p:embed/>
                </p:oleObj>
              </mc:Choice>
              <mc:Fallback>
                <p:oleObj name="Equation" r:id="rId3" imgW="218412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700808"/>
                        <a:ext cx="4528994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6444208" y="4005064"/>
            <a:ext cx="1714500" cy="685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m</a:t>
            </a:r>
            <a:r>
              <a:rPr kumimoji="0" 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– מסת </a:t>
            </a:r>
            <a:r>
              <a:rPr kumimoji="0" lang="he-IL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הלווין</a:t>
            </a:r>
            <a:r>
              <a:rPr kumimoji="0" 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	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</a:t>
            </a:r>
            <a:r>
              <a:rPr kumimoji="0" 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- רדיוס מסלולו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R</a:t>
            </a:r>
            <a:r>
              <a:rPr kumimoji="0" lang="he-I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- רדיוס של כדה"א - </a:t>
            </a:r>
            <a:endParaRPr kumimoji="0" 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5996136" y="5157192"/>
            <a:ext cx="1960240" cy="50405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he-IL" sz="1400" dirty="0">
                <a:latin typeface="Arial" pitchFamily="34" charset="0"/>
                <a:ea typeface="Arial" pitchFamily="34" charset="0"/>
                <a:cs typeface="Arial" pitchFamily="34" charset="0"/>
              </a:rPr>
              <a:t>מסלול נמוך ביותר .</a:t>
            </a:r>
          </a:p>
        </p:txBody>
      </p:sp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395537" y="2996952"/>
          <a:ext cx="4968552" cy="80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6" name="Equation" r:id="rId5" imgW="2590560" imgH="444240" progId="Equation.3">
                  <p:embed/>
                </p:oleObj>
              </mc:Choice>
              <mc:Fallback>
                <p:oleObj name="Equation" r:id="rId5" imgW="2590560" imgH="4442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7" y="2996952"/>
                        <a:ext cx="4968552" cy="80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2" name="Object 14"/>
          <p:cNvGraphicFramePr>
            <a:graphicFrameLocks noChangeAspect="1"/>
          </p:cNvGraphicFramePr>
          <p:nvPr/>
        </p:nvGraphicFramePr>
        <p:xfrm>
          <a:off x="323528" y="4293096"/>
          <a:ext cx="542678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7" name="Equation" r:id="rId7" imgW="3162240" imgH="444240" progId="Equation.3">
                  <p:embed/>
                </p:oleObj>
              </mc:Choice>
              <mc:Fallback>
                <p:oleObj name="Equation" r:id="rId7" imgW="3162240" imgH="4442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293096"/>
                        <a:ext cx="5426784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מלבן 7"/>
          <p:cNvSpPr/>
          <p:nvPr/>
        </p:nvSpPr>
        <p:spPr>
          <a:xfrm>
            <a:off x="3707904" y="5877272"/>
            <a:ext cx="16987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smtClean="0">
                <a:hlinkClick r:id="rId9"/>
              </a:rPr>
              <a:t>משחק </a:t>
            </a:r>
            <a:r>
              <a:rPr lang="en-US" dirty="0" smtClean="0">
                <a:hlinkClick r:id="rId9"/>
              </a:rPr>
              <a:t>orbit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מהירות המילוט</a:t>
            </a: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1115616" y="1628800"/>
            <a:ext cx="78488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מהירות קטנה ביותר שצריך לספק לגוף, כדי שהוא ישתחרר משדה כבידה של כדה"א</a:t>
            </a:r>
            <a:endParaRPr lang="he-IL" dirty="0"/>
          </a:p>
        </p:txBody>
      </p:sp>
      <p:graphicFrame>
        <p:nvGraphicFramePr>
          <p:cNvPr id="4" name="אובייקט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8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827584" y="2708920"/>
          <a:ext cx="2144713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9" name="Equation" r:id="rId5" imgW="1117440" imgH="431640" progId="Equation.3">
                  <p:embed/>
                </p:oleObj>
              </mc:Choice>
              <mc:Fallback>
                <p:oleObj name="Equation" r:id="rId5" imgW="111744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708920"/>
                        <a:ext cx="2144713" cy="782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4514850" y="2697163"/>
          <a:ext cx="15367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0" name="Equation" r:id="rId7" imgW="799920" imgH="444240" progId="Equation.3">
                  <p:embed/>
                </p:oleObj>
              </mc:Choice>
              <mc:Fallback>
                <p:oleObj name="Equation" r:id="rId7" imgW="799920" imgH="4442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697163"/>
                        <a:ext cx="1536700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3563888" y="3068960"/>
            <a:ext cx="342900" cy="2286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683568" y="3861048"/>
          <a:ext cx="2903538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1" name="Equation" r:id="rId9" imgW="1511280" imgH="482400" progId="Equation.3">
                  <p:embed/>
                </p:oleObj>
              </mc:Choice>
              <mc:Fallback>
                <p:oleObj name="Equation" r:id="rId9" imgW="1511280" imgH="482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861048"/>
                        <a:ext cx="2903538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7"/>
          <p:cNvGraphicFramePr>
            <a:graphicFrameLocks noChangeAspect="1"/>
          </p:cNvGraphicFramePr>
          <p:nvPr/>
        </p:nvGraphicFramePr>
        <p:xfrm>
          <a:off x="539552" y="5229200"/>
          <a:ext cx="3433762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2" name="Equation" r:id="rId11" imgW="1638000" imgH="393480" progId="Equation.3">
                  <p:embed/>
                </p:oleObj>
              </mc:Choice>
              <mc:Fallback>
                <p:oleObj name="Equation" r:id="rId11" imgW="163800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5229200"/>
                        <a:ext cx="3433762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4355976" y="5445224"/>
            <a:ext cx="342900" cy="2286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5076056" y="5373216"/>
          <a:ext cx="148907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3" name="Equation" r:id="rId13" imgW="774360" imgH="253800" progId="Equation.3">
                  <p:embed/>
                </p:oleObj>
              </mc:Choice>
              <mc:Fallback>
                <p:oleObj name="Equation" r:id="rId13" imgW="774360" imgH="253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373216"/>
                        <a:ext cx="148907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076056" y="3861048"/>
            <a:ext cx="388843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אם נציב את מסת כדה"א ורדיוסו, נקבל מהירות שתאפשר לגוף להפוך לאחד מכוכבי הלכת שנעים סביב השמש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מהירות המילוט </a:t>
            </a:r>
            <a:endParaRPr lang="he-IL" dirty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/>
        </p:nvGraphicFramePr>
        <p:xfrm>
          <a:off x="1691680" y="1377240"/>
          <a:ext cx="5388963" cy="4092230"/>
        </p:xfrm>
        <a:graphic>
          <a:graphicData uri="http://schemas.openxmlformats.org/drawingml/2006/table">
            <a:tbl>
              <a:tblPr/>
              <a:tblGrid>
                <a:gridCol w="1796321"/>
                <a:gridCol w="1796321"/>
                <a:gridCol w="1796321"/>
              </a:tblGrid>
              <a:tr h="526815">
                <a:tc>
                  <a:txBody>
                    <a:bodyPr/>
                    <a:lstStyle/>
                    <a:p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b="1"/>
                        <a:t>שם</a:t>
                      </a:r>
                      <a:endParaRPr lang="he-IL" sz="150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b="1" dirty="0"/>
                        <a:t>מהירות </a:t>
                      </a:r>
                      <a:r>
                        <a:rPr lang="he-IL" sz="1500" b="1" dirty="0" smtClean="0"/>
                        <a:t>מילוט</a:t>
                      </a:r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u="none" strike="noStrike" dirty="0">
                          <a:solidFill>
                            <a:srgbClr val="0645AD"/>
                          </a:solidFill>
                        </a:rPr>
                        <a:t>השמש</a:t>
                      </a:r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/>
                        <a:t>617.5 ק"מ/שנייה</a:t>
                      </a:r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u="none" strike="noStrike" dirty="0">
                          <a:solidFill>
                            <a:srgbClr val="0645AD"/>
                          </a:solidFill>
                        </a:rPr>
                        <a:t>כוכב חמה</a:t>
                      </a:r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dirty="0"/>
                        <a:t>4.4 ק"מ/שנייה</a:t>
                      </a:r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u="none" strike="noStrike" dirty="0">
                          <a:solidFill>
                            <a:srgbClr val="0645AD"/>
                          </a:solidFill>
                        </a:rPr>
                        <a:t>נוגה</a:t>
                      </a:r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/>
                        <a:t>10.4 ק"מ/שנייה</a:t>
                      </a:r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u="none" strike="noStrike" dirty="0">
                          <a:solidFill>
                            <a:srgbClr val="0645AD"/>
                          </a:solidFill>
                        </a:rPr>
                        <a:t>כדור הארץ</a:t>
                      </a:r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/>
                        <a:t>11.2 ק"מ/שנייה</a:t>
                      </a:r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6815">
                <a:tc>
                  <a:txBody>
                    <a:bodyPr/>
                    <a:lstStyle/>
                    <a:p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u="none" strike="noStrike" dirty="0">
                          <a:solidFill>
                            <a:srgbClr val="0645AD"/>
                          </a:solidFill>
                        </a:rPr>
                        <a:t>הירח</a:t>
                      </a:r>
                      <a:r>
                        <a:rPr lang="he-IL" sz="1500" dirty="0"/>
                        <a:t> (של כדור הארץ)</a:t>
                      </a:r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/>
                        <a:t>2.38 ק"מ/שנייה</a:t>
                      </a:r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u="none" strike="noStrike" dirty="0">
                          <a:solidFill>
                            <a:srgbClr val="0645AD"/>
                          </a:solidFill>
                        </a:rPr>
                        <a:t>מאדים</a:t>
                      </a:r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/>
                        <a:t>5.04 ק"מ/שנייה</a:t>
                      </a:r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u="none" strike="noStrike" dirty="0">
                          <a:solidFill>
                            <a:srgbClr val="0645AD"/>
                          </a:solidFill>
                        </a:rPr>
                        <a:t>צדק</a:t>
                      </a:r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/>
                        <a:t>59.5 ק"מ/שנייה</a:t>
                      </a:r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u="none" strike="noStrike" dirty="0">
                          <a:solidFill>
                            <a:srgbClr val="0645AD"/>
                          </a:solidFill>
                        </a:rPr>
                        <a:t>שבתאי</a:t>
                      </a:r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/>
                        <a:t>35.6 ק"מ/שנייה</a:t>
                      </a:r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u="none" strike="noStrike" dirty="0" err="1">
                          <a:solidFill>
                            <a:srgbClr val="0645AD"/>
                          </a:solidFill>
                        </a:rPr>
                        <a:t>אורנוס</a:t>
                      </a:r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/>
                        <a:t>21.3 ק"מ/שנייה</a:t>
                      </a:r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u="none" strike="noStrike" dirty="0">
                          <a:solidFill>
                            <a:srgbClr val="0645AD"/>
                          </a:solidFill>
                        </a:rPr>
                        <a:t>נפטון</a:t>
                      </a:r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/>
                        <a:t>23.3 ק"מ/שנייה</a:t>
                      </a:r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u="none" strike="noStrike" dirty="0">
                          <a:solidFill>
                            <a:srgbClr val="0645AD"/>
                          </a:solidFill>
                        </a:rPr>
                        <a:t>פלוטו</a:t>
                      </a:r>
                      <a:endParaRPr lang="he-IL" sz="1500" dirty="0"/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e-IL" sz="1500" dirty="0"/>
                        <a:t>1.3 ק"מ/שנייה</a:t>
                      </a:r>
                    </a:p>
                  </a:txBody>
                  <a:tcPr marL="75259" marR="75259" marT="37630" marB="376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4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http://stwww.weizmann.ac.il/quiz/content/site/tests/test.asp?testId=821&amp;in=0&amp;active=1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2267744" y="227687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he-IL" sz="3600" dirty="0" smtClean="0"/>
              <a:t>איליה וינוקור</a:t>
            </a:r>
          </a:p>
          <a:p>
            <a:pPr algn="ctr">
              <a:buNone/>
            </a:pPr>
            <a:r>
              <a:rPr lang="en-US" sz="3600" dirty="0" smtClean="0">
                <a:hlinkClick r:id="rId2"/>
              </a:rPr>
              <a:t>bagrut@gmail.com</a:t>
            </a:r>
            <a:endParaRPr lang="en-US" sz="3600" dirty="0" smtClean="0"/>
          </a:p>
          <a:p>
            <a:pPr algn="ctr">
              <a:buNone/>
            </a:pPr>
            <a:r>
              <a:rPr lang="en-US" sz="3600" dirty="0" smtClean="0">
                <a:hlinkClick r:id="rId3"/>
              </a:rPr>
              <a:t>bagrut.blogspot.com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ניקולס </a:t>
            </a:r>
            <a:r>
              <a:rPr lang="he-IL" dirty="0" err="1" smtClean="0"/>
              <a:t>קופרניקוס</a:t>
            </a:r>
            <a:endParaRPr lang="he-IL" dirty="0"/>
          </a:p>
        </p:txBody>
      </p:sp>
      <p:pic>
        <p:nvPicPr>
          <p:cNvPr id="26626" name="Picture 2" descr="http://cosmos.com.ua/uploads/posts/2007-12/1196952164_teoria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84784"/>
            <a:ext cx="3162300" cy="3105150"/>
          </a:xfrm>
          <a:prstGeom prst="rect">
            <a:avLst/>
          </a:prstGeom>
          <a:noFill/>
        </p:spPr>
      </p:pic>
      <p:pic>
        <p:nvPicPr>
          <p:cNvPr id="26628" name="Picture 4" descr="http://www.tonnel.ru/gzl/1141402129_tonne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1772816"/>
            <a:ext cx="1766441" cy="206084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580112" y="4077072"/>
            <a:ext cx="3096344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dirty="0"/>
              <a:t>1473-1543,  אסטרונום פולני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5445224"/>
            <a:ext cx="828092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dirty="0"/>
              <a:t>מודל הליוצנטרי:השמש נמצאת במרכז וכל כוכבי הלכת מקיפים אותה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טיכו ברהה</a:t>
            </a:r>
            <a:endParaRPr lang="he-IL" dirty="0"/>
          </a:p>
        </p:txBody>
      </p:sp>
      <p:pic>
        <p:nvPicPr>
          <p:cNvPr id="27650" name="Picture 2" descr="http://cosmos.com.ua/uploads/posts/2007-12/1196952156_teoria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556792"/>
            <a:ext cx="3607142" cy="3559525"/>
          </a:xfrm>
          <a:prstGeom prst="rect">
            <a:avLst/>
          </a:prstGeom>
          <a:noFill/>
        </p:spPr>
      </p:pic>
      <p:pic>
        <p:nvPicPr>
          <p:cNvPr id="27652" name="Picture 4" descr="http://vedin-ra.narod.ru/st/cosmology-6.files/brah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1916832"/>
            <a:ext cx="1979712" cy="249020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652120" y="4653136"/>
            <a:ext cx="3024336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200" dirty="0"/>
              <a:t>, אסטרונום דני</a:t>
            </a:r>
          </a:p>
          <a:p>
            <a:pPr algn="ctr"/>
            <a:r>
              <a:rPr lang="he-IL" sz="3200" dirty="0"/>
              <a:t>1546-1601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5949280"/>
            <a:ext cx="86409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dirty="0"/>
              <a:t>תכנן ובנה כלים גדולים ומדויקים. עשה המון תצפיות.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err="1" smtClean="0"/>
              <a:t>ג'ורדנו</a:t>
            </a:r>
            <a:r>
              <a:rPr lang="he-IL" dirty="0" smtClean="0"/>
              <a:t> ברונו</a:t>
            </a:r>
            <a:endParaRPr lang="he-IL" dirty="0"/>
          </a:p>
        </p:txBody>
      </p:sp>
      <p:pic>
        <p:nvPicPr>
          <p:cNvPr id="30722" name="Picture 2" descr="картин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484784"/>
            <a:ext cx="2762250" cy="31051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27584" y="4869160"/>
            <a:ext cx="763284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dirty="0"/>
              <a:t>1548-1600. האסטרונום האיטלקי – אחד מתומכיו של מודל הליוצנטרי יצאה כנגד תפיסת הכנסייה (גיאוצנטרית). נידון למוות בשריפה.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גלילאו גליליי</a:t>
            </a:r>
            <a:endParaRPr lang="he-IL" dirty="0"/>
          </a:p>
        </p:txBody>
      </p:sp>
      <p:pic>
        <p:nvPicPr>
          <p:cNvPr id="31746" name="Picture 2" descr="https://moderneurope.wikispaces.com/file/view/Galileo.arp.300pix.jpg/31148749/Galileo.arp.300pi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052736"/>
            <a:ext cx="2304256" cy="308002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11560" y="1412776"/>
            <a:ext cx="360040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1564-1642. מדען איטלקי. הראשון שצפה בשמיים בעזרת טלסקופ. גילה 4 ירחים של כוכב הלכת צדק. צפה בכתמי השמש והסיק מסכנה שהשמש מסתובבת סביב צירה. תמך במודל של </a:t>
            </a:r>
            <a:r>
              <a:rPr lang="he-IL" dirty="0" err="1" smtClean="0"/>
              <a:t>קופרניקוס</a:t>
            </a:r>
            <a:r>
              <a:rPr lang="he-IL" dirty="0" smtClean="0"/>
              <a:t>. נשפט פעמיים ע"י האינקוויזיציה ונענש במאסר עולם – בפועל מאסר בבית</a:t>
            </a:r>
            <a:endParaRPr lang="he-IL" dirty="0"/>
          </a:p>
        </p:txBody>
      </p:sp>
      <p:pic>
        <p:nvPicPr>
          <p:cNvPr id="31748" name="Picture 4" descr="Galileo's Escapem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1412776"/>
            <a:ext cx="1440160" cy="275422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83568" y="4725144"/>
            <a:ext cx="7776864" cy="9361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ואף על פי כן, נוע תנוע!"</a:t>
            </a:r>
            <a:r>
              <a:rPr lang="he-IL" dirty="0"/>
              <a:t> היא אמרה שמקורה באיטלקית (!</a:t>
            </a:r>
            <a:r>
              <a:rPr lang="en-US" dirty="0" err="1"/>
              <a:t>Eppur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muove</a:t>
            </a:r>
            <a:r>
              <a:rPr lang="en-US" dirty="0"/>
              <a:t>) </a:t>
            </a:r>
            <a:r>
              <a:rPr lang="he-IL" dirty="0" smtClean="0"/>
              <a:t> ואשר </a:t>
            </a:r>
            <a:r>
              <a:rPr lang="he-IL" dirty="0"/>
              <a:t>מיוחסת </a:t>
            </a:r>
            <a:r>
              <a:rPr lang="he-IL" dirty="0" smtClean="0"/>
              <a:t>לגלילאו גליליי. </a:t>
            </a:r>
            <a:r>
              <a:rPr lang="he-IL" dirty="0"/>
              <a:t>על פי המסופר, מלמל גלילאו את האמרה לאחר שנאלץ לוותר בפני </a:t>
            </a:r>
            <a:r>
              <a:rPr lang="he-IL" dirty="0" smtClean="0"/>
              <a:t>האינקוויזיציה</a:t>
            </a:r>
            <a:r>
              <a:rPr lang="he-IL" dirty="0"/>
              <a:t>, במהלך משפטו, על אמונתו כי כדור הארץ סובב את השמש.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err="1" smtClean="0"/>
              <a:t>יוהנס</a:t>
            </a:r>
            <a:r>
              <a:rPr lang="he-IL" dirty="0" smtClean="0"/>
              <a:t> </a:t>
            </a:r>
            <a:r>
              <a:rPr lang="he-IL" dirty="0" err="1" smtClean="0"/>
              <a:t>קפלר</a:t>
            </a:r>
            <a:endParaRPr lang="he-IL" dirty="0"/>
          </a:p>
        </p:txBody>
      </p:sp>
      <p:pic>
        <p:nvPicPr>
          <p:cNvPr id="29698" name="Picture 2" descr="http://www.galactic.name/images/Johannes_Kepler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1340768"/>
            <a:ext cx="2425470" cy="309634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11560" y="4797152"/>
            <a:ext cx="828092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dirty="0"/>
              <a:t>1571-1630. אסטרונום גרמני, עוזר ראשי של טיכו ברהה. על בסיס תצפיות </a:t>
            </a:r>
            <a:r>
              <a:rPr lang="he-IL" sz="3200" dirty="0" smtClean="0"/>
              <a:t>מדויקות </a:t>
            </a:r>
            <a:r>
              <a:rPr lang="he-IL" sz="3200" dirty="0"/>
              <a:t>של טיכו ברהה ניסח את 3 החוקים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החוק הראשון של </a:t>
            </a:r>
            <a:r>
              <a:rPr lang="he-IL" dirty="0" err="1" smtClean="0"/>
              <a:t>קפלר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539552" y="1340768"/>
            <a:ext cx="76683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3200" dirty="0"/>
              <a:t>כוכבי הלכת מקיפים את השמש במסלולים אליפטיים שהשמש נמצאת באחד ממוקדיהם</a:t>
            </a:r>
          </a:p>
        </p:txBody>
      </p:sp>
      <p:pic>
        <p:nvPicPr>
          <p:cNvPr id="28683" name="Picture 11" descr="http://www.astro.cornell.edu/academics/courses/astro2201/images/draw_ellipse.gif"/>
          <p:cNvPicPr>
            <a:picLocks noChangeAspect="1" noChangeArrowheads="1"/>
          </p:cNvPicPr>
          <p:nvPr/>
        </p:nvPicPr>
        <p:blipFill>
          <a:blip r:embed="rId2" cstate="print"/>
          <a:srcRect l="2021" t="18744" r="2975" b="2117"/>
          <a:stretch>
            <a:fillRect/>
          </a:stretch>
        </p:blipFill>
        <p:spPr bwMode="auto">
          <a:xfrm>
            <a:off x="5076056" y="3789040"/>
            <a:ext cx="3384376" cy="2736304"/>
          </a:xfrm>
          <a:prstGeom prst="rect">
            <a:avLst/>
          </a:prstGeom>
          <a:noFill/>
        </p:spPr>
      </p:pic>
      <p:pic>
        <p:nvPicPr>
          <p:cNvPr id="28685" name="Picture 13" descr="http://edmall.gsfc.nasa.gov/inv99Project.Site/Pages/earth-sunconnections/inv5/img013.JPG"/>
          <p:cNvPicPr>
            <a:picLocks noChangeAspect="1" noChangeArrowheads="1"/>
          </p:cNvPicPr>
          <p:nvPr/>
        </p:nvPicPr>
        <p:blipFill>
          <a:blip r:embed="rId3" cstate="print">
            <a:lum bright="20000" contrast="-20000"/>
          </a:blip>
          <a:srcRect t="15940"/>
          <a:stretch>
            <a:fillRect/>
          </a:stretch>
        </p:blipFill>
        <p:spPr bwMode="auto">
          <a:xfrm>
            <a:off x="323528" y="2786979"/>
            <a:ext cx="5029200" cy="26582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החוק השני של </a:t>
            </a:r>
            <a:r>
              <a:rPr lang="he-IL" dirty="0" err="1" smtClean="0"/>
              <a:t>קפלר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611560" y="1556792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3200" dirty="0" smtClean="0"/>
              <a:t>הקו המחבר את השמש עם כוכב לכת כלשהו מכסה שטחים שווים של </a:t>
            </a:r>
            <a:r>
              <a:rPr lang="he-IL" sz="3200" dirty="0" err="1" smtClean="0"/>
              <a:t>אליפסת</a:t>
            </a:r>
            <a:r>
              <a:rPr lang="he-IL" sz="3200" dirty="0" smtClean="0"/>
              <a:t> המסלול בפרקי זמן שווים.</a:t>
            </a:r>
            <a:endParaRPr lang="he-IL" sz="3200" dirty="0"/>
          </a:p>
        </p:txBody>
      </p:sp>
      <p:pic>
        <p:nvPicPr>
          <p:cNvPr id="11265" name="Picture 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91881" y="3429000"/>
            <a:ext cx="2858801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1987</TotalTime>
  <Words>665</Words>
  <Application>Microsoft Office PowerPoint</Application>
  <PresentationFormat>‫הצגה על המסך (4:3)</PresentationFormat>
  <Paragraphs>111</Paragraphs>
  <Slides>25</Slides>
  <Notes>0</Notes>
  <HiddenSlides>0</HiddenSlides>
  <MMClips>0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25</vt:i4>
      </vt:variant>
    </vt:vector>
  </HeadingPairs>
  <TitlesOfParts>
    <vt:vector size="27" baseType="lpstr">
      <vt:lpstr>ערכת נושא Office</vt:lpstr>
      <vt:lpstr>Equation</vt:lpstr>
      <vt:lpstr>היסטוריה</vt:lpstr>
      <vt:lpstr>אריסטו</vt:lpstr>
      <vt:lpstr>ניקולס קופרניקוס</vt:lpstr>
      <vt:lpstr>טיכו ברהה</vt:lpstr>
      <vt:lpstr>ג'ורדנו ברונו</vt:lpstr>
      <vt:lpstr>גלילאו גליליי</vt:lpstr>
      <vt:lpstr>יוהנס קפלר</vt:lpstr>
      <vt:lpstr>החוק הראשון של קפלר</vt:lpstr>
      <vt:lpstr>החוק השני של קפלר</vt:lpstr>
      <vt:lpstr>החוק 3 של קפלר</vt:lpstr>
      <vt:lpstr>סר אייזיק ניוטון</vt:lpstr>
      <vt:lpstr>חוק הכבידה העולמי</vt:lpstr>
      <vt:lpstr>תאוצה של נפילה חופשית</vt:lpstr>
      <vt:lpstr>ניסוי קבנדיש</vt:lpstr>
      <vt:lpstr>צפיפות</vt:lpstr>
      <vt:lpstr>עבודת כוח הכבידה העולמי</vt:lpstr>
      <vt:lpstr>עבודת כוח הכבידה העולמי</vt:lpstr>
      <vt:lpstr>עבודת כוח הכבידה העולמי</vt:lpstr>
      <vt:lpstr>אנרגיית לווין הנע במסלול מעגלי</vt:lpstr>
      <vt:lpstr>שיגור לווינים</vt:lpstr>
      <vt:lpstr>מהירות שצריך לספק לגוף, כדי שהוא יהפוך ללווין</vt:lpstr>
      <vt:lpstr>מהירות המילוט</vt:lpstr>
      <vt:lpstr>מהירות המילוט </vt:lpstr>
      <vt:lpstr>quiz</vt:lpstr>
      <vt:lpstr>מצגת של PowerPoint</vt:lpstr>
    </vt:vector>
  </TitlesOfParts>
  <Company>ORT Braude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פיזיקה-מורה</cp:lastModifiedBy>
  <cp:revision>153</cp:revision>
  <dcterms:created xsi:type="dcterms:W3CDTF">2010-07-24T14:10:35Z</dcterms:created>
  <dcterms:modified xsi:type="dcterms:W3CDTF">2013-03-10T07:39:20Z</dcterms:modified>
</cp:coreProperties>
</file>