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62" r:id="rId3"/>
    <p:sldId id="259" r:id="rId4"/>
    <p:sldId id="328" r:id="rId5"/>
    <p:sldId id="261" r:id="rId6"/>
    <p:sldId id="313" r:id="rId7"/>
    <p:sldId id="314" r:id="rId8"/>
    <p:sldId id="260" r:id="rId9"/>
    <p:sldId id="268" r:id="rId10"/>
    <p:sldId id="265" r:id="rId11"/>
    <p:sldId id="266" r:id="rId12"/>
    <p:sldId id="309" r:id="rId13"/>
    <p:sldId id="350" r:id="rId14"/>
    <p:sldId id="343" r:id="rId15"/>
    <p:sldId id="270" r:id="rId16"/>
    <p:sldId id="329" r:id="rId17"/>
    <p:sldId id="333" r:id="rId18"/>
    <p:sldId id="331" r:id="rId19"/>
    <p:sldId id="341" r:id="rId20"/>
    <p:sldId id="334" r:id="rId21"/>
    <p:sldId id="335" r:id="rId22"/>
    <p:sldId id="336" r:id="rId23"/>
    <p:sldId id="337" r:id="rId24"/>
    <p:sldId id="338" r:id="rId25"/>
    <p:sldId id="339" r:id="rId26"/>
    <p:sldId id="340" r:id="rId27"/>
    <p:sldId id="342" r:id="rId28"/>
    <p:sldId id="344" r:id="rId29"/>
    <p:sldId id="345" r:id="rId30"/>
    <p:sldId id="371" r:id="rId31"/>
    <p:sldId id="346" r:id="rId32"/>
    <p:sldId id="347" r:id="rId33"/>
    <p:sldId id="348" r:id="rId34"/>
    <p:sldId id="370" r:id="rId35"/>
    <p:sldId id="373" r:id="rId36"/>
    <p:sldId id="372" r:id="rId37"/>
    <p:sldId id="355" r:id="rId38"/>
    <p:sldId id="356" r:id="rId39"/>
    <p:sldId id="357" r:id="rId40"/>
    <p:sldId id="358" r:id="rId41"/>
    <p:sldId id="359" r:id="rId42"/>
    <p:sldId id="360" r:id="rId43"/>
    <p:sldId id="361" r:id="rId44"/>
    <p:sldId id="362" r:id="rId45"/>
    <p:sldId id="363" r:id="rId46"/>
    <p:sldId id="365" r:id="rId47"/>
    <p:sldId id="366" r:id="rId48"/>
    <p:sldId id="367" r:id="rId49"/>
    <p:sldId id="351" r:id="rId50"/>
    <p:sldId id="349" r:id="rId51"/>
    <p:sldId id="374" r:id="rId52"/>
    <p:sldId id="375" r:id="rId53"/>
    <p:sldId id="376" r:id="rId54"/>
    <p:sldId id="377" r:id="rId55"/>
    <p:sldId id="37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4F81BD"/>
    <a:srgbClr val="CFE9F1"/>
    <a:srgbClr val="800080"/>
    <a:srgbClr val="FFFF66"/>
    <a:srgbClr val="FF00FF"/>
    <a:srgbClr val="F79646"/>
    <a:srgbClr val="1E1C11"/>
    <a:srgbClr val="B2B2B2"/>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27" autoAdjust="0"/>
  </p:normalViewPr>
  <p:slideViewPr>
    <p:cSldViewPr snapToGrid="0">
      <p:cViewPr>
        <p:scale>
          <a:sx n="70" d="100"/>
          <a:sy n="70" d="100"/>
        </p:scale>
        <p:origin x="-1164" y="-5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0.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0.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5EF0CD-2772-4D07-9825-61802610B1FC}" type="datetimeFigureOut">
              <a:rPr lang="en-US" smtClean="0"/>
              <a:pPr/>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F3C11-4279-4486-99FF-113E7AFAE9C0}" type="slidenum">
              <a:rPr lang="en-US" smtClean="0"/>
              <a:pPr/>
              <a:t>‹#›</a:t>
            </a:fld>
            <a:endParaRPr lang="en-US"/>
          </a:p>
        </p:txBody>
      </p:sp>
    </p:spTree>
    <p:extLst>
      <p:ext uri="{BB962C8B-B14F-4D97-AF65-F5344CB8AC3E}">
        <p14:creationId xmlns:p14="http://schemas.microsoft.com/office/powerpoint/2010/main" val="3134648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1A12D-CCDF-47B0-B11C-C7E8C1D05F58}" type="slidenum">
              <a:rPr lang="he-IL"/>
              <a:pPr/>
              <a:t>3</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1A12D-CCDF-47B0-B11C-C7E8C1D05F58}" type="slidenum">
              <a:rPr lang="he-IL"/>
              <a:pPr/>
              <a:t>38</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r>
              <a:rPr lang="en-US"/>
              <a:t>Before this slide, bounce pass basket ball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1A12D-CCDF-47B0-B11C-C7E8C1D05F58}" type="slidenum">
              <a:rPr lang="he-IL"/>
              <a:pPr/>
              <a:t>39</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r>
              <a:rPr lang="en-US"/>
              <a:t>Before this slide, bounce pass basket ball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1A12D-CCDF-47B0-B11C-C7E8C1D05F58}" type="slidenum">
              <a:rPr lang="he-IL"/>
              <a:pPr/>
              <a:t>52</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r>
              <a:rPr lang="en-US"/>
              <a:t>Before this slide, bounce pass basket ball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1A12D-CCDF-47B0-B11C-C7E8C1D05F58}" type="slidenum">
              <a:rPr lang="he-IL"/>
              <a:pPr/>
              <a:t>4</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1A12D-CCDF-47B0-B11C-C7E8C1D05F58}" type="slidenum">
              <a:rPr lang="he-IL"/>
              <a:pPr/>
              <a:t>5</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1A12D-CCDF-47B0-B11C-C7E8C1D05F58}" type="slidenum">
              <a:rPr lang="he-IL"/>
              <a:pPr/>
              <a:t>8</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r>
              <a:rPr lang="en-US"/>
              <a:t>Before this slide, bounce pass basket ball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1A12D-CCDF-47B0-B11C-C7E8C1D05F58}" type="slidenum">
              <a:rPr lang="he-IL"/>
              <a:pPr/>
              <a:t>10</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r>
              <a:rPr lang="en-US"/>
              <a:t>Before this slide, bounce pass basket ball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1A12D-CCDF-47B0-B11C-C7E8C1D05F58}" type="slidenum">
              <a:rPr lang="he-IL"/>
              <a:pPr/>
              <a:t>11</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1A12D-CCDF-47B0-B11C-C7E8C1D05F58}" type="slidenum">
              <a:rPr lang="he-IL"/>
              <a:pPr/>
              <a:t>15</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r>
              <a:rPr lang="en-US"/>
              <a:t>Before this slide, bounce pass basket ball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smtClean="0"/>
              <a:t>ויקה הישרדות</a:t>
            </a:r>
            <a:endParaRPr lang="he-IL" dirty="0"/>
          </a:p>
        </p:txBody>
      </p:sp>
      <p:sp>
        <p:nvSpPr>
          <p:cNvPr id="4" name="מציין מיקום של מספר שקופית 3"/>
          <p:cNvSpPr>
            <a:spLocks noGrp="1"/>
          </p:cNvSpPr>
          <p:nvPr>
            <p:ph type="sldNum" sz="quarter" idx="10"/>
          </p:nvPr>
        </p:nvSpPr>
        <p:spPr/>
        <p:txBody>
          <a:bodyPr/>
          <a:lstStyle/>
          <a:p>
            <a:fld id="{FE8F3C11-4279-4486-99FF-113E7AFAE9C0}" type="slidenum">
              <a:rPr lang="en-US" smtClean="0"/>
              <a:pPr/>
              <a:t>32</a:t>
            </a:fld>
            <a:endParaRPr lang="en-US"/>
          </a:p>
        </p:txBody>
      </p:sp>
    </p:spTree>
    <p:extLst>
      <p:ext uri="{BB962C8B-B14F-4D97-AF65-F5344CB8AC3E}">
        <p14:creationId xmlns:p14="http://schemas.microsoft.com/office/powerpoint/2010/main" val="434183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1A12D-CCDF-47B0-B11C-C7E8C1D05F58}" type="slidenum">
              <a:rPr lang="he-IL"/>
              <a:pPr/>
              <a:t>37</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r>
              <a:rPr lang="en-US"/>
              <a:t>Before this slide, bounce pass basket ball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D1041B-AA56-48D6-965F-43D227213EB4}"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E6C46-0EFB-48D5-A7C0-6D8E3512FE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1041B-AA56-48D6-965F-43D227213EB4}"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E6C46-0EFB-48D5-A7C0-6D8E3512FE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1041B-AA56-48D6-965F-43D227213EB4}"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E6C46-0EFB-48D5-A7C0-6D8E3512FE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395288" y="188913"/>
            <a:ext cx="8229600" cy="792162"/>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395288" y="1268413"/>
            <a:ext cx="4038600" cy="486251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586288" y="1268413"/>
            <a:ext cx="4038600" cy="235426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586288" y="3775075"/>
            <a:ext cx="4038600" cy="235585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תאריך 5"/>
          <p:cNvSpPr>
            <a:spLocks noGrp="1"/>
          </p:cNvSpPr>
          <p:nvPr>
            <p:ph type="dt" sz="half" idx="10"/>
          </p:nvPr>
        </p:nvSpPr>
        <p:spPr>
          <a:xfrm>
            <a:off x="395288" y="6248400"/>
            <a:ext cx="2133600" cy="457200"/>
          </a:xfrm>
        </p:spPr>
        <p:txBody>
          <a:bodyPr/>
          <a:lstStyle>
            <a:lvl1pPr>
              <a:defRPr smtClean="0"/>
            </a:lvl1pPr>
          </a:lstStyle>
          <a:p>
            <a:pPr>
              <a:defRPr/>
            </a:pPr>
            <a:endParaRPr lang="en-US"/>
          </a:p>
        </p:txBody>
      </p:sp>
      <p:sp>
        <p:nvSpPr>
          <p:cNvPr id="7" name="מציין מיקום של כותרת תחתונה 6"/>
          <p:cNvSpPr>
            <a:spLocks noGrp="1"/>
          </p:cNvSpPr>
          <p:nvPr>
            <p:ph type="ftr" sz="quarter" idx="11"/>
          </p:nvPr>
        </p:nvSpPr>
        <p:spPr>
          <a:xfrm>
            <a:off x="3059113" y="6248400"/>
            <a:ext cx="2895600" cy="457200"/>
          </a:xfrm>
        </p:spPr>
        <p:txBody>
          <a:bodyPr/>
          <a:lstStyle>
            <a:lvl1pPr>
              <a:defRPr smtClean="0"/>
            </a:lvl1pPr>
          </a:lstStyle>
          <a:p>
            <a:pPr>
              <a:defRPr/>
            </a:pPr>
            <a:r>
              <a:rPr lang="he-IL"/>
              <a:t>אופטיקה גאומטרית - אפיון האור</a:t>
            </a:r>
            <a:endParaRPr lang="en-US"/>
          </a:p>
        </p:txBody>
      </p:sp>
      <p:sp>
        <p:nvSpPr>
          <p:cNvPr id="8" name="מציין מיקום של מספר שקופית 7"/>
          <p:cNvSpPr>
            <a:spLocks noGrp="1"/>
          </p:cNvSpPr>
          <p:nvPr>
            <p:ph type="sldNum" sz="quarter" idx="12"/>
          </p:nvPr>
        </p:nvSpPr>
        <p:spPr>
          <a:xfrm>
            <a:off x="6470650" y="6248400"/>
            <a:ext cx="2133600" cy="457200"/>
          </a:xfrm>
        </p:spPr>
        <p:txBody>
          <a:bodyPr/>
          <a:lstStyle>
            <a:lvl1pPr>
              <a:defRPr smtClean="0"/>
            </a:lvl1pPr>
          </a:lstStyle>
          <a:p>
            <a:pPr>
              <a:defRPr/>
            </a:pPr>
            <a:fld id="{5B8B926C-664B-4A39-A28D-2F80C042251F}" type="slidenum">
              <a:rPr lang="ar-SA"/>
              <a:pPr>
                <a:defRPr/>
              </a:pPr>
              <a:t>‹#›</a:t>
            </a:fld>
            <a:endParaRPr lang="en-US"/>
          </a:p>
        </p:txBody>
      </p:sp>
    </p:spTree>
    <p:extLst>
      <p:ext uri="{BB962C8B-B14F-4D97-AF65-F5344CB8AC3E}">
        <p14:creationId xmlns:p14="http://schemas.microsoft.com/office/powerpoint/2010/main" val="124440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1041B-AA56-48D6-965F-43D227213EB4}"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E6C46-0EFB-48D5-A7C0-6D8E3512FE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1041B-AA56-48D6-965F-43D227213EB4}"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E6C46-0EFB-48D5-A7C0-6D8E3512FE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D1041B-AA56-48D6-965F-43D227213EB4}"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E6C46-0EFB-48D5-A7C0-6D8E3512FE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1041B-AA56-48D6-965F-43D227213EB4}" type="datetimeFigureOut">
              <a:rPr lang="en-US" smtClean="0"/>
              <a:pPr/>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5E6C46-0EFB-48D5-A7C0-6D8E3512FE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1041B-AA56-48D6-965F-43D227213EB4}" type="datetimeFigureOut">
              <a:rPr lang="en-US" smtClean="0"/>
              <a:pPr/>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5E6C46-0EFB-48D5-A7C0-6D8E3512FE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1041B-AA56-48D6-965F-43D227213EB4}" type="datetimeFigureOut">
              <a:rPr lang="en-US" smtClean="0"/>
              <a:pPr/>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5E6C46-0EFB-48D5-A7C0-6D8E3512FE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1041B-AA56-48D6-965F-43D227213EB4}"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E6C46-0EFB-48D5-A7C0-6D8E3512FE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1041B-AA56-48D6-965F-43D227213EB4}"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E6C46-0EFB-48D5-A7C0-6D8E3512FE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1041B-AA56-48D6-965F-43D227213EB4}" type="datetimeFigureOut">
              <a:rPr lang="en-US" smtClean="0"/>
              <a:pPr/>
              <a:t>4/22/2013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E6C46-0EFB-48D5-A7C0-6D8E3512FE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4.bin"/><Relationship Id="rId7" Type="http://schemas.openxmlformats.org/officeDocument/2006/relationships/hyperlink" Target="http://web2.0calc.com/" TargetMode="Externa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youtu.be/BS5BPB4l3Eo"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dmentrard.free.fr/GEOGEBRA/Sciences/Physique/Optique/TPrefraction.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phet.colorado.edu/sims/bending-light/bending-light_en.jnl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youtu.be/QG-5mvV86uU"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youtu.be/2kBOqfS0nmE"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28.wmf"/><Relationship Id="rId4" Type="http://schemas.openxmlformats.org/officeDocument/2006/relationships/oleObject" Target="../embeddings/oleObject1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0.wmf"/><Relationship Id="rId4"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33.jpe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31.wmf"/><Relationship Id="rId4" Type="http://schemas.openxmlformats.org/officeDocument/2006/relationships/oleObject" Target="../embeddings/oleObject13.bin"/><Relationship Id="rId9" Type="http://schemas.openxmlformats.org/officeDocument/2006/relationships/image" Target="../media/image32.wmf"/></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phet.colorado.edu/sims/bending-light/bending-light_en.jnlp"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0.wmf"/><Relationship Id="rId5" Type="http://schemas.openxmlformats.org/officeDocument/2006/relationships/oleObject" Target="../embeddings/oleObject17.bin"/><Relationship Id="rId4" Type="http://schemas.openxmlformats.org/officeDocument/2006/relationships/image" Target="../media/image36.wmf"/><Relationship Id="rId9"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youtu.be/rlo2XeB2qt4" TargetMode="External"/><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youtu.be/Ekf2821Ts4s" TargetMode="External"/><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gif"/><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goo.gl/Chrt3" TargetMode="External"/><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het.colorado.edu/sims/bending-light/bending-light_en.jnlp"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7255" y="343188"/>
            <a:ext cx="7772400" cy="1470025"/>
          </a:xfrm>
        </p:spPr>
        <p:txBody>
          <a:bodyPr>
            <a:noAutofit/>
          </a:bodyPr>
          <a:lstStyle/>
          <a:p>
            <a:r>
              <a:rPr lang="he-IL" sz="11500" b="1" dirty="0" smtClean="0">
                <a:effectLst>
                  <a:outerShdw blurRad="38100" dist="38100" dir="2700000" algn="tl">
                    <a:srgbClr val="000000">
                      <a:alpha val="43137"/>
                    </a:srgbClr>
                  </a:outerShdw>
                </a:effectLst>
              </a:rPr>
              <a:t>שבירת האור</a:t>
            </a:r>
            <a:endParaRPr lang="en-US" sz="115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193471" y="1794164"/>
            <a:ext cx="2729346" cy="644236"/>
          </a:xfrm>
        </p:spPr>
        <p:txBody>
          <a:bodyPr/>
          <a:lstStyle/>
          <a:p>
            <a:r>
              <a:rPr lang="he-IL" b="1" dirty="0" smtClean="0">
                <a:solidFill>
                  <a:srgbClr val="FF0000"/>
                </a:solidFill>
                <a:effectLst>
                  <a:outerShdw blurRad="38100" dist="38100" dir="2700000" algn="tl">
                    <a:srgbClr val="000000">
                      <a:alpha val="43137"/>
                    </a:srgbClr>
                  </a:outerShdw>
                </a:effectLst>
              </a:rPr>
              <a:t>חוק סנל</a:t>
            </a:r>
            <a:endParaRPr lang="en-US" b="1" dirty="0">
              <a:solidFill>
                <a:srgbClr val="FF0000"/>
              </a:solidFill>
              <a:effectLst>
                <a:outerShdw blurRad="38100" dist="38100" dir="2700000" algn="tl">
                  <a:srgbClr val="000000">
                    <a:alpha val="43137"/>
                  </a:srgbClr>
                </a:outerShdw>
              </a:effectLst>
            </a:endParaRPr>
          </a:p>
        </p:txBody>
      </p:sp>
      <p:pic>
        <p:nvPicPr>
          <p:cNvPr id="1026" name="Picture 2" descr="D:\פיזיקה\אופטיקה גאומטרית\חוק סנל - שבירה\8ZGNZCAQL808RCAOC4UBMCAHO57OTCAKL7B8FCAK6V4ZUCAPYNKYTCAPHEFF8CAUY6R8BCAFHM4M9CASW7ST0CA2IQH4FCAJN.jpg"/>
          <p:cNvPicPr>
            <a:picLocks noChangeAspect="1" noChangeArrowheads="1"/>
          </p:cNvPicPr>
          <p:nvPr/>
        </p:nvPicPr>
        <p:blipFill>
          <a:blip r:embed="rId2" cstate="print"/>
          <a:srcRect/>
          <a:stretch>
            <a:fillRect/>
          </a:stretch>
        </p:blipFill>
        <p:spPr bwMode="auto">
          <a:xfrm rot="5400000">
            <a:off x="2813167" y="3476796"/>
            <a:ext cx="3218688" cy="2028585"/>
          </a:xfrm>
          <a:prstGeom prst="rect">
            <a:avLst/>
          </a:prstGeom>
          <a:ln w="228600" cap="sq" cmpd="thickThin">
            <a:solidFill>
              <a:srgbClr val="000000"/>
            </a:solidFill>
            <a:prstDash val="solid"/>
            <a:miter lim="800000"/>
          </a:ln>
          <a:effectLst>
            <a:outerShdw blurRad="50800" dist="38100" dir="5400000" algn="t" rotWithShape="0">
              <a:prstClr val="black">
                <a:alpha val="40000"/>
              </a:prstClr>
            </a:outerShdw>
          </a:effectLst>
        </p:spPr>
      </p:pic>
      <p:sp>
        <p:nvSpPr>
          <p:cNvPr id="5" name="TextBox 4"/>
          <p:cNvSpPr txBox="1"/>
          <p:nvPr/>
        </p:nvSpPr>
        <p:spPr>
          <a:xfrm>
            <a:off x="464457" y="5878286"/>
            <a:ext cx="1799772" cy="507831"/>
          </a:xfrm>
          <a:prstGeom prst="rect">
            <a:avLst/>
          </a:prstGeom>
        </p:spPr>
        <p:txBody>
          <a:bodyPr vert="horz" lIns="91440" tIns="45720" rIns="91440" bIns="45720" rtlCol="0">
            <a:normAutofit/>
          </a:bodyPr>
          <a:lstStyle/>
          <a:p>
            <a:pPr algn="ctr">
              <a:lnSpc>
                <a:spcPct val="90000"/>
              </a:lnSpc>
              <a:spcBef>
                <a:spcPct val="20000"/>
              </a:spcBef>
            </a:pPr>
            <a:r>
              <a:rPr lang="en-US" sz="3000" dirty="0" smtClean="0">
                <a:solidFill>
                  <a:schemeClr val="tx1">
                    <a:tint val="75000"/>
                  </a:schemeClr>
                </a:solidFill>
              </a:rPr>
              <a:t>refraction</a:t>
            </a:r>
            <a:endParaRPr lang="en-US" sz="3000" dirty="0">
              <a:solidFill>
                <a:schemeClr val="tx1">
                  <a:tint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2944459008"/>
              </p:ext>
            </p:extLst>
          </p:nvPr>
        </p:nvGraphicFramePr>
        <p:xfrm>
          <a:off x="0" y="0"/>
          <a:ext cx="9144000" cy="6949440"/>
        </p:xfrm>
        <a:graphic>
          <a:graphicData uri="http://schemas.openxmlformats.org/drawingml/2006/table">
            <a:tbl>
              <a:tblPr rtl="1"/>
              <a:tblGrid>
                <a:gridCol w="3397544"/>
                <a:gridCol w="5746456"/>
              </a:tblGrid>
              <a:tr h="457200">
                <a:tc gridSpan="2">
                  <a:txBody>
                    <a:bodyPr/>
                    <a:lstStyle/>
                    <a:p>
                      <a:pPr algn="ctr" rtl="1">
                        <a:spcBef>
                          <a:spcPts val="600"/>
                        </a:spcBef>
                        <a:spcAft>
                          <a:spcPts val="600"/>
                        </a:spcAft>
                      </a:pPr>
                      <a:r>
                        <a:rPr lang="he-IL" sz="2800" b="1" dirty="0">
                          <a:latin typeface="Times New Roman"/>
                          <a:ea typeface="Times New Roman"/>
                        </a:rPr>
                        <a:t>מקדמי שבירה מייצגים</a:t>
                      </a:r>
                      <a:endParaRPr lang="en-US" sz="2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14400">
                <a:tc>
                  <a:txBody>
                    <a:bodyPr/>
                    <a:lstStyle/>
                    <a:p>
                      <a:pPr algn="ctr" rtl="1">
                        <a:spcBef>
                          <a:spcPts val="600"/>
                        </a:spcBef>
                        <a:spcAft>
                          <a:spcPts val="600"/>
                        </a:spcAft>
                        <a:tabLst>
                          <a:tab pos="1184910" algn="l"/>
                        </a:tabLst>
                      </a:pPr>
                      <a:r>
                        <a:rPr lang="he-IL" sz="2800" b="1" dirty="0">
                          <a:latin typeface="Times New Roman"/>
                          <a:ea typeface="Times New Roman"/>
                        </a:rPr>
                        <a:t>סוג החומר</a:t>
                      </a:r>
                      <a:r>
                        <a:rPr lang="en-US" sz="2800" b="1" dirty="0">
                          <a:latin typeface="Times New Roman"/>
                          <a:ea typeface="Times New Roman"/>
                        </a:rPr>
                        <a:t>	</a:t>
                      </a:r>
                      <a:endParaRPr lang="en-US" sz="2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en-US" sz="2800" b="1" i="1" dirty="0">
                          <a:latin typeface="Times New Roman"/>
                          <a:ea typeface="Times New Roman"/>
                        </a:rPr>
                        <a:t>n  </a:t>
                      </a:r>
                      <a:r>
                        <a:rPr lang="he-IL" sz="2800" b="1" i="1" dirty="0">
                          <a:latin typeface="Times New Roman"/>
                          <a:ea typeface="Times New Roman"/>
                        </a:rPr>
                        <a:t>   מקדם </a:t>
                      </a:r>
                      <a:r>
                        <a:rPr lang="he-IL" sz="2800" b="1" i="1" dirty="0" smtClean="0">
                          <a:latin typeface="Times New Roman"/>
                          <a:ea typeface="Times New Roman"/>
                        </a:rPr>
                        <a:t>השבירה</a:t>
                      </a:r>
                    </a:p>
                    <a:p>
                      <a:pPr algn="ctr" rtl="1">
                        <a:spcBef>
                          <a:spcPts val="600"/>
                        </a:spcBef>
                        <a:spcAft>
                          <a:spcPts val="600"/>
                        </a:spcAft>
                        <a:tabLst>
                          <a:tab pos="1184910" algn="l"/>
                        </a:tabLst>
                      </a:pPr>
                      <a:r>
                        <a:rPr lang="he-IL" sz="2800" b="1" dirty="0" smtClean="0">
                          <a:latin typeface="Times New Roman"/>
                          <a:ea typeface="Times New Roman"/>
                        </a:rPr>
                        <a:t> </a:t>
                      </a:r>
                      <a:endParaRPr lang="en-US" sz="2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rtl="1">
                        <a:spcBef>
                          <a:spcPts val="600"/>
                        </a:spcBef>
                        <a:spcAft>
                          <a:spcPts val="600"/>
                        </a:spcAft>
                        <a:tabLst>
                          <a:tab pos="1184910" algn="l"/>
                        </a:tabLst>
                      </a:pPr>
                      <a:r>
                        <a:rPr lang="he-IL" sz="2800" u="none" dirty="0">
                          <a:solidFill>
                            <a:schemeClr val="accent1">
                              <a:lumMod val="50000"/>
                            </a:schemeClr>
                          </a:solidFill>
                          <a:latin typeface="Times New Roman"/>
                          <a:ea typeface="Times New Roman"/>
                        </a:rPr>
                        <a:t>ריק</a:t>
                      </a:r>
                      <a:r>
                        <a:rPr lang="en-US" sz="28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800">
                          <a:latin typeface="Times New Roman"/>
                          <a:ea typeface="Times New Roman"/>
                        </a:rPr>
                        <a:t>1 (בדיוק)</a:t>
                      </a:r>
                      <a:endParaRPr lang="en-US" sz="2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rtl="1">
                        <a:spcBef>
                          <a:spcPts val="600"/>
                        </a:spcBef>
                        <a:spcAft>
                          <a:spcPts val="600"/>
                        </a:spcAft>
                        <a:tabLst>
                          <a:tab pos="1184910" algn="l"/>
                        </a:tabLst>
                      </a:pPr>
                      <a:r>
                        <a:rPr lang="he-IL" sz="2800" u="none" dirty="0">
                          <a:solidFill>
                            <a:schemeClr val="accent1">
                              <a:lumMod val="50000"/>
                            </a:schemeClr>
                          </a:solidFill>
                          <a:latin typeface="Times New Roman"/>
                          <a:ea typeface="Times New Roman"/>
                        </a:rPr>
                        <a:t>הליום</a:t>
                      </a:r>
                      <a:r>
                        <a:rPr lang="en-US" sz="28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800">
                          <a:latin typeface="Times New Roman"/>
                          <a:ea typeface="Times New Roman"/>
                        </a:rPr>
                        <a:t>1.000036</a:t>
                      </a:r>
                      <a:endParaRPr lang="en-US" sz="2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rtl="1">
                        <a:spcBef>
                          <a:spcPts val="600"/>
                        </a:spcBef>
                        <a:spcAft>
                          <a:spcPts val="600"/>
                        </a:spcAft>
                        <a:tabLst>
                          <a:tab pos="1184910" algn="l"/>
                        </a:tabLst>
                      </a:pPr>
                      <a:r>
                        <a:rPr lang="he-IL" sz="2800" u="none" dirty="0">
                          <a:solidFill>
                            <a:schemeClr val="accent1">
                              <a:lumMod val="50000"/>
                            </a:schemeClr>
                          </a:solidFill>
                          <a:latin typeface="Times New Roman"/>
                          <a:ea typeface="Times New Roman"/>
                        </a:rPr>
                        <a:t>אוויר ב-</a:t>
                      </a:r>
                      <a:r>
                        <a:rPr lang="en-US" sz="2800" u="none" dirty="0">
                          <a:solidFill>
                            <a:schemeClr val="accent1">
                              <a:lumMod val="50000"/>
                            </a:schemeClr>
                          </a:solidFill>
                          <a:latin typeface="Times New Roman"/>
                          <a:ea typeface="Times New Roman"/>
                        </a:rPr>
                        <a:t>STP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800">
                          <a:latin typeface="Times New Roman"/>
                          <a:ea typeface="Times New Roman"/>
                        </a:rPr>
                        <a:t>1.0002926</a:t>
                      </a:r>
                      <a:endParaRPr lang="en-US" sz="2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rtl="1">
                        <a:spcBef>
                          <a:spcPts val="600"/>
                        </a:spcBef>
                        <a:spcAft>
                          <a:spcPts val="600"/>
                        </a:spcAft>
                        <a:tabLst>
                          <a:tab pos="1184910" algn="l"/>
                        </a:tabLst>
                      </a:pPr>
                      <a:r>
                        <a:rPr lang="he-IL" sz="2800" u="none" dirty="0">
                          <a:solidFill>
                            <a:schemeClr val="accent1">
                              <a:lumMod val="50000"/>
                            </a:schemeClr>
                          </a:solidFill>
                          <a:latin typeface="Times New Roman"/>
                          <a:ea typeface="Times New Roman"/>
                        </a:rPr>
                        <a:t>פחמן דו חמצני</a:t>
                      </a:r>
                      <a:r>
                        <a:rPr lang="en-US" sz="28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800">
                          <a:latin typeface="Times New Roman"/>
                          <a:ea typeface="Times New Roman"/>
                        </a:rPr>
                        <a:t>1.00045</a:t>
                      </a:r>
                      <a:endParaRPr lang="en-US" sz="2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rtl="1">
                        <a:spcBef>
                          <a:spcPts val="600"/>
                        </a:spcBef>
                        <a:spcAft>
                          <a:spcPts val="600"/>
                        </a:spcAft>
                        <a:tabLst>
                          <a:tab pos="1184910" algn="l"/>
                        </a:tabLst>
                      </a:pPr>
                      <a:r>
                        <a:rPr lang="he-IL" sz="2800" u="none" dirty="0" smtClean="0">
                          <a:solidFill>
                            <a:schemeClr val="accent1">
                              <a:lumMod val="50000"/>
                            </a:schemeClr>
                          </a:solidFill>
                          <a:latin typeface="Times New Roman"/>
                          <a:ea typeface="Times New Roman"/>
                        </a:rPr>
                        <a:t>קרח מים</a:t>
                      </a:r>
                      <a:r>
                        <a:rPr lang="en-US" sz="28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800">
                          <a:latin typeface="Times New Roman"/>
                          <a:ea typeface="Times New Roman"/>
                        </a:rPr>
                        <a:t>1.31</a:t>
                      </a:r>
                      <a:endParaRPr lang="en-US" sz="2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rtl="1">
                        <a:spcBef>
                          <a:spcPts val="600"/>
                        </a:spcBef>
                        <a:spcAft>
                          <a:spcPts val="600"/>
                        </a:spcAft>
                        <a:tabLst>
                          <a:tab pos="1184910" algn="l"/>
                        </a:tabLst>
                      </a:pPr>
                      <a:r>
                        <a:rPr lang="he-IL" sz="2800" u="none" dirty="0">
                          <a:solidFill>
                            <a:schemeClr val="accent1">
                              <a:lumMod val="50000"/>
                            </a:schemeClr>
                          </a:solidFill>
                          <a:latin typeface="Times New Roman"/>
                          <a:ea typeface="Times New Roman"/>
                        </a:rPr>
                        <a:t>מים נוזליים </a:t>
                      </a:r>
                      <a:r>
                        <a:rPr lang="he-IL" sz="2800" u="none" dirty="0" smtClean="0">
                          <a:solidFill>
                            <a:schemeClr val="accent1">
                              <a:lumMod val="50000"/>
                            </a:schemeClr>
                          </a:solidFill>
                          <a:latin typeface="Times New Roman"/>
                          <a:ea typeface="Times New Roman"/>
                        </a:rPr>
                        <a:t>(</a:t>
                      </a:r>
                      <a:r>
                        <a:rPr lang="en-US" sz="2800" u="none" dirty="0" smtClean="0">
                          <a:solidFill>
                            <a:schemeClr val="accent1">
                              <a:lumMod val="50000"/>
                            </a:schemeClr>
                          </a:solidFill>
                          <a:latin typeface="Times New Roman"/>
                          <a:ea typeface="Times New Roman"/>
                        </a:rPr>
                        <a:t>20</a:t>
                      </a:r>
                      <a:r>
                        <a:rPr lang="en-US" sz="2800" u="none" baseline="30000" dirty="0" smtClean="0">
                          <a:solidFill>
                            <a:schemeClr val="accent1">
                              <a:lumMod val="50000"/>
                            </a:schemeClr>
                          </a:solidFill>
                          <a:latin typeface="Times New Roman"/>
                          <a:ea typeface="Times New Roman"/>
                        </a:rPr>
                        <a:t>0</a:t>
                      </a:r>
                      <a:r>
                        <a:rPr lang="he-IL" sz="2800" u="none" dirty="0" smtClean="0">
                          <a:solidFill>
                            <a:schemeClr val="accent1">
                              <a:lumMod val="50000"/>
                            </a:schemeClr>
                          </a:solidFill>
                          <a:latin typeface="Times New Roman"/>
                          <a:ea typeface="Times New Roman"/>
                        </a:rPr>
                        <a:t>)</a:t>
                      </a:r>
                      <a:r>
                        <a:rPr lang="en-US" sz="28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800">
                          <a:latin typeface="Times New Roman"/>
                          <a:ea typeface="Times New Roman"/>
                        </a:rPr>
                        <a:t>1.333</a:t>
                      </a:r>
                      <a:endParaRPr lang="en-US" sz="2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rtl="1">
                        <a:spcBef>
                          <a:spcPts val="600"/>
                        </a:spcBef>
                        <a:spcAft>
                          <a:spcPts val="600"/>
                        </a:spcAft>
                        <a:tabLst>
                          <a:tab pos="1184910" algn="l"/>
                        </a:tabLst>
                      </a:pPr>
                      <a:r>
                        <a:rPr lang="he-IL" sz="2800" u="none" dirty="0">
                          <a:solidFill>
                            <a:schemeClr val="accent1">
                              <a:lumMod val="50000"/>
                            </a:schemeClr>
                          </a:solidFill>
                          <a:latin typeface="Times New Roman"/>
                          <a:ea typeface="Times New Roman"/>
                        </a:rPr>
                        <a:t>אתנול</a:t>
                      </a:r>
                      <a:r>
                        <a:rPr lang="en-US" sz="28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800">
                          <a:latin typeface="Times New Roman"/>
                          <a:ea typeface="Times New Roman"/>
                        </a:rPr>
                        <a:t>1.36</a:t>
                      </a:r>
                      <a:endParaRPr lang="en-US" sz="2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rtl="1">
                        <a:spcBef>
                          <a:spcPts val="600"/>
                        </a:spcBef>
                        <a:spcAft>
                          <a:spcPts val="600"/>
                        </a:spcAft>
                        <a:tabLst>
                          <a:tab pos="1184910" algn="l"/>
                        </a:tabLst>
                      </a:pPr>
                      <a:r>
                        <a:rPr lang="he-IL" sz="2800" u="none" dirty="0">
                          <a:solidFill>
                            <a:schemeClr val="accent1">
                              <a:lumMod val="50000"/>
                            </a:schemeClr>
                          </a:solidFill>
                          <a:latin typeface="Times New Roman"/>
                          <a:ea typeface="Times New Roman"/>
                        </a:rPr>
                        <a:t>גליצרין</a:t>
                      </a:r>
                      <a:r>
                        <a:rPr lang="en-US" sz="28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800">
                          <a:latin typeface="Times New Roman"/>
                          <a:ea typeface="Times New Roman"/>
                        </a:rPr>
                        <a:t>1.4729</a:t>
                      </a:r>
                      <a:endParaRPr lang="en-US" sz="2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rtl="1">
                        <a:spcBef>
                          <a:spcPts val="600"/>
                        </a:spcBef>
                        <a:spcAft>
                          <a:spcPts val="600"/>
                        </a:spcAft>
                        <a:tabLst>
                          <a:tab pos="1184910" algn="l"/>
                        </a:tabLst>
                      </a:pPr>
                      <a:r>
                        <a:rPr lang="he-IL" sz="2800" u="none" dirty="0">
                          <a:solidFill>
                            <a:schemeClr val="accent1">
                              <a:lumMod val="50000"/>
                            </a:schemeClr>
                          </a:solidFill>
                          <a:latin typeface="Times New Roman"/>
                          <a:ea typeface="Times New Roman"/>
                        </a:rPr>
                        <a:t>שמן                         </a:t>
                      </a:r>
                      <a:endParaRPr lang="en-US" sz="2800" u="none" dirty="0">
                        <a:solidFill>
                          <a:schemeClr val="accent1">
                            <a:lumMod val="50000"/>
                          </a:schemeClr>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800">
                          <a:latin typeface="Times New Roman"/>
                          <a:ea typeface="Times New Roman"/>
                        </a:rPr>
                        <a:t> 1.6    </a:t>
                      </a:r>
                      <a:endParaRPr lang="en-US" sz="2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rtl="1">
                        <a:spcBef>
                          <a:spcPts val="600"/>
                        </a:spcBef>
                        <a:spcAft>
                          <a:spcPts val="600"/>
                        </a:spcAft>
                        <a:tabLst>
                          <a:tab pos="1184910" algn="l"/>
                        </a:tabLst>
                      </a:pPr>
                      <a:r>
                        <a:rPr lang="he-IL" sz="2800" u="none" dirty="0">
                          <a:solidFill>
                            <a:schemeClr val="accent1">
                              <a:lumMod val="50000"/>
                            </a:schemeClr>
                          </a:solidFill>
                          <a:latin typeface="Times New Roman"/>
                          <a:ea typeface="Times New Roman"/>
                        </a:rPr>
                        <a:t>ברום</a:t>
                      </a:r>
                      <a:r>
                        <a:rPr lang="en-US" sz="28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800">
                          <a:latin typeface="Times New Roman"/>
                          <a:ea typeface="Times New Roman"/>
                        </a:rPr>
                        <a:t>1.661</a:t>
                      </a:r>
                      <a:endParaRPr lang="en-US" sz="2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rtl="1">
                        <a:spcBef>
                          <a:spcPts val="600"/>
                        </a:spcBef>
                        <a:spcAft>
                          <a:spcPts val="600"/>
                        </a:spcAft>
                        <a:tabLst>
                          <a:tab pos="1184910" algn="l"/>
                        </a:tabLst>
                      </a:pPr>
                      <a:r>
                        <a:rPr lang="he-IL" sz="2800" u="none" dirty="0">
                          <a:solidFill>
                            <a:schemeClr val="accent1">
                              <a:lumMod val="50000"/>
                            </a:schemeClr>
                          </a:solidFill>
                          <a:latin typeface="Times New Roman"/>
                          <a:ea typeface="Times New Roman"/>
                        </a:rPr>
                        <a:t>זכוכית</a:t>
                      </a:r>
                      <a:r>
                        <a:rPr lang="en-US" sz="28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800">
                          <a:latin typeface="Times New Roman"/>
                          <a:ea typeface="Times New Roman"/>
                        </a:rPr>
                        <a:t>1.5 עד 1.9</a:t>
                      </a:r>
                      <a:endParaRPr lang="en-US" sz="2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rtl="1">
                        <a:spcBef>
                          <a:spcPts val="600"/>
                        </a:spcBef>
                        <a:spcAft>
                          <a:spcPts val="600"/>
                        </a:spcAft>
                        <a:tabLst>
                          <a:tab pos="1184910" algn="l"/>
                        </a:tabLst>
                      </a:pPr>
                      <a:r>
                        <a:rPr lang="he-IL" sz="2800" u="none" dirty="0">
                          <a:solidFill>
                            <a:schemeClr val="accent1">
                              <a:lumMod val="50000"/>
                            </a:schemeClr>
                          </a:solidFill>
                          <a:latin typeface="Times New Roman"/>
                          <a:ea typeface="Times New Roman"/>
                        </a:rPr>
                        <a:t>יהלום</a:t>
                      </a:r>
                      <a:r>
                        <a:rPr lang="en-US" sz="28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800" dirty="0">
                          <a:latin typeface="Times New Roman"/>
                          <a:ea typeface="Times New Roman"/>
                        </a:rPr>
                        <a:t>2.419</a:t>
                      </a:r>
                      <a:endParaRPr lang="en-US" sz="2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nvGraphicFramePr>
        <p:xfrm>
          <a:off x="235740" y="121920"/>
          <a:ext cx="4887803" cy="6736080"/>
        </p:xfrm>
        <a:graphic>
          <a:graphicData uri="http://schemas.openxmlformats.org/drawingml/2006/table">
            <a:tbl>
              <a:tblPr rtl="1"/>
              <a:tblGrid>
                <a:gridCol w="1816112"/>
                <a:gridCol w="3071691"/>
              </a:tblGrid>
              <a:tr h="360071">
                <a:tc gridSpan="2">
                  <a:txBody>
                    <a:bodyPr/>
                    <a:lstStyle/>
                    <a:p>
                      <a:pPr algn="ctr" rtl="1">
                        <a:spcBef>
                          <a:spcPts val="600"/>
                        </a:spcBef>
                        <a:spcAft>
                          <a:spcPts val="600"/>
                        </a:spcAft>
                      </a:pPr>
                      <a:r>
                        <a:rPr lang="he-IL" sz="2400" b="1" dirty="0">
                          <a:latin typeface="Times New Roman"/>
                          <a:ea typeface="Times New Roman"/>
                        </a:rPr>
                        <a:t>מקדמי שבירה מייצגים</a:t>
                      </a:r>
                      <a:endParaRPr lang="en-U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70171">
                <a:tc>
                  <a:txBody>
                    <a:bodyPr/>
                    <a:lstStyle/>
                    <a:p>
                      <a:pPr algn="ctr" rtl="1">
                        <a:spcBef>
                          <a:spcPts val="600"/>
                        </a:spcBef>
                        <a:spcAft>
                          <a:spcPts val="600"/>
                        </a:spcAft>
                        <a:tabLst>
                          <a:tab pos="1184910" algn="l"/>
                        </a:tabLst>
                      </a:pPr>
                      <a:r>
                        <a:rPr lang="he-IL" sz="2400" b="1" dirty="0">
                          <a:latin typeface="Times New Roman"/>
                          <a:ea typeface="Times New Roman"/>
                        </a:rPr>
                        <a:t>סוג החומר</a:t>
                      </a:r>
                      <a:r>
                        <a:rPr lang="en-US" sz="2400" b="1" dirty="0">
                          <a:latin typeface="Times New Roman"/>
                          <a:ea typeface="Times New Roman"/>
                        </a:rPr>
                        <a:t>	</a:t>
                      </a:r>
                      <a:endParaRPr lang="en-U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en-US" sz="2400" b="1" i="1" dirty="0">
                          <a:latin typeface="Times New Roman"/>
                          <a:ea typeface="Times New Roman"/>
                        </a:rPr>
                        <a:t>n  </a:t>
                      </a:r>
                      <a:r>
                        <a:rPr lang="he-IL" sz="2400" b="1" i="1" dirty="0">
                          <a:latin typeface="Times New Roman"/>
                          <a:ea typeface="Times New Roman"/>
                        </a:rPr>
                        <a:t>   מקדם </a:t>
                      </a:r>
                      <a:r>
                        <a:rPr lang="he-IL" sz="2400" b="1" i="1" dirty="0" smtClean="0">
                          <a:latin typeface="Times New Roman"/>
                          <a:ea typeface="Times New Roman"/>
                        </a:rPr>
                        <a:t>השבירה</a:t>
                      </a:r>
                    </a:p>
                    <a:p>
                      <a:pPr algn="ctr" rtl="1">
                        <a:spcBef>
                          <a:spcPts val="600"/>
                        </a:spcBef>
                        <a:spcAft>
                          <a:spcPts val="600"/>
                        </a:spcAft>
                        <a:tabLst>
                          <a:tab pos="1184910" algn="l"/>
                        </a:tabLst>
                      </a:pPr>
                      <a:r>
                        <a:rPr lang="he-IL" sz="2400" b="1" dirty="0" smtClean="0">
                          <a:latin typeface="Times New Roman"/>
                          <a:ea typeface="Times New Roman"/>
                        </a:rPr>
                        <a:t> </a:t>
                      </a:r>
                      <a:r>
                        <a:rPr lang="he-IL" sz="2400" b="1" dirty="0">
                          <a:latin typeface="Times New Roman"/>
                          <a:ea typeface="Times New Roman"/>
                        </a:rPr>
                        <a:t>(כאשר </a:t>
                      </a:r>
                      <a:r>
                        <a:rPr lang="en-US" sz="2400" b="1" u="none" dirty="0">
                          <a:solidFill>
                            <a:schemeClr val="accent1">
                              <a:lumMod val="50000"/>
                            </a:schemeClr>
                          </a:solidFill>
                          <a:latin typeface="Times New Roman"/>
                          <a:ea typeface="Times New Roman"/>
                        </a:rPr>
                        <a:t>λ</a:t>
                      </a:r>
                      <a:r>
                        <a:rPr lang="he-IL" sz="2400" b="1" dirty="0" smtClean="0">
                          <a:latin typeface="Times New Roman"/>
                          <a:ea typeface="Times New Roman"/>
                        </a:rPr>
                        <a:t>=</a:t>
                      </a:r>
                      <a:r>
                        <a:rPr lang="en-US" sz="2400" b="1" dirty="0" smtClean="0">
                          <a:latin typeface="Times New Roman"/>
                          <a:ea typeface="Times New Roman"/>
                        </a:rPr>
                        <a:t>nm</a:t>
                      </a:r>
                      <a:r>
                        <a:rPr lang="he-IL" sz="2400" b="1" dirty="0" smtClean="0">
                          <a:latin typeface="Times New Roman"/>
                          <a:ea typeface="Times New Roman"/>
                        </a:rPr>
                        <a:t>589.3)</a:t>
                      </a:r>
                      <a:endParaRPr lang="en-U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71">
                <a:tc>
                  <a:txBody>
                    <a:bodyPr/>
                    <a:lstStyle/>
                    <a:p>
                      <a:pPr algn="ctr" rtl="1">
                        <a:spcBef>
                          <a:spcPts val="600"/>
                        </a:spcBef>
                        <a:spcAft>
                          <a:spcPts val="600"/>
                        </a:spcAft>
                        <a:tabLst>
                          <a:tab pos="1184910" algn="l"/>
                        </a:tabLst>
                      </a:pPr>
                      <a:r>
                        <a:rPr lang="he-IL" sz="2400" u="none" dirty="0">
                          <a:solidFill>
                            <a:schemeClr val="accent1">
                              <a:lumMod val="50000"/>
                            </a:schemeClr>
                          </a:solidFill>
                          <a:latin typeface="Times New Roman"/>
                          <a:ea typeface="Times New Roman"/>
                        </a:rPr>
                        <a:t>ריק</a:t>
                      </a:r>
                      <a:r>
                        <a:rPr lang="en-US" sz="24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400">
                          <a:latin typeface="Times New Roman"/>
                          <a:ea typeface="Times New Roman"/>
                        </a:rPr>
                        <a:t>1 (בדיוק)</a:t>
                      </a:r>
                      <a:endParaRPr lang="en-US"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71">
                <a:tc>
                  <a:txBody>
                    <a:bodyPr/>
                    <a:lstStyle/>
                    <a:p>
                      <a:pPr algn="ctr" rtl="1">
                        <a:spcBef>
                          <a:spcPts val="600"/>
                        </a:spcBef>
                        <a:spcAft>
                          <a:spcPts val="600"/>
                        </a:spcAft>
                        <a:tabLst>
                          <a:tab pos="1184910" algn="l"/>
                        </a:tabLst>
                      </a:pPr>
                      <a:r>
                        <a:rPr lang="he-IL" sz="2400" u="none" dirty="0">
                          <a:solidFill>
                            <a:schemeClr val="accent1">
                              <a:lumMod val="50000"/>
                            </a:schemeClr>
                          </a:solidFill>
                          <a:latin typeface="Times New Roman"/>
                          <a:ea typeface="Times New Roman"/>
                        </a:rPr>
                        <a:t>הליום</a:t>
                      </a:r>
                      <a:r>
                        <a:rPr lang="en-US" sz="24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400">
                          <a:latin typeface="Times New Roman"/>
                          <a:ea typeface="Times New Roman"/>
                        </a:rPr>
                        <a:t>1.000036</a:t>
                      </a:r>
                      <a:endParaRPr lang="en-US"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71">
                <a:tc>
                  <a:txBody>
                    <a:bodyPr/>
                    <a:lstStyle/>
                    <a:p>
                      <a:pPr algn="ctr" rtl="1">
                        <a:spcBef>
                          <a:spcPts val="600"/>
                        </a:spcBef>
                        <a:spcAft>
                          <a:spcPts val="600"/>
                        </a:spcAft>
                        <a:tabLst>
                          <a:tab pos="1184910" algn="l"/>
                        </a:tabLst>
                      </a:pPr>
                      <a:r>
                        <a:rPr lang="he-IL" sz="2400" u="none" dirty="0">
                          <a:solidFill>
                            <a:schemeClr val="accent1">
                              <a:lumMod val="50000"/>
                            </a:schemeClr>
                          </a:solidFill>
                          <a:latin typeface="Times New Roman"/>
                          <a:ea typeface="Times New Roman"/>
                        </a:rPr>
                        <a:t>אוויר ב-</a:t>
                      </a:r>
                      <a:r>
                        <a:rPr lang="en-US" sz="2400" u="none" dirty="0">
                          <a:solidFill>
                            <a:schemeClr val="accent1">
                              <a:lumMod val="50000"/>
                            </a:schemeClr>
                          </a:solidFill>
                          <a:latin typeface="Times New Roman"/>
                          <a:ea typeface="Times New Roman"/>
                        </a:rPr>
                        <a:t>STP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400">
                          <a:latin typeface="Times New Roman"/>
                          <a:ea typeface="Times New Roman"/>
                        </a:rPr>
                        <a:t>1.0002926</a:t>
                      </a:r>
                      <a:endParaRPr lang="en-US"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641">
                <a:tc>
                  <a:txBody>
                    <a:bodyPr/>
                    <a:lstStyle/>
                    <a:p>
                      <a:pPr algn="ctr" rtl="1">
                        <a:spcBef>
                          <a:spcPts val="600"/>
                        </a:spcBef>
                        <a:spcAft>
                          <a:spcPts val="600"/>
                        </a:spcAft>
                        <a:tabLst>
                          <a:tab pos="1184910" algn="l"/>
                        </a:tabLst>
                      </a:pPr>
                      <a:r>
                        <a:rPr lang="he-IL" sz="2400" u="none" dirty="0">
                          <a:solidFill>
                            <a:schemeClr val="accent1">
                              <a:lumMod val="50000"/>
                            </a:schemeClr>
                          </a:solidFill>
                          <a:latin typeface="Times New Roman"/>
                          <a:ea typeface="Times New Roman"/>
                        </a:rPr>
                        <a:t>פחמן דו חמצני</a:t>
                      </a:r>
                      <a:r>
                        <a:rPr lang="en-US" sz="24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400">
                          <a:latin typeface="Times New Roman"/>
                          <a:ea typeface="Times New Roman"/>
                        </a:rPr>
                        <a:t>1.00045</a:t>
                      </a:r>
                      <a:endParaRPr lang="en-US"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71">
                <a:tc>
                  <a:txBody>
                    <a:bodyPr/>
                    <a:lstStyle/>
                    <a:p>
                      <a:pPr algn="ctr" rtl="1">
                        <a:spcBef>
                          <a:spcPts val="600"/>
                        </a:spcBef>
                        <a:spcAft>
                          <a:spcPts val="600"/>
                        </a:spcAft>
                        <a:tabLst>
                          <a:tab pos="1184910" algn="l"/>
                        </a:tabLst>
                      </a:pPr>
                      <a:r>
                        <a:rPr lang="he-IL" sz="2400" u="none" dirty="0" smtClean="0">
                          <a:solidFill>
                            <a:schemeClr val="accent1">
                              <a:lumMod val="50000"/>
                            </a:schemeClr>
                          </a:solidFill>
                          <a:latin typeface="Times New Roman"/>
                          <a:ea typeface="Times New Roman"/>
                        </a:rPr>
                        <a:t>קרח מים</a:t>
                      </a:r>
                      <a:r>
                        <a:rPr lang="en-US" sz="24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400">
                          <a:latin typeface="Times New Roman"/>
                          <a:ea typeface="Times New Roman"/>
                        </a:rPr>
                        <a:t>1.31</a:t>
                      </a:r>
                      <a:endParaRPr lang="en-US"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142">
                <a:tc>
                  <a:txBody>
                    <a:bodyPr/>
                    <a:lstStyle/>
                    <a:p>
                      <a:pPr algn="ctr" rtl="1">
                        <a:spcBef>
                          <a:spcPts val="600"/>
                        </a:spcBef>
                        <a:spcAft>
                          <a:spcPts val="600"/>
                        </a:spcAft>
                        <a:tabLst>
                          <a:tab pos="1184910" algn="l"/>
                        </a:tabLst>
                      </a:pPr>
                      <a:r>
                        <a:rPr lang="he-IL" sz="2400" u="none" dirty="0">
                          <a:solidFill>
                            <a:schemeClr val="accent1">
                              <a:lumMod val="50000"/>
                            </a:schemeClr>
                          </a:solidFill>
                          <a:latin typeface="Times New Roman"/>
                          <a:ea typeface="Times New Roman"/>
                        </a:rPr>
                        <a:t>מים נוזליים </a:t>
                      </a:r>
                      <a:r>
                        <a:rPr lang="he-IL" sz="2400" u="none" dirty="0" smtClean="0">
                          <a:solidFill>
                            <a:schemeClr val="accent1">
                              <a:lumMod val="50000"/>
                            </a:schemeClr>
                          </a:solidFill>
                          <a:latin typeface="Times New Roman"/>
                          <a:ea typeface="Times New Roman"/>
                        </a:rPr>
                        <a:t>(</a:t>
                      </a:r>
                      <a:r>
                        <a:rPr lang="en-US" sz="2400" u="none" dirty="0" smtClean="0">
                          <a:solidFill>
                            <a:schemeClr val="accent1">
                              <a:lumMod val="50000"/>
                            </a:schemeClr>
                          </a:solidFill>
                          <a:latin typeface="Times New Roman"/>
                          <a:ea typeface="Times New Roman"/>
                        </a:rPr>
                        <a:t>20</a:t>
                      </a:r>
                      <a:r>
                        <a:rPr lang="en-US" sz="2400" u="none" baseline="30000" dirty="0" smtClean="0">
                          <a:solidFill>
                            <a:schemeClr val="accent1">
                              <a:lumMod val="50000"/>
                            </a:schemeClr>
                          </a:solidFill>
                          <a:latin typeface="Times New Roman"/>
                          <a:ea typeface="Times New Roman"/>
                        </a:rPr>
                        <a:t>0</a:t>
                      </a:r>
                      <a:r>
                        <a:rPr lang="he-IL" sz="2400" u="none" dirty="0" smtClean="0">
                          <a:solidFill>
                            <a:schemeClr val="accent1">
                              <a:lumMod val="50000"/>
                            </a:schemeClr>
                          </a:solidFill>
                          <a:latin typeface="Times New Roman"/>
                          <a:ea typeface="Times New Roman"/>
                        </a:rPr>
                        <a:t>)</a:t>
                      </a:r>
                      <a:r>
                        <a:rPr lang="en-US" sz="24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400">
                          <a:latin typeface="Times New Roman"/>
                          <a:ea typeface="Times New Roman"/>
                        </a:rPr>
                        <a:t>1.333</a:t>
                      </a:r>
                      <a:endParaRPr lang="en-US"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71">
                <a:tc>
                  <a:txBody>
                    <a:bodyPr/>
                    <a:lstStyle/>
                    <a:p>
                      <a:pPr algn="ctr" rtl="1">
                        <a:spcBef>
                          <a:spcPts val="600"/>
                        </a:spcBef>
                        <a:spcAft>
                          <a:spcPts val="600"/>
                        </a:spcAft>
                        <a:tabLst>
                          <a:tab pos="1184910" algn="l"/>
                        </a:tabLst>
                      </a:pPr>
                      <a:r>
                        <a:rPr lang="he-IL" sz="2400" u="none" dirty="0">
                          <a:solidFill>
                            <a:schemeClr val="accent1">
                              <a:lumMod val="50000"/>
                            </a:schemeClr>
                          </a:solidFill>
                          <a:latin typeface="Times New Roman"/>
                          <a:ea typeface="Times New Roman"/>
                        </a:rPr>
                        <a:t>אתנול</a:t>
                      </a:r>
                      <a:r>
                        <a:rPr lang="en-US" sz="24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400">
                          <a:latin typeface="Times New Roman"/>
                          <a:ea typeface="Times New Roman"/>
                        </a:rPr>
                        <a:t>1.36</a:t>
                      </a:r>
                      <a:endParaRPr lang="en-US"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71">
                <a:tc>
                  <a:txBody>
                    <a:bodyPr/>
                    <a:lstStyle/>
                    <a:p>
                      <a:pPr algn="ctr" rtl="1">
                        <a:spcBef>
                          <a:spcPts val="600"/>
                        </a:spcBef>
                        <a:spcAft>
                          <a:spcPts val="600"/>
                        </a:spcAft>
                        <a:tabLst>
                          <a:tab pos="1184910" algn="l"/>
                        </a:tabLst>
                      </a:pPr>
                      <a:r>
                        <a:rPr lang="he-IL" sz="2400" u="none" dirty="0">
                          <a:solidFill>
                            <a:schemeClr val="accent1">
                              <a:lumMod val="50000"/>
                            </a:schemeClr>
                          </a:solidFill>
                          <a:latin typeface="Times New Roman"/>
                          <a:ea typeface="Times New Roman"/>
                        </a:rPr>
                        <a:t>גליצרין</a:t>
                      </a:r>
                      <a:r>
                        <a:rPr lang="en-US" sz="24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400">
                          <a:latin typeface="Times New Roman"/>
                          <a:ea typeface="Times New Roman"/>
                        </a:rPr>
                        <a:t>1.4729</a:t>
                      </a:r>
                      <a:endParaRPr lang="en-US"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71">
                <a:tc>
                  <a:txBody>
                    <a:bodyPr/>
                    <a:lstStyle/>
                    <a:p>
                      <a:pPr algn="ctr" rtl="1">
                        <a:spcBef>
                          <a:spcPts val="600"/>
                        </a:spcBef>
                        <a:spcAft>
                          <a:spcPts val="600"/>
                        </a:spcAft>
                        <a:tabLst>
                          <a:tab pos="1184910" algn="l"/>
                        </a:tabLst>
                      </a:pPr>
                      <a:r>
                        <a:rPr lang="he-IL" sz="2400" u="none" dirty="0">
                          <a:solidFill>
                            <a:schemeClr val="accent1">
                              <a:lumMod val="50000"/>
                            </a:schemeClr>
                          </a:solidFill>
                          <a:latin typeface="Times New Roman"/>
                          <a:ea typeface="Times New Roman"/>
                        </a:rPr>
                        <a:t>שמן                         </a:t>
                      </a:r>
                      <a:endParaRPr lang="en-US" sz="2400" u="none" dirty="0">
                        <a:solidFill>
                          <a:schemeClr val="accent1">
                            <a:lumMod val="50000"/>
                          </a:schemeClr>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400">
                          <a:latin typeface="Times New Roman"/>
                          <a:ea typeface="Times New Roman"/>
                        </a:rPr>
                        <a:t> 1.6    </a:t>
                      </a:r>
                      <a:endParaRPr lang="en-US"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71">
                <a:tc>
                  <a:txBody>
                    <a:bodyPr/>
                    <a:lstStyle/>
                    <a:p>
                      <a:pPr algn="ctr" rtl="1">
                        <a:spcBef>
                          <a:spcPts val="600"/>
                        </a:spcBef>
                        <a:spcAft>
                          <a:spcPts val="600"/>
                        </a:spcAft>
                        <a:tabLst>
                          <a:tab pos="1184910" algn="l"/>
                        </a:tabLst>
                      </a:pPr>
                      <a:r>
                        <a:rPr lang="he-IL" sz="2400" u="none" dirty="0">
                          <a:solidFill>
                            <a:schemeClr val="accent1">
                              <a:lumMod val="50000"/>
                            </a:schemeClr>
                          </a:solidFill>
                          <a:latin typeface="Times New Roman"/>
                          <a:ea typeface="Times New Roman"/>
                        </a:rPr>
                        <a:t>ברום</a:t>
                      </a:r>
                      <a:r>
                        <a:rPr lang="en-US" sz="24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400">
                          <a:latin typeface="Times New Roman"/>
                          <a:ea typeface="Times New Roman"/>
                        </a:rPr>
                        <a:t>1.661</a:t>
                      </a:r>
                      <a:endParaRPr lang="en-US"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71">
                <a:tc>
                  <a:txBody>
                    <a:bodyPr/>
                    <a:lstStyle/>
                    <a:p>
                      <a:pPr algn="ctr" rtl="1">
                        <a:spcBef>
                          <a:spcPts val="600"/>
                        </a:spcBef>
                        <a:spcAft>
                          <a:spcPts val="600"/>
                        </a:spcAft>
                        <a:tabLst>
                          <a:tab pos="1184910" algn="l"/>
                        </a:tabLst>
                      </a:pPr>
                      <a:r>
                        <a:rPr lang="he-IL" sz="2400" u="none" dirty="0">
                          <a:solidFill>
                            <a:schemeClr val="accent1">
                              <a:lumMod val="50000"/>
                            </a:schemeClr>
                          </a:solidFill>
                          <a:latin typeface="Times New Roman"/>
                          <a:ea typeface="Times New Roman"/>
                        </a:rPr>
                        <a:t>זכוכית</a:t>
                      </a:r>
                      <a:r>
                        <a:rPr lang="en-US" sz="24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400">
                          <a:latin typeface="Times New Roman"/>
                          <a:ea typeface="Times New Roman"/>
                        </a:rPr>
                        <a:t>1.5 עד 1.9</a:t>
                      </a:r>
                      <a:endParaRPr lang="en-US"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71">
                <a:tc>
                  <a:txBody>
                    <a:bodyPr/>
                    <a:lstStyle/>
                    <a:p>
                      <a:pPr algn="ctr" rtl="1">
                        <a:spcBef>
                          <a:spcPts val="600"/>
                        </a:spcBef>
                        <a:spcAft>
                          <a:spcPts val="600"/>
                        </a:spcAft>
                        <a:tabLst>
                          <a:tab pos="1184910" algn="l"/>
                        </a:tabLst>
                      </a:pPr>
                      <a:r>
                        <a:rPr lang="he-IL" sz="2400" u="none" dirty="0">
                          <a:solidFill>
                            <a:schemeClr val="accent1">
                              <a:lumMod val="50000"/>
                            </a:schemeClr>
                          </a:solidFill>
                          <a:latin typeface="Times New Roman"/>
                          <a:ea typeface="Times New Roman"/>
                        </a:rPr>
                        <a:t>יהלום</a:t>
                      </a:r>
                      <a:r>
                        <a:rPr lang="en-US" sz="2400" u="none" dirty="0">
                          <a:solidFill>
                            <a:schemeClr val="accent1">
                              <a:lumMod val="50000"/>
                            </a:schemeClr>
                          </a:solidFill>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tabLst>
                          <a:tab pos="1184910" algn="l"/>
                        </a:tabLst>
                      </a:pPr>
                      <a:r>
                        <a:rPr lang="he-IL" sz="2400" dirty="0">
                          <a:latin typeface="Times New Roman"/>
                          <a:ea typeface="Times New Roman"/>
                        </a:rPr>
                        <a:t>2.419</a:t>
                      </a:r>
                      <a:endParaRPr lang="en-U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Content Placeholder 2"/>
          <p:cNvSpPr>
            <a:spLocks noGrp="1"/>
          </p:cNvSpPr>
          <p:nvPr>
            <p:ph idx="1"/>
          </p:nvPr>
        </p:nvSpPr>
        <p:spPr>
          <a:xfrm>
            <a:off x="5855111" y="252011"/>
            <a:ext cx="3288889" cy="2116392"/>
          </a:xfrm>
        </p:spPr>
        <p:txBody>
          <a:bodyPr>
            <a:normAutofit fontScale="77500" lnSpcReduction="20000"/>
          </a:bodyPr>
          <a:lstStyle/>
          <a:p>
            <a:pPr algn="ctr" rtl="1">
              <a:buNone/>
            </a:pPr>
            <a:r>
              <a:rPr lang="he-IL" b="1" dirty="0" smtClean="0">
                <a:solidFill>
                  <a:srgbClr val="002060"/>
                </a:solidFill>
              </a:rPr>
              <a:t>רעיונית הוחלט לכנות חומר שמקדם השבירה שלו גדול יותר כחומר ש"צפיפות האופטית" שלו גדולה יותר.</a:t>
            </a:r>
            <a:endParaRPr lang="en-US" b="1" dirty="0">
              <a:solidFill>
                <a:srgbClr val="002060"/>
              </a:solidFill>
            </a:endParaRPr>
          </a:p>
        </p:txBody>
      </p:sp>
      <p:sp>
        <p:nvSpPr>
          <p:cNvPr id="5" name="Content Placeholder 2"/>
          <p:cNvSpPr txBox="1">
            <a:spLocks/>
          </p:cNvSpPr>
          <p:nvPr/>
        </p:nvSpPr>
        <p:spPr>
          <a:xfrm>
            <a:off x="5666426" y="2410659"/>
            <a:ext cx="3288888" cy="1526457"/>
          </a:xfrm>
          <a:prstGeom prst="rect">
            <a:avLst/>
          </a:prstGeom>
        </p:spPr>
        <p:txBody>
          <a:bodyPr vert="horz" lIns="91440" tIns="45720" rIns="91440" bIns="45720" rtlCol="0">
            <a:normAutofit fontScale="85000" lnSpcReduction="20000"/>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lang="he-IL" sz="3200" dirty="0" smtClean="0">
                <a:solidFill>
                  <a:srgbClr val="FF0000"/>
                </a:solidFill>
              </a:rPr>
              <a:t>למים מקדם שבירה קטן מאשר לשמן, לכן השמן נחשב ל"צפוף" יותר מהמים.</a:t>
            </a: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6" name="Content Placeholder 2"/>
          <p:cNvSpPr txBox="1">
            <a:spLocks/>
          </p:cNvSpPr>
          <p:nvPr/>
        </p:nvSpPr>
        <p:spPr>
          <a:xfrm>
            <a:off x="5579339" y="4838058"/>
            <a:ext cx="3288889" cy="1526457"/>
          </a:xfrm>
          <a:prstGeom prst="rect">
            <a:avLst/>
          </a:prstGeom>
        </p:spPr>
        <p:txBody>
          <a:bodyPr vert="horz" lIns="91440" tIns="45720" rIns="91440" bIns="45720" rtlCol="0">
            <a:normAutofit fontScale="85000" lnSpcReduction="20000"/>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lang="he-IL" sz="3200" b="1" dirty="0" smtClean="0">
                <a:solidFill>
                  <a:schemeClr val="accent6">
                    <a:lumMod val="75000"/>
                  </a:schemeClr>
                </a:solidFill>
              </a:rPr>
              <a:t>מהירות האור בשמן קטנה יותר ממהירות האור במים</a:t>
            </a:r>
            <a:endParaRPr kumimoji="0" lang="en-US" sz="32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p:txBody>
      </p:sp>
      <p:sp>
        <p:nvSpPr>
          <p:cNvPr id="7" name="TextBox 6"/>
          <p:cNvSpPr txBox="1"/>
          <p:nvPr/>
        </p:nvSpPr>
        <p:spPr>
          <a:xfrm>
            <a:off x="5602515" y="4020456"/>
            <a:ext cx="3338286" cy="646331"/>
          </a:xfrm>
          <a:prstGeom prst="rect">
            <a:avLst/>
          </a:prstGeom>
          <a:noFill/>
        </p:spPr>
        <p:txBody>
          <a:bodyPr wrap="square" rtlCol="1">
            <a:spAutoFit/>
          </a:bodyPr>
          <a:lstStyle/>
          <a:p>
            <a:pPr algn="r" rtl="1"/>
            <a:r>
              <a:rPr lang="he-IL" dirty="0" smtClean="0"/>
              <a:t>(צפיפות החומר של שמן </a:t>
            </a:r>
            <a:r>
              <a:rPr lang="en-US" dirty="0" smtClean="0"/>
              <a:t>0.9gr/cm</a:t>
            </a:r>
            <a:r>
              <a:rPr lang="en-US" baseline="30000" dirty="0" smtClean="0"/>
              <a:t>3</a:t>
            </a:r>
            <a:r>
              <a:rPr lang="he-IL" baseline="30000" dirty="0" smtClean="0"/>
              <a:t> </a:t>
            </a:r>
          </a:p>
          <a:p>
            <a:pPr algn="r" rtl="1"/>
            <a:r>
              <a:rPr lang="he-IL" baseline="30000" dirty="0" smtClean="0"/>
              <a:t> </a:t>
            </a:r>
            <a:r>
              <a:rPr lang="he-IL" dirty="0" smtClean="0"/>
              <a:t>  וצפיפות המים היא </a:t>
            </a:r>
            <a:r>
              <a:rPr lang="en-US" dirty="0" smtClean="0"/>
              <a:t>1gr/cm</a:t>
            </a:r>
            <a:r>
              <a:rPr lang="en-US" baseline="30000" dirty="0" smtClean="0"/>
              <a:t>3 </a:t>
            </a:r>
            <a:r>
              <a:rPr lang="he-IL" baseline="30000" dirty="0" smtClean="0"/>
              <a:t>  </a:t>
            </a:r>
            <a:r>
              <a:rPr lang="he-IL" dirty="0" smtClean="0"/>
              <a:t> )</a:t>
            </a:r>
            <a:endParaRPr lang="he-IL" dirty="0"/>
          </a:p>
        </p:txBody>
      </p:sp>
      <p:sp>
        <p:nvSpPr>
          <p:cNvPr id="8" name="מלבן 7"/>
          <p:cNvSpPr/>
          <p:nvPr/>
        </p:nvSpPr>
        <p:spPr>
          <a:xfrm>
            <a:off x="1088573" y="3889832"/>
            <a:ext cx="3875314" cy="420914"/>
          </a:xfrm>
          <a:prstGeom prst="rect">
            <a:avLst/>
          </a:prstGeom>
          <a:noFill/>
          <a:ln w="76200">
            <a:solidFill>
              <a:srgbClr val="FF0000"/>
            </a:solidFill>
          </a:ln>
        </p:spPr>
        <p:style>
          <a:lnRef idx="2">
            <a:schemeClr val="accent5"/>
          </a:lnRef>
          <a:fillRef idx="1">
            <a:schemeClr val="lt1"/>
          </a:fillRef>
          <a:effectRef idx="0">
            <a:schemeClr val="accent5"/>
          </a:effectRef>
          <a:fontRef idx="minor">
            <a:schemeClr val="dk1"/>
          </a:fontRef>
        </p:style>
        <p:txBody>
          <a:bodyPr rtlCol="1" anchor="ctr"/>
          <a:lstStyle/>
          <a:p>
            <a:pPr algn="ctr"/>
            <a:endParaRPr lang="he-IL"/>
          </a:p>
        </p:txBody>
      </p:sp>
      <p:sp>
        <p:nvSpPr>
          <p:cNvPr id="9" name="מלבן 8"/>
          <p:cNvSpPr/>
          <p:nvPr/>
        </p:nvSpPr>
        <p:spPr>
          <a:xfrm>
            <a:off x="1081312" y="5377546"/>
            <a:ext cx="3875314" cy="420914"/>
          </a:xfrm>
          <a:prstGeom prst="rect">
            <a:avLst/>
          </a:prstGeom>
          <a:noFill/>
          <a:ln w="76200">
            <a:solidFill>
              <a:srgbClr val="FF0000"/>
            </a:solidFill>
          </a:ln>
        </p:spPr>
        <p:style>
          <a:lnRef idx="2">
            <a:schemeClr val="accent5"/>
          </a:lnRef>
          <a:fillRef idx="1">
            <a:schemeClr val="lt1"/>
          </a:fillRef>
          <a:effectRef idx="0">
            <a:schemeClr val="accent5"/>
          </a:effectRef>
          <a:fontRef idx="minor">
            <a:schemeClr val="dk1"/>
          </a:fontRef>
        </p:style>
        <p:txBody>
          <a:bodyPr rtlCol="1" anchor="ctr"/>
          <a:lstStyle/>
          <a:p>
            <a:pPr algn="ctr"/>
            <a:endParaRPr lang="he-IL"/>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9"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rtl="1"/>
            <a:r>
              <a:rPr lang="he-IL" dirty="0" smtClean="0"/>
              <a:t>חוק </a:t>
            </a:r>
            <a:r>
              <a:rPr lang="he-IL" dirty="0" err="1" smtClean="0"/>
              <a:t>סנל</a:t>
            </a:r>
            <a:r>
              <a:rPr lang="he-IL" dirty="0" smtClean="0"/>
              <a:t> - תרגיל</a:t>
            </a:r>
            <a:endParaRPr lang="en-US" dirty="0" smtClean="0">
              <a:cs typeface="Times New Roman" pitchFamily="18" charset="0"/>
            </a:endParaRPr>
          </a:p>
        </p:txBody>
      </p:sp>
      <p:sp>
        <p:nvSpPr>
          <p:cNvPr id="9219" name="Rectangle 3"/>
          <p:cNvSpPr>
            <a:spLocks noGrp="1" noChangeArrowheads="1"/>
          </p:cNvSpPr>
          <p:nvPr>
            <p:ph type="body" sz="half" idx="1"/>
          </p:nvPr>
        </p:nvSpPr>
        <p:spPr>
          <a:xfrm>
            <a:off x="3059113" y="1268413"/>
            <a:ext cx="5480050" cy="4968875"/>
          </a:xfrm>
        </p:spPr>
        <p:txBody>
          <a:bodyPr/>
          <a:lstStyle/>
          <a:p>
            <a:pPr marL="533400" indent="-533400" algn="r" rtl="1">
              <a:lnSpc>
                <a:spcPct val="90000"/>
              </a:lnSpc>
            </a:pPr>
            <a:r>
              <a:rPr lang="he-IL" sz="2000" dirty="0" smtClean="0"/>
              <a:t>בתרשים שלפניכם קרן אור פוגעת במשטח זכוכית שמקדם השבירה שלו הוא 1.5.</a:t>
            </a:r>
          </a:p>
          <a:p>
            <a:pPr marL="914400" lvl="1" indent="-457200" algn="r" rtl="1">
              <a:lnSpc>
                <a:spcPct val="90000"/>
              </a:lnSpc>
              <a:buFont typeface="Wingdings" pitchFamily="2" charset="2"/>
              <a:buNone/>
            </a:pPr>
            <a:r>
              <a:rPr lang="he-IL" sz="1800" dirty="0" smtClean="0"/>
              <a:t>א.  מהי זווית הפגיעה?</a:t>
            </a:r>
            <a:endParaRPr lang="en-US" sz="1800" dirty="0" smtClean="0">
              <a:cs typeface="Arial" pitchFamily="34" charset="0"/>
            </a:endParaRPr>
          </a:p>
          <a:p>
            <a:pPr marL="914400" lvl="1" indent="-457200" algn="r" rtl="1">
              <a:lnSpc>
                <a:spcPct val="90000"/>
              </a:lnSpc>
              <a:buFont typeface="Wingdings" pitchFamily="2" charset="2"/>
              <a:buNone/>
            </a:pPr>
            <a:r>
              <a:rPr lang="he-IL" sz="1800" dirty="0" smtClean="0"/>
              <a:t>ב.  מהי זווית השבירה?</a:t>
            </a:r>
            <a:endParaRPr lang="en-US" sz="1800" dirty="0" smtClean="0">
              <a:cs typeface="Arial" pitchFamily="34" charset="0"/>
            </a:endParaRPr>
          </a:p>
          <a:p>
            <a:pPr marL="914400" lvl="1" indent="-457200" algn="r" rtl="1">
              <a:lnSpc>
                <a:spcPct val="90000"/>
              </a:lnSpc>
              <a:buFont typeface="Wingdings" pitchFamily="2" charset="2"/>
              <a:buNone/>
            </a:pPr>
            <a:r>
              <a:rPr lang="he-IL" sz="1800" dirty="0" smtClean="0"/>
              <a:t>ג.  סרטטו את הקרן הנשברת.</a:t>
            </a:r>
            <a:endParaRPr lang="en-US" sz="1800" dirty="0" smtClean="0">
              <a:cs typeface="Arial" pitchFamily="34" charset="0"/>
            </a:endParaRPr>
          </a:p>
          <a:p>
            <a:pPr marL="533400" indent="-533400" algn="r" rtl="1">
              <a:lnSpc>
                <a:spcPct val="90000"/>
              </a:lnSpc>
            </a:pPr>
            <a:endParaRPr lang="en-US" sz="2000" u="sng" dirty="0" smtClean="0">
              <a:cs typeface="Arial" pitchFamily="34" charset="0"/>
            </a:endParaRPr>
          </a:p>
          <a:p>
            <a:pPr marL="533400" indent="-533400" algn="r" rtl="1">
              <a:lnSpc>
                <a:spcPct val="90000"/>
              </a:lnSpc>
            </a:pPr>
            <a:r>
              <a:rPr lang="he-IL" sz="2000" u="sng" dirty="0" smtClean="0"/>
              <a:t>פתרון</a:t>
            </a:r>
            <a:endParaRPr lang="en-US" sz="2000" dirty="0" smtClean="0">
              <a:cs typeface="Arial" pitchFamily="34" charset="0"/>
            </a:endParaRPr>
          </a:p>
          <a:p>
            <a:pPr marL="914400" lvl="1" indent="-457200" algn="r" rtl="1">
              <a:lnSpc>
                <a:spcPct val="90000"/>
              </a:lnSpc>
              <a:buFont typeface="Wingdings" pitchFamily="2" charset="2"/>
              <a:buNone/>
            </a:pPr>
            <a:r>
              <a:rPr lang="he-IL" sz="1800" dirty="0" smtClean="0"/>
              <a:t>א.  זווית הפגיעה תמיד נמדדת ביחס לאנך, לכן זווית הפגיעה היא </a:t>
            </a:r>
            <a:r>
              <a:rPr lang="en-US" sz="1800" dirty="0" smtClean="0">
                <a:cs typeface="Arial" pitchFamily="34" charset="0"/>
              </a:rPr>
              <a:t>50</a:t>
            </a:r>
            <a:r>
              <a:rPr lang="en-US" sz="1800" dirty="0" smtClean="0">
                <a:latin typeface="Arial" pitchFamily="34" charset="0"/>
                <a:cs typeface="Arial" pitchFamily="34" charset="0"/>
              </a:rPr>
              <a:t>º</a:t>
            </a:r>
            <a:r>
              <a:rPr lang="he-IL" sz="1800" dirty="0" smtClean="0"/>
              <a:t>.</a:t>
            </a:r>
          </a:p>
          <a:p>
            <a:pPr marL="914400" lvl="1" indent="-457200" algn="r" rtl="1">
              <a:lnSpc>
                <a:spcPct val="90000"/>
              </a:lnSpc>
              <a:buFont typeface="Wingdings" pitchFamily="2" charset="2"/>
              <a:buNone/>
            </a:pPr>
            <a:r>
              <a:rPr lang="he-IL" sz="1800" dirty="0" smtClean="0"/>
              <a:t>ב.  נשתמש בחוק </a:t>
            </a:r>
            <a:r>
              <a:rPr lang="he-IL" sz="1800" dirty="0" err="1" smtClean="0"/>
              <a:t>סנל</a:t>
            </a:r>
            <a:r>
              <a:rPr lang="he-IL" sz="1800" dirty="0" smtClean="0"/>
              <a:t> לפתרון התרגיל: </a:t>
            </a:r>
          </a:p>
          <a:p>
            <a:pPr marL="914400" lvl="1" indent="-457200" algn="r" rtl="1">
              <a:lnSpc>
                <a:spcPct val="90000"/>
              </a:lnSpc>
              <a:buFont typeface="Wingdings" pitchFamily="2" charset="2"/>
              <a:buNone/>
            </a:pPr>
            <a:endParaRPr lang="he-IL" sz="1800" dirty="0" smtClean="0"/>
          </a:p>
          <a:p>
            <a:pPr marL="914400" lvl="1" indent="-457200" algn="r" rtl="1">
              <a:lnSpc>
                <a:spcPct val="90000"/>
              </a:lnSpc>
              <a:buFont typeface="Wingdings" pitchFamily="2" charset="2"/>
              <a:buNone/>
            </a:pPr>
            <a:endParaRPr lang="he-IL" sz="1800" dirty="0" smtClean="0"/>
          </a:p>
          <a:p>
            <a:pPr marL="914400" lvl="1" indent="-457200" algn="r" rtl="1">
              <a:lnSpc>
                <a:spcPct val="90000"/>
              </a:lnSpc>
              <a:buFont typeface="Wingdings" pitchFamily="2" charset="2"/>
              <a:buNone/>
            </a:pPr>
            <a:endParaRPr lang="he-IL" sz="1800" dirty="0" smtClean="0"/>
          </a:p>
          <a:p>
            <a:pPr marL="914400" lvl="1" indent="-457200" algn="r" rtl="1">
              <a:lnSpc>
                <a:spcPct val="90000"/>
              </a:lnSpc>
              <a:buFont typeface="Wingdings" pitchFamily="2" charset="2"/>
              <a:buNone/>
            </a:pPr>
            <a:endParaRPr lang="he-IL" sz="1800" dirty="0" smtClean="0"/>
          </a:p>
          <a:p>
            <a:pPr marL="914400" lvl="1" indent="-457200" algn="r" rtl="1">
              <a:lnSpc>
                <a:spcPct val="90000"/>
              </a:lnSpc>
              <a:buFont typeface="Wingdings" pitchFamily="2" charset="2"/>
              <a:buNone/>
            </a:pPr>
            <a:endParaRPr lang="he-IL" sz="1800" dirty="0" smtClean="0"/>
          </a:p>
          <a:p>
            <a:pPr marL="914400" lvl="1" indent="-457200" algn="r" rtl="1">
              <a:lnSpc>
                <a:spcPct val="90000"/>
              </a:lnSpc>
              <a:buFont typeface="Wingdings" pitchFamily="2" charset="2"/>
              <a:buNone/>
            </a:pPr>
            <a:r>
              <a:rPr lang="he-IL" sz="1800" dirty="0" smtClean="0"/>
              <a:t>ג.  הקרן הנשברת  </a:t>
            </a:r>
            <a:r>
              <a:rPr lang="he-IL" sz="1800" dirty="0" err="1" smtClean="0"/>
              <a:t>מסורטטת</a:t>
            </a:r>
            <a:r>
              <a:rPr lang="he-IL" sz="1800" dirty="0" smtClean="0">
                <a:solidFill>
                  <a:srgbClr val="00B050"/>
                </a:solidFill>
              </a:rPr>
              <a:t> בירוק</a:t>
            </a:r>
            <a:r>
              <a:rPr lang="he-IL" sz="1800" dirty="0" smtClean="0"/>
              <a:t>.</a:t>
            </a:r>
            <a:endParaRPr lang="en-US" sz="1800" dirty="0" smtClean="0">
              <a:cs typeface="Arial" pitchFamily="34" charset="0"/>
            </a:endParaRPr>
          </a:p>
        </p:txBody>
      </p:sp>
      <p:graphicFrame>
        <p:nvGraphicFramePr>
          <p:cNvPr id="9220" name="Object 30"/>
          <p:cNvGraphicFramePr>
            <a:graphicFrameLocks noGrp="1" noChangeAspect="1"/>
          </p:cNvGraphicFramePr>
          <p:nvPr>
            <p:ph sz="quarter" idx="2"/>
            <p:extLst>
              <p:ext uri="{D42A27DB-BD31-4B8C-83A1-F6EECF244321}">
                <p14:modId xmlns:p14="http://schemas.microsoft.com/office/powerpoint/2010/main" val="2562583430"/>
              </p:ext>
            </p:extLst>
          </p:nvPr>
        </p:nvGraphicFramePr>
        <p:xfrm>
          <a:off x="3924300" y="4440238"/>
          <a:ext cx="3814763" cy="1293812"/>
        </p:xfrm>
        <a:graphic>
          <a:graphicData uri="http://schemas.openxmlformats.org/presentationml/2006/ole">
            <mc:AlternateContent xmlns:mc="http://schemas.openxmlformats.org/markup-compatibility/2006">
              <mc:Choice xmlns:v="urn:schemas-microsoft-com:vml" Requires="v">
                <p:oleObj spid="_x0000_s79932" name="Equation" r:id="rId3" imgW="2171700" imgH="736600" progId="Equation.DSMT4">
                  <p:embed/>
                </p:oleObj>
              </mc:Choice>
              <mc:Fallback>
                <p:oleObj name="Equation" r:id="rId3" imgW="2171700" imgH="73660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4440238"/>
                        <a:ext cx="3814763" cy="1293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32"/>
          <p:cNvGraphicFramePr>
            <a:graphicFrameLocks noGrp="1" noChangeAspect="1"/>
          </p:cNvGraphicFramePr>
          <p:nvPr>
            <p:ph sz="quarter" idx="3"/>
            <p:extLst>
              <p:ext uri="{D42A27DB-BD31-4B8C-83A1-F6EECF244321}">
                <p14:modId xmlns:p14="http://schemas.microsoft.com/office/powerpoint/2010/main" val="345115875"/>
              </p:ext>
            </p:extLst>
          </p:nvPr>
        </p:nvGraphicFramePr>
        <p:xfrm>
          <a:off x="1058863" y="2962275"/>
          <a:ext cx="1262062" cy="827088"/>
        </p:xfrm>
        <a:graphic>
          <a:graphicData uri="http://schemas.openxmlformats.org/presentationml/2006/ole">
            <mc:AlternateContent xmlns:mc="http://schemas.openxmlformats.org/markup-compatibility/2006">
              <mc:Choice xmlns:v="urn:schemas-microsoft-com:vml" Requires="v">
                <p:oleObj spid="_x0000_s79933" name="Equation" r:id="rId5" imgW="774364" imgH="507780" progId="Equation.DSMT4">
                  <p:embed/>
                </p:oleObj>
              </mc:Choice>
              <mc:Fallback>
                <p:oleObj name="Equation" r:id="rId5" imgW="774364" imgH="507780" progId="Equation.DSMT4">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8863" y="2962275"/>
                        <a:ext cx="1262062"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224" name="Group 15"/>
          <p:cNvGrpSpPr>
            <a:grpSpLocks/>
          </p:cNvGrpSpPr>
          <p:nvPr/>
        </p:nvGrpSpPr>
        <p:grpSpPr bwMode="auto">
          <a:xfrm>
            <a:off x="684213" y="1700213"/>
            <a:ext cx="2305050" cy="1152525"/>
            <a:chOff x="1710" y="2310"/>
            <a:chExt cx="2452" cy="986"/>
          </a:xfrm>
        </p:grpSpPr>
        <p:cxnSp>
          <p:nvCxnSpPr>
            <p:cNvPr id="9236" name="AutoShape 20"/>
            <p:cNvCxnSpPr>
              <a:cxnSpLocks noChangeShapeType="1"/>
            </p:cNvCxnSpPr>
            <p:nvPr/>
          </p:nvCxnSpPr>
          <p:spPr bwMode="auto">
            <a:xfrm flipH="1">
              <a:off x="1758" y="3136"/>
              <a:ext cx="2404" cy="0"/>
            </a:xfrm>
            <a:prstGeom prst="straightConnector1">
              <a:avLst/>
            </a:prstGeom>
            <a:noFill/>
            <a:ln w="28575">
              <a:solidFill>
                <a:srgbClr val="000000"/>
              </a:solidFill>
              <a:round/>
              <a:headEnd/>
              <a:tailEnd/>
            </a:ln>
            <a:effectLst>
              <a:outerShdw dist="45791" dir="3378596" algn="ctr" rotWithShape="0">
                <a:srgbClr val="808080"/>
              </a:outerShdw>
            </a:effectLst>
            <a:extLst>
              <a:ext uri="{909E8E84-426E-40DD-AFC4-6F175D3DCCD1}">
                <a14:hiddenFill xmlns:a14="http://schemas.microsoft.com/office/drawing/2010/main">
                  <a:noFill/>
                </a14:hiddenFill>
              </a:ext>
            </a:extLst>
          </p:spPr>
        </p:cxnSp>
        <p:grpSp>
          <p:nvGrpSpPr>
            <p:cNvPr id="9237" name="Group 17"/>
            <p:cNvGrpSpPr>
              <a:grpSpLocks/>
            </p:cNvGrpSpPr>
            <p:nvPr/>
          </p:nvGrpSpPr>
          <p:grpSpPr bwMode="auto">
            <a:xfrm>
              <a:off x="1758" y="2310"/>
              <a:ext cx="1059" cy="826"/>
              <a:chOff x="2041" y="2215"/>
              <a:chExt cx="776" cy="921"/>
            </a:xfrm>
          </p:grpSpPr>
          <p:cxnSp>
            <p:nvCxnSpPr>
              <p:cNvPr id="9239" name="AutoShape 19"/>
              <p:cNvCxnSpPr>
                <a:cxnSpLocks noChangeShapeType="1"/>
              </p:cNvCxnSpPr>
              <p:nvPr/>
            </p:nvCxnSpPr>
            <p:spPr bwMode="auto">
              <a:xfrm>
                <a:off x="2041" y="2215"/>
                <a:ext cx="776" cy="92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240" name="AutoShape 18"/>
              <p:cNvCxnSpPr>
                <a:cxnSpLocks noChangeShapeType="1"/>
              </p:cNvCxnSpPr>
              <p:nvPr/>
            </p:nvCxnSpPr>
            <p:spPr bwMode="auto">
              <a:xfrm>
                <a:off x="2424" y="2690"/>
                <a:ext cx="16" cy="4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9238" name="Text Box 16"/>
            <p:cNvSpPr txBox="1">
              <a:spLocks noChangeArrowheads="1"/>
            </p:cNvSpPr>
            <p:nvPr/>
          </p:nvSpPr>
          <p:spPr bwMode="auto">
            <a:xfrm>
              <a:off x="1710" y="2743"/>
              <a:ext cx="808"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rtl="1" eaLnBrk="1" hangingPunct="1"/>
              <a:r>
                <a:rPr lang="he-IL">
                  <a:latin typeface="Arial" pitchFamily="34" charset="0"/>
                  <a:cs typeface="Times New Roman" pitchFamily="18" charset="0"/>
                </a:rPr>
                <a:t> </a:t>
              </a:r>
              <a:r>
                <a:rPr lang="en-US">
                  <a:latin typeface="Arial" pitchFamily="34" charset="0"/>
                </a:rPr>
                <a:t>º</a:t>
              </a:r>
              <a:r>
                <a:rPr lang="he-IL">
                  <a:latin typeface="Arial" pitchFamily="34" charset="0"/>
                  <a:cs typeface="Times New Roman" pitchFamily="18" charset="0"/>
                </a:rPr>
                <a:t>40</a:t>
              </a:r>
            </a:p>
          </p:txBody>
        </p:sp>
      </p:grpSp>
      <p:grpSp>
        <p:nvGrpSpPr>
          <p:cNvPr id="9225" name="Group 4"/>
          <p:cNvGrpSpPr>
            <a:grpSpLocks/>
          </p:cNvGrpSpPr>
          <p:nvPr/>
        </p:nvGrpSpPr>
        <p:grpSpPr bwMode="auto">
          <a:xfrm>
            <a:off x="468313" y="4003675"/>
            <a:ext cx="2447925" cy="2089150"/>
            <a:chOff x="1472" y="7616"/>
            <a:chExt cx="2452" cy="1884"/>
          </a:xfrm>
        </p:grpSpPr>
        <p:grpSp>
          <p:nvGrpSpPr>
            <p:cNvPr id="9226" name="Group 9"/>
            <p:cNvGrpSpPr>
              <a:grpSpLocks/>
            </p:cNvGrpSpPr>
            <p:nvPr/>
          </p:nvGrpSpPr>
          <p:grpSpPr bwMode="auto">
            <a:xfrm>
              <a:off x="1472" y="7899"/>
              <a:ext cx="2452" cy="986"/>
              <a:chOff x="1710" y="2310"/>
              <a:chExt cx="2452" cy="986"/>
            </a:xfrm>
          </p:grpSpPr>
          <p:cxnSp>
            <p:nvCxnSpPr>
              <p:cNvPr id="9231" name="AutoShape 14"/>
              <p:cNvCxnSpPr>
                <a:cxnSpLocks noChangeShapeType="1"/>
              </p:cNvCxnSpPr>
              <p:nvPr/>
            </p:nvCxnSpPr>
            <p:spPr bwMode="auto">
              <a:xfrm flipH="1">
                <a:off x="1758" y="3136"/>
                <a:ext cx="2404" cy="0"/>
              </a:xfrm>
              <a:prstGeom prst="straightConnector1">
                <a:avLst/>
              </a:prstGeom>
              <a:noFill/>
              <a:ln w="28575">
                <a:solidFill>
                  <a:srgbClr val="000000"/>
                </a:solidFill>
                <a:round/>
                <a:headEnd/>
                <a:tailEnd/>
              </a:ln>
              <a:effectLst>
                <a:outerShdw dist="45791" dir="3378596" algn="ctr" rotWithShape="0">
                  <a:srgbClr val="808080"/>
                </a:outerShdw>
              </a:effectLst>
              <a:extLst>
                <a:ext uri="{909E8E84-426E-40DD-AFC4-6F175D3DCCD1}">
                  <a14:hiddenFill xmlns:a14="http://schemas.microsoft.com/office/drawing/2010/main">
                    <a:noFill/>
                  </a14:hiddenFill>
                </a:ext>
              </a:extLst>
            </p:spPr>
          </p:cxnSp>
          <p:grpSp>
            <p:nvGrpSpPr>
              <p:cNvPr id="9232" name="Group 11"/>
              <p:cNvGrpSpPr>
                <a:grpSpLocks/>
              </p:cNvGrpSpPr>
              <p:nvPr/>
            </p:nvGrpSpPr>
            <p:grpSpPr bwMode="auto">
              <a:xfrm>
                <a:off x="1758" y="2310"/>
                <a:ext cx="1059" cy="826"/>
                <a:chOff x="2041" y="2215"/>
                <a:chExt cx="776" cy="921"/>
              </a:xfrm>
            </p:grpSpPr>
            <p:cxnSp>
              <p:nvCxnSpPr>
                <p:cNvPr id="9234" name="AutoShape 13"/>
                <p:cNvCxnSpPr>
                  <a:cxnSpLocks noChangeShapeType="1"/>
                </p:cNvCxnSpPr>
                <p:nvPr/>
              </p:nvCxnSpPr>
              <p:spPr bwMode="auto">
                <a:xfrm>
                  <a:off x="2041" y="2215"/>
                  <a:ext cx="776" cy="92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235" name="AutoShape 12"/>
                <p:cNvCxnSpPr>
                  <a:cxnSpLocks noChangeShapeType="1"/>
                </p:cNvCxnSpPr>
                <p:nvPr/>
              </p:nvCxnSpPr>
              <p:spPr bwMode="auto">
                <a:xfrm>
                  <a:off x="2424" y="2690"/>
                  <a:ext cx="16" cy="4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9233" name="Text Box 10"/>
              <p:cNvSpPr txBox="1">
                <a:spLocks noChangeArrowheads="1"/>
              </p:cNvSpPr>
              <p:nvPr/>
            </p:nvSpPr>
            <p:spPr bwMode="auto">
              <a:xfrm>
                <a:off x="1710" y="2743"/>
                <a:ext cx="808"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rtl="1" eaLnBrk="1" hangingPunct="1"/>
                <a:r>
                  <a:rPr lang="en-US" sz="2000">
                    <a:latin typeface="Arial" pitchFamily="34" charset="0"/>
                  </a:rPr>
                  <a:t>º</a:t>
                </a:r>
                <a:r>
                  <a:rPr lang="he-IL">
                    <a:latin typeface="Arial" pitchFamily="34" charset="0"/>
                    <a:cs typeface="Times New Roman" pitchFamily="18" charset="0"/>
                  </a:rPr>
                  <a:t>40</a:t>
                </a:r>
              </a:p>
            </p:txBody>
          </p:sp>
        </p:grpSp>
        <p:cxnSp>
          <p:nvCxnSpPr>
            <p:cNvPr id="9227" name="AutoShape 8"/>
            <p:cNvCxnSpPr>
              <a:cxnSpLocks noChangeShapeType="1"/>
            </p:cNvCxnSpPr>
            <p:nvPr/>
          </p:nvCxnSpPr>
          <p:spPr bwMode="auto">
            <a:xfrm flipH="1">
              <a:off x="2549" y="7616"/>
              <a:ext cx="30" cy="1837"/>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9228" name="Text Box 7"/>
            <p:cNvSpPr txBox="1">
              <a:spLocks noChangeArrowheads="1"/>
            </p:cNvSpPr>
            <p:nvPr/>
          </p:nvSpPr>
          <p:spPr bwMode="auto">
            <a:xfrm>
              <a:off x="2000" y="8080"/>
              <a:ext cx="680"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rtl="1" eaLnBrk="1" hangingPunct="1"/>
              <a:r>
                <a:rPr lang="he-IL" sz="1600">
                  <a:cs typeface="Times New Roman" pitchFamily="18" charset="0"/>
                </a:rPr>
                <a:t> </a:t>
              </a:r>
              <a:r>
                <a:rPr lang="en-US" sz="1600">
                  <a:latin typeface="Arial" pitchFamily="34" charset="0"/>
                </a:rPr>
                <a:t>º</a:t>
              </a:r>
              <a:r>
                <a:rPr lang="he-IL">
                  <a:cs typeface="Times New Roman" pitchFamily="18" charset="0"/>
                </a:rPr>
                <a:t>50</a:t>
              </a:r>
              <a:endParaRPr lang="he-IL">
                <a:latin typeface="Arial" pitchFamily="34" charset="0"/>
                <a:cs typeface="Times New Roman" pitchFamily="18" charset="0"/>
              </a:endParaRPr>
            </a:p>
          </p:txBody>
        </p:sp>
        <p:sp>
          <p:nvSpPr>
            <p:cNvPr id="9229" name="Text Box 6"/>
            <p:cNvSpPr txBox="1">
              <a:spLocks noChangeArrowheads="1"/>
            </p:cNvSpPr>
            <p:nvPr/>
          </p:nvSpPr>
          <p:spPr bwMode="auto">
            <a:xfrm>
              <a:off x="2350" y="8922"/>
              <a:ext cx="945"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rtl="1" eaLnBrk="1" hangingPunct="1"/>
              <a:r>
                <a:rPr lang="he-IL"/>
                <a:t> </a:t>
              </a:r>
              <a:r>
                <a:rPr lang="en-US">
                  <a:latin typeface="Arial" pitchFamily="34" charset="0"/>
                </a:rPr>
                <a:t>º</a:t>
              </a:r>
              <a:r>
                <a:rPr lang="he-IL"/>
                <a:t> </a:t>
              </a:r>
              <a:r>
                <a:rPr lang="he-IL">
                  <a:cs typeface="Times New Roman" pitchFamily="18" charset="0"/>
                </a:rPr>
                <a:t>30.7</a:t>
              </a:r>
            </a:p>
          </p:txBody>
        </p:sp>
        <p:cxnSp>
          <p:nvCxnSpPr>
            <p:cNvPr id="9230" name="AutoShape 5"/>
            <p:cNvCxnSpPr>
              <a:cxnSpLocks noChangeShapeType="1"/>
            </p:cNvCxnSpPr>
            <p:nvPr/>
          </p:nvCxnSpPr>
          <p:spPr bwMode="auto">
            <a:xfrm>
              <a:off x="2579" y="8682"/>
              <a:ext cx="569" cy="818"/>
            </a:xfrm>
            <a:prstGeom prst="straightConnector1">
              <a:avLst/>
            </a:prstGeom>
            <a:noFill/>
            <a:ln w="9525">
              <a:solidFill>
                <a:srgbClr val="00B050"/>
              </a:solidFill>
              <a:round/>
              <a:headEnd/>
              <a:tailEnd type="triangle" w="med" len="med"/>
            </a:ln>
            <a:extLst>
              <a:ext uri="{909E8E84-426E-40DD-AFC4-6F175D3DCCD1}">
                <a14:hiddenFill xmlns:a14="http://schemas.microsoft.com/office/drawing/2010/main">
                  <a:noFill/>
                </a14:hiddenFill>
              </a:ext>
            </a:extLst>
          </p:spPr>
        </p:cxnSp>
      </p:grpSp>
      <p:pic>
        <p:nvPicPr>
          <p:cNvPr id="23" name="Picture 2">
            <a:hlinkClick r:id="rId7"/>
          </p:cNvPr>
          <p:cNvPicPr>
            <a:picLocks noChangeAspect="1" noChangeArrowheads="1"/>
          </p:cNvPicPr>
          <p:nvPr/>
        </p:nvPicPr>
        <p:blipFill rotWithShape="1">
          <a:blip r:embed="rId8" cstate="print">
            <a:duotone>
              <a:prstClr val="black"/>
              <a:schemeClr val="accent3">
                <a:tint val="45000"/>
                <a:satMod val="400000"/>
              </a:schemeClr>
            </a:duotone>
            <a:extLst>
              <a:ext uri="{28A0092B-C50C-407E-A947-70E740481C1C}">
                <a14:useLocalDpi xmlns:a14="http://schemas.microsoft.com/office/drawing/2010/main" val="0"/>
              </a:ext>
            </a:extLst>
          </a:blip>
          <a:srcRect r="19918"/>
          <a:stretch/>
        </p:blipFill>
        <p:spPr bwMode="auto">
          <a:xfrm>
            <a:off x="0" y="0"/>
            <a:ext cx="2577991"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453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normAutofit/>
          </a:bodyPr>
          <a:lstStyle/>
          <a:p>
            <a:r>
              <a:rPr lang="he-IL" dirty="0"/>
              <a:t>כוס נעלמת</a:t>
            </a:r>
            <a:endParaRPr lang="he-IL" dirty="0"/>
          </a:p>
        </p:txBody>
      </p:sp>
      <p:sp>
        <p:nvSpPr>
          <p:cNvPr id="6" name="מלבן 5"/>
          <p:cNvSpPr/>
          <p:nvPr/>
        </p:nvSpPr>
        <p:spPr>
          <a:xfrm>
            <a:off x="3081558" y="5127725"/>
            <a:ext cx="2980881" cy="369332"/>
          </a:xfrm>
          <a:prstGeom prst="rect">
            <a:avLst/>
          </a:prstGeom>
        </p:spPr>
        <p:txBody>
          <a:bodyPr wrap="none">
            <a:spAutoFit/>
          </a:bodyPr>
          <a:lstStyle/>
          <a:p>
            <a:r>
              <a:rPr lang="en-US" dirty="0">
                <a:hlinkClick r:id="rId2"/>
              </a:rPr>
              <a:t>http://youtu.be/BS5BPB4l3Eo</a:t>
            </a:r>
            <a:endParaRPr lang="he-IL" dirty="0"/>
          </a:p>
        </p:txBody>
      </p:sp>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43" y="1628089"/>
            <a:ext cx="5293910" cy="3117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020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833438"/>
            <a:ext cx="85915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4581525"/>
            <a:ext cx="82581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076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19"/>
          <p:cNvSpPr/>
          <p:nvPr/>
        </p:nvSpPr>
        <p:spPr>
          <a:xfrm>
            <a:off x="2728450" y="5058697"/>
            <a:ext cx="5191433" cy="1799303"/>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2"/>
          <p:cNvSpPr>
            <a:spLocks noGrp="1"/>
          </p:cNvSpPr>
          <p:nvPr>
            <p:ph idx="1"/>
          </p:nvPr>
        </p:nvSpPr>
        <p:spPr>
          <a:xfrm>
            <a:off x="383458" y="1408471"/>
            <a:ext cx="8524568" cy="789039"/>
          </a:xfrm>
        </p:spPr>
        <p:txBody>
          <a:bodyPr>
            <a:normAutofit/>
          </a:bodyPr>
          <a:lstStyle/>
          <a:p>
            <a:pPr algn="ctr" rtl="1">
              <a:buNone/>
            </a:pPr>
            <a:r>
              <a:rPr lang="he-IL" b="1" dirty="0" smtClean="0">
                <a:solidFill>
                  <a:srgbClr val="00B050"/>
                </a:solidFill>
                <a:latin typeface="Tahoma" pitchFamily="34" charset="0"/>
              </a:rPr>
              <a:t>במעבר מריק לחומר, הקרן מתקרבת לאנך</a:t>
            </a:r>
          </a:p>
        </p:txBody>
      </p:sp>
      <p:cxnSp>
        <p:nvCxnSpPr>
          <p:cNvPr id="5" name="Straight Arrow Connector 4"/>
          <p:cNvCxnSpPr/>
          <p:nvPr/>
        </p:nvCxnSpPr>
        <p:spPr>
          <a:xfrm>
            <a:off x="3067664" y="4026310"/>
            <a:ext cx="1992373" cy="1056074"/>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cxnSp>
        <p:nvCxnSpPr>
          <p:cNvPr id="6" name="Straight Connector 5"/>
          <p:cNvCxnSpPr/>
          <p:nvPr/>
        </p:nvCxnSpPr>
        <p:spPr>
          <a:xfrm rot="16200000" flipH="1">
            <a:off x="3701846" y="5294670"/>
            <a:ext cx="2639960" cy="44246"/>
          </a:xfrm>
          <a:prstGeom prst="line">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4446642" y="5626512"/>
            <a:ext cx="1816285" cy="646689"/>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3156155" y="3687099"/>
            <a:ext cx="1253613" cy="383456"/>
          </a:xfrm>
          <a:prstGeom prst="rect">
            <a:avLst/>
          </a:prstGeom>
          <a:noFill/>
        </p:spPr>
        <p:txBody>
          <a:bodyPr wrap="square" rtlCol="0">
            <a:spAutoFit/>
          </a:bodyPr>
          <a:lstStyle/>
          <a:p>
            <a:pPr algn="r" rtl="1"/>
            <a:r>
              <a:rPr lang="he-IL" dirty="0" smtClean="0"/>
              <a:t>קרן פוגעת</a:t>
            </a:r>
            <a:endParaRPr lang="en-US" dirty="0"/>
          </a:p>
        </p:txBody>
      </p:sp>
      <p:sp>
        <p:nvSpPr>
          <p:cNvPr id="12" name="TextBox 11"/>
          <p:cNvSpPr txBox="1"/>
          <p:nvPr/>
        </p:nvSpPr>
        <p:spPr>
          <a:xfrm>
            <a:off x="5225846" y="5668297"/>
            <a:ext cx="1253613" cy="369332"/>
          </a:xfrm>
          <a:prstGeom prst="rect">
            <a:avLst/>
          </a:prstGeom>
          <a:noFill/>
        </p:spPr>
        <p:txBody>
          <a:bodyPr wrap="square" rtlCol="0">
            <a:spAutoFit/>
          </a:bodyPr>
          <a:lstStyle/>
          <a:p>
            <a:pPr algn="r" rtl="1"/>
            <a:r>
              <a:rPr lang="he-IL" dirty="0" smtClean="0"/>
              <a:t>קרן נשברת</a:t>
            </a:r>
            <a:endParaRPr lang="en-US" dirty="0"/>
          </a:p>
        </p:txBody>
      </p:sp>
      <p:sp>
        <p:nvSpPr>
          <p:cNvPr id="41" name="TextBox 40"/>
          <p:cNvSpPr txBox="1"/>
          <p:nvPr/>
        </p:nvSpPr>
        <p:spPr>
          <a:xfrm>
            <a:off x="2787442" y="5805777"/>
            <a:ext cx="1253613" cy="830997"/>
          </a:xfrm>
          <a:prstGeom prst="rect">
            <a:avLst/>
          </a:prstGeom>
          <a:noFill/>
        </p:spPr>
        <p:txBody>
          <a:bodyPr wrap="square" rtlCol="0">
            <a:spAutoFit/>
          </a:bodyPr>
          <a:lstStyle/>
          <a:p>
            <a:pPr algn="r" rtl="1"/>
            <a:r>
              <a:rPr lang="en-US" sz="4800" dirty="0" smtClean="0"/>
              <a:t>n</a:t>
            </a:r>
            <a:endParaRPr lang="en-US" sz="4800" dirty="0"/>
          </a:p>
        </p:txBody>
      </p:sp>
      <p:sp>
        <p:nvSpPr>
          <p:cNvPr id="21" name="Content Placeholder 22"/>
          <p:cNvSpPr txBox="1">
            <a:spLocks/>
          </p:cNvSpPr>
          <p:nvPr/>
        </p:nvSpPr>
        <p:spPr>
          <a:xfrm>
            <a:off x="589935" y="2136060"/>
            <a:ext cx="8214852" cy="1777181"/>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1" i="0" u="none" strike="noStrike" kern="1200" cap="none" spc="0" normalizeH="0" baseline="0" noProof="0" dirty="0" smtClean="0">
                <a:ln>
                  <a:noFill/>
                </a:ln>
                <a:solidFill>
                  <a:srgbClr val="FF0000"/>
                </a:solidFill>
                <a:effectLst/>
                <a:uLnTx/>
                <a:uFillTx/>
                <a:latin typeface="Tahoma" pitchFamily="34" charset="0"/>
                <a:ea typeface="+mn-ea"/>
                <a:cs typeface="+mn-cs"/>
              </a:rPr>
              <a:t>כידוע</a:t>
            </a:r>
            <a:r>
              <a:rPr kumimoji="0" lang="he-IL" sz="3200" b="1" i="0" u="none" strike="noStrike" kern="1200" cap="none" spc="0" normalizeH="0" noProof="0" dirty="0" smtClean="0">
                <a:ln>
                  <a:noFill/>
                </a:ln>
                <a:solidFill>
                  <a:srgbClr val="FF0000"/>
                </a:solidFill>
                <a:effectLst/>
                <a:uLnTx/>
                <a:uFillTx/>
                <a:latin typeface="Tahoma" pitchFamily="34" charset="0"/>
                <a:ea typeface="+mn-ea"/>
                <a:cs typeface="+mn-cs"/>
              </a:rPr>
              <a:t> מהלך הקרן הפיך, לכן אם הקרן תעבור מהחומר לריק, היא תתרחק מהאנך</a:t>
            </a:r>
            <a:endParaRPr kumimoji="0" lang="he-IL" sz="3200" b="1" i="0" u="none" strike="noStrike" kern="1200" cap="none" spc="0" normalizeH="0" baseline="0" noProof="0" dirty="0" smtClean="0">
              <a:ln>
                <a:noFill/>
              </a:ln>
              <a:solidFill>
                <a:srgbClr val="FF0000"/>
              </a:solidFill>
              <a:effectLst/>
              <a:uLnTx/>
              <a:uFillTx/>
              <a:latin typeface="Tahoma" pitchFamily="34" charset="0"/>
              <a:ea typeface="+mn-ea"/>
              <a:cs typeface="+mn-cs"/>
            </a:endParaRPr>
          </a:p>
        </p:txBody>
      </p:sp>
      <p:cxnSp>
        <p:nvCxnSpPr>
          <p:cNvPr id="22" name="Straight Arrow Connector 21"/>
          <p:cNvCxnSpPr/>
          <p:nvPr/>
        </p:nvCxnSpPr>
        <p:spPr>
          <a:xfrm>
            <a:off x="3072580" y="4026311"/>
            <a:ext cx="1992373" cy="1056074"/>
          </a:xfrm>
          <a:prstGeom prst="straightConnector1">
            <a:avLst/>
          </a:prstGeom>
          <a:ln w="76200">
            <a:headEnd type="arrow"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24" name="Straight Arrow Connector 23"/>
          <p:cNvCxnSpPr/>
          <p:nvPr/>
        </p:nvCxnSpPr>
        <p:spPr>
          <a:xfrm rot="16200000" flipH="1">
            <a:off x="4451558" y="5626513"/>
            <a:ext cx="1816285" cy="646689"/>
          </a:xfrm>
          <a:prstGeom prst="straightConnector1">
            <a:avLst/>
          </a:prstGeom>
          <a:ln w="76200">
            <a:headEnd type="arrow" w="med" len="med"/>
            <a:tailEnd type="none" w="med" len="med"/>
          </a:ln>
        </p:spPr>
        <p:style>
          <a:lnRef idx="2">
            <a:schemeClr val="accent6"/>
          </a:lnRef>
          <a:fillRef idx="0">
            <a:schemeClr val="accent6"/>
          </a:fillRef>
          <a:effectRef idx="1">
            <a:schemeClr val="accent6"/>
          </a:effectRef>
          <a:fontRef idx="minor">
            <a:schemeClr val="tx1"/>
          </a:fontRef>
        </p:style>
      </p:cxnSp>
      <p:graphicFrame>
        <p:nvGraphicFramePr>
          <p:cNvPr id="2" name="אובייקט 1"/>
          <p:cNvGraphicFramePr>
            <a:graphicFrameLocks noChangeAspect="1"/>
          </p:cNvGraphicFramePr>
          <p:nvPr>
            <p:extLst>
              <p:ext uri="{D42A27DB-BD31-4B8C-83A1-F6EECF244321}">
                <p14:modId xmlns:p14="http://schemas.microsoft.com/office/powerpoint/2010/main" val="4183509969"/>
              </p:ext>
            </p:extLst>
          </p:nvPr>
        </p:nvGraphicFramePr>
        <p:xfrm>
          <a:off x="3033368" y="348343"/>
          <a:ext cx="3005137" cy="977377"/>
        </p:xfrm>
        <a:graphic>
          <a:graphicData uri="http://schemas.openxmlformats.org/presentationml/2006/ole">
            <mc:AlternateContent xmlns:mc="http://schemas.openxmlformats.org/markup-compatibility/2006">
              <mc:Choice xmlns:v="urn:schemas-microsoft-com:vml" Requires="v">
                <p:oleObj spid="_x0000_s32805" name="Equation" r:id="rId4" imgW="710891" imgH="431613" progId="Equation.DSMT4">
                  <p:embed/>
                </p:oleObj>
              </mc:Choice>
              <mc:Fallback>
                <p:oleObj name="Equation" r:id="rId4" imgW="710891" imgH="431613" progId="Equation.DSMT4">
                  <p:embed/>
                  <p:pic>
                    <p:nvPicPr>
                      <p:cNvPr id="0" name="אובייקט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3368" y="348343"/>
                        <a:ext cx="3005137" cy="977377"/>
                      </a:xfrm>
                      <a:prstGeom prst="rect">
                        <a:avLst/>
                      </a:prstGeom>
                      <a:noFill/>
                      <a:ln w="38100">
                        <a:solidFill>
                          <a:srgbClr val="C00000"/>
                        </a:solidFill>
                        <a:miter lim="800000"/>
                        <a:headEnd/>
                        <a:tailEnd/>
                      </a:ln>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500"/>
                            </p:stCondLst>
                            <p:childTnLst>
                              <p:par>
                                <p:cTn id="18" presetID="1" presetClass="exit" presetSubtype="0" fill="hold" nodeType="after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342900"/>
            <a:ext cx="9014692" cy="633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238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95300" y="150813"/>
            <a:ext cx="8229600" cy="92074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e-IL"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הדמיה</a:t>
            </a:r>
            <a:endParaRPr lang="he-IL"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397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99" t="13259" r="8832" b="6844"/>
          <a:stretch/>
        </p:blipFill>
        <p:spPr bwMode="auto">
          <a:xfrm>
            <a:off x="1162050" y="1400175"/>
            <a:ext cx="6734175"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126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he-IL" b="1" dirty="0" smtClean="0">
                <a:solidFill>
                  <a:srgbClr val="FF00FF"/>
                </a:solidFill>
                <a:effectLst>
                  <a:outerShdw blurRad="38100" dist="38100" dir="2700000" algn="tl">
                    <a:srgbClr val="000000">
                      <a:alpha val="43137"/>
                    </a:srgbClr>
                  </a:outerShdw>
                </a:effectLst>
              </a:rPr>
              <a:t>מעבר קרן דרך משטחים ישרים מקבילים</a:t>
            </a:r>
            <a:endParaRPr lang="en-US" b="1" dirty="0">
              <a:solidFill>
                <a:srgbClr val="FF00FF"/>
              </a:solidFill>
              <a:effectLst>
                <a:outerShdw blurRad="38100" dist="38100" dir="2700000" algn="tl">
                  <a:srgbClr val="000000">
                    <a:alpha val="43137"/>
                  </a:srgbClr>
                </a:outerShdw>
              </a:effectLst>
            </a:endParaRPr>
          </a:p>
        </p:txBody>
      </p:sp>
      <p:sp>
        <p:nvSpPr>
          <p:cNvPr id="4" name="Rectangle 3"/>
          <p:cNvSpPr/>
          <p:nvPr/>
        </p:nvSpPr>
        <p:spPr>
          <a:xfrm>
            <a:off x="4513007" y="2786551"/>
            <a:ext cx="3717040" cy="1827013"/>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3789888" y="1754164"/>
            <a:ext cx="1992373" cy="1056074"/>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cxnSp>
        <p:nvCxnSpPr>
          <p:cNvPr id="6" name="Straight Connector 5"/>
          <p:cNvCxnSpPr/>
          <p:nvPr/>
        </p:nvCxnSpPr>
        <p:spPr>
          <a:xfrm rot="16200000" flipH="1">
            <a:off x="4424070" y="3022524"/>
            <a:ext cx="2639960" cy="44246"/>
          </a:xfrm>
          <a:prstGeom prst="line">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76052" y="1414953"/>
            <a:ext cx="1253613" cy="383456"/>
          </a:xfrm>
          <a:prstGeom prst="rect">
            <a:avLst/>
          </a:prstGeom>
          <a:noFill/>
        </p:spPr>
        <p:txBody>
          <a:bodyPr wrap="square" rtlCol="0">
            <a:spAutoFit/>
          </a:bodyPr>
          <a:lstStyle/>
          <a:p>
            <a:pPr algn="r" rtl="1"/>
            <a:r>
              <a:rPr lang="he-IL" dirty="0" smtClean="0"/>
              <a:t>קרן פוגעת</a:t>
            </a:r>
            <a:endParaRPr lang="en-US" dirty="0"/>
          </a:p>
        </p:txBody>
      </p:sp>
      <p:sp>
        <p:nvSpPr>
          <p:cNvPr id="9" name="TextBox 8"/>
          <p:cNvSpPr txBox="1"/>
          <p:nvPr/>
        </p:nvSpPr>
        <p:spPr>
          <a:xfrm>
            <a:off x="6526385" y="3446205"/>
            <a:ext cx="1253613" cy="923330"/>
          </a:xfrm>
          <a:prstGeom prst="rect">
            <a:avLst/>
          </a:prstGeom>
          <a:noFill/>
        </p:spPr>
        <p:txBody>
          <a:bodyPr wrap="square" rtlCol="0">
            <a:spAutoFit/>
          </a:bodyPr>
          <a:lstStyle/>
          <a:p>
            <a:pPr algn="ctr" rtl="1"/>
            <a:r>
              <a:rPr lang="he-IL" dirty="0" smtClean="0"/>
              <a:t>קרן נשברת</a:t>
            </a:r>
          </a:p>
          <a:p>
            <a:pPr algn="ctr" rtl="1"/>
            <a:r>
              <a:rPr lang="he-IL" dirty="0" smtClean="0"/>
              <a:t>בפעם הראשונה</a:t>
            </a:r>
            <a:endParaRPr lang="en-US" dirty="0"/>
          </a:p>
        </p:txBody>
      </p:sp>
      <p:sp>
        <p:nvSpPr>
          <p:cNvPr id="10" name="TextBox 9"/>
          <p:cNvSpPr txBox="1"/>
          <p:nvPr/>
        </p:nvSpPr>
        <p:spPr>
          <a:xfrm>
            <a:off x="4623395" y="3209166"/>
            <a:ext cx="631943" cy="830997"/>
          </a:xfrm>
          <a:prstGeom prst="rect">
            <a:avLst/>
          </a:prstGeom>
          <a:noFill/>
        </p:spPr>
        <p:txBody>
          <a:bodyPr wrap="square" rtlCol="0">
            <a:spAutoFit/>
          </a:bodyPr>
          <a:lstStyle/>
          <a:p>
            <a:pPr algn="r" rtl="1"/>
            <a:r>
              <a:rPr lang="en-US" sz="4800" dirty="0" smtClean="0"/>
              <a:t>n</a:t>
            </a:r>
            <a:endParaRPr lang="en-US" sz="4800" dirty="0"/>
          </a:p>
        </p:txBody>
      </p:sp>
      <p:cxnSp>
        <p:nvCxnSpPr>
          <p:cNvPr id="12" name="Straight Arrow Connector 11"/>
          <p:cNvCxnSpPr/>
          <p:nvPr/>
        </p:nvCxnSpPr>
        <p:spPr>
          <a:xfrm>
            <a:off x="6394543" y="4608200"/>
            <a:ext cx="1992373" cy="1056074"/>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p:nvPr/>
        </p:nvCxnSpPr>
        <p:spPr>
          <a:xfrm rot="16200000" flipH="1">
            <a:off x="5047525" y="4671215"/>
            <a:ext cx="2639960" cy="44246"/>
          </a:xfrm>
          <a:prstGeom prst="line">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55876" y="5536901"/>
            <a:ext cx="1253613" cy="923330"/>
          </a:xfrm>
          <a:prstGeom prst="rect">
            <a:avLst/>
          </a:prstGeom>
          <a:noFill/>
        </p:spPr>
        <p:txBody>
          <a:bodyPr wrap="square" rtlCol="0">
            <a:spAutoFit/>
          </a:bodyPr>
          <a:lstStyle/>
          <a:p>
            <a:pPr algn="ctr" rtl="1"/>
            <a:r>
              <a:rPr lang="he-IL" dirty="0" smtClean="0"/>
              <a:t>קרן נשברת</a:t>
            </a:r>
          </a:p>
          <a:p>
            <a:pPr algn="ctr" rtl="1"/>
            <a:r>
              <a:rPr lang="he-IL" dirty="0" smtClean="0"/>
              <a:t>בפעם השנייה</a:t>
            </a:r>
            <a:endParaRPr lang="en-US" dirty="0"/>
          </a:p>
        </p:txBody>
      </p:sp>
      <p:cxnSp>
        <p:nvCxnSpPr>
          <p:cNvPr id="7" name="Straight Arrow Connector 6"/>
          <p:cNvCxnSpPr/>
          <p:nvPr/>
        </p:nvCxnSpPr>
        <p:spPr>
          <a:xfrm rot="16200000" flipH="1">
            <a:off x="5128866" y="3394366"/>
            <a:ext cx="1843995" cy="594399"/>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sp>
        <p:nvSpPr>
          <p:cNvPr id="15" name="Arc 14"/>
          <p:cNvSpPr/>
          <p:nvPr/>
        </p:nvSpPr>
        <p:spPr>
          <a:xfrm rot="18767867">
            <a:off x="4649330" y="2210191"/>
            <a:ext cx="1288473" cy="842479"/>
          </a:xfrm>
          <a:prstGeom prst="arc">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p:cNvSpPr/>
          <p:nvPr/>
        </p:nvSpPr>
        <p:spPr>
          <a:xfrm rot="6408915">
            <a:off x="5276794" y="2985878"/>
            <a:ext cx="1288473" cy="1025237"/>
          </a:xfrm>
          <a:prstGeom prst="arc">
            <a:avLst>
              <a:gd name="adj1" fmla="val 18939456"/>
              <a:gd name="adj2" fmla="val 0"/>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5233444" y="2122875"/>
            <a:ext cx="511277" cy="461665"/>
          </a:xfrm>
          <a:prstGeom prst="rect">
            <a:avLst/>
          </a:prstGeom>
          <a:noFill/>
        </p:spPr>
        <p:txBody>
          <a:bodyPr wrap="square" rtlCol="0">
            <a:spAutoFit/>
          </a:bodyPr>
          <a:lstStyle/>
          <a:p>
            <a:pPr algn="r" rtl="1"/>
            <a:r>
              <a:rPr lang="he-IL" sz="2400" baseline="-25000" dirty="0" smtClean="0"/>
              <a:t>1</a:t>
            </a:r>
            <a:r>
              <a:rPr lang="el-GR" sz="2400" dirty="0" smtClean="0"/>
              <a:t>θ</a:t>
            </a:r>
            <a:endParaRPr lang="en-US" sz="2400" dirty="0"/>
          </a:p>
        </p:txBody>
      </p:sp>
      <p:sp>
        <p:nvSpPr>
          <p:cNvPr id="18" name="TextBox 17"/>
          <p:cNvSpPr txBox="1"/>
          <p:nvPr/>
        </p:nvSpPr>
        <p:spPr>
          <a:xfrm>
            <a:off x="5606175" y="3448443"/>
            <a:ext cx="511277" cy="461665"/>
          </a:xfrm>
          <a:prstGeom prst="rect">
            <a:avLst/>
          </a:prstGeom>
          <a:noFill/>
        </p:spPr>
        <p:txBody>
          <a:bodyPr wrap="square" rtlCol="0">
            <a:spAutoFit/>
          </a:bodyPr>
          <a:lstStyle/>
          <a:p>
            <a:pPr algn="r" rtl="1"/>
            <a:r>
              <a:rPr lang="he-IL" sz="2400" baseline="-25000" dirty="0" smtClean="0"/>
              <a:t>2</a:t>
            </a:r>
            <a:r>
              <a:rPr lang="el-GR" sz="2400" dirty="0" smtClean="0"/>
              <a:t>θ</a:t>
            </a:r>
            <a:endParaRPr lang="en-US" sz="2400" dirty="0"/>
          </a:p>
        </p:txBody>
      </p:sp>
      <p:sp>
        <p:nvSpPr>
          <p:cNvPr id="19" name="Arc 18"/>
          <p:cNvSpPr/>
          <p:nvPr/>
        </p:nvSpPr>
        <p:spPr>
          <a:xfrm rot="5978507">
            <a:off x="6066502" y="4232785"/>
            <a:ext cx="1288473" cy="1025237"/>
          </a:xfrm>
          <a:prstGeom prst="arc">
            <a:avLst>
              <a:gd name="adj1" fmla="val 17977491"/>
              <a:gd name="adj2" fmla="val 904538"/>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6466499" y="4866075"/>
            <a:ext cx="511277" cy="461665"/>
          </a:xfrm>
          <a:prstGeom prst="rect">
            <a:avLst/>
          </a:prstGeom>
          <a:noFill/>
        </p:spPr>
        <p:txBody>
          <a:bodyPr wrap="square" rtlCol="0">
            <a:spAutoFit/>
          </a:bodyPr>
          <a:lstStyle/>
          <a:p>
            <a:pPr algn="r" rtl="1"/>
            <a:r>
              <a:rPr lang="he-IL" sz="2400" baseline="-25000" dirty="0" smtClean="0"/>
              <a:t>3</a:t>
            </a:r>
            <a:r>
              <a:rPr lang="el-GR" sz="2400" dirty="0" smtClean="0"/>
              <a:t>θ</a:t>
            </a:r>
            <a:endParaRPr lang="en-US" sz="2400" dirty="0"/>
          </a:p>
        </p:txBody>
      </p:sp>
      <p:sp>
        <p:nvSpPr>
          <p:cNvPr id="22" name="TextBox 21"/>
          <p:cNvSpPr txBox="1"/>
          <p:nvPr/>
        </p:nvSpPr>
        <p:spPr>
          <a:xfrm>
            <a:off x="634180" y="2024553"/>
            <a:ext cx="2787446" cy="830997"/>
          </a:xfrm>
          <a:prstGeom prst="rect">
            <a:avLst/>
          </a:prstGeom>
          <a:noFill/>
        </p:spPr>
        <p:txBody>
          <a:bodyPr wrap="square" rtlCol="0">
            <a:spAutoFit/>
          </a:bodyPr>
          <a:lstStyle/>
          <a:p>
            <a:pPr algn="r" rtl="1"/>
            <a:r>
              <a:rPr lang="he-IL" sz="2400" b="1" dirty="0" smtClean="0">
                <a:solidFill>
                  <a:srgbClr val="CC0099"/>
                </a:solidFill>
              </a:rPr>
              <a:t>מחוק סנל:</a:t>
            </a:r>
          </a:p>
          <a:p>
            <a:pPr algn="r" rtl="1"/>
            <a:r>
              <a:rPr lang="he-IL" sz="2400" b="1" dirty="0" smtClean="0">
                <a:solidFill>
                  <a:srgbClr val="CC0099"/>
                </a:solidFill>
              </a:rPr>
              <a:t>במעבר מריק לחומר</a:t>
            </a:r>
            <a:endParaRPr lang="en-US" sz="2400" b="1" dirty="0">
              <a:solidFill>
                <a:srgbClr val="CC0099"/>
              </a:solidFill>
            </a:endParaRPr>
          </a:p>
        </p:txBody>
      </p:sp>
      <p:graphicFrame>
        <p:nvGraphicFramePr>
          <p:cNvPr id="40962" name="Object 2"/>
          <p:cNvGraphicFramePr>
            <a:graphicFrameLocks noChangeAspect="1"/>
          </p:cNvGraphicFramePr>
          <p:nvPr>
            <p:extLst>
              <p:ext uri="{D42A27DB-BD31-4B8C-83A1-F6EECF244321}">
                <p14:modId xmlns:p14="http://schemas.microsoft.com/office/powerpoint/2010/main" val="3195957993"/>
              </p:ext>
            </p:extLst>
          </p:nvPr>
        </p:nvGraphicFramePr>
        <p:xfrm>
          <a:off x="1088103" y="2916157"/>
          <a:ext cx="1879600" cy="457200"/>
        </p:xfrm>
        <a:graphic>
          <a:graphicData uri="http://schemas.openxmlformats.org/presentationml/2006/ole">
            <mc:AlternateContent xmlns:mc="http://schemas.openxmlformats.org/markup-compatibility/2006">
              <mc:Choice xmlns:v="urn:schemas-microsoft-com:vml" Requires="v">
                <p:oleObj spid="_x0000_s80910" name="Equation" r:id="rId3" imgW="939600" imgH="228600" progId="Equation.DSMT4">
                  <p:embed/>
                </p:oleObj>
              </mc:Choice>
              <mc:Fallback>
                <p:oleObj name="Equation" r:id="rId3" imgW="9396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103" y="2916157"/>
                        <a:ext cx="1879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825910" y="3474811"/>
            <a:ext cx="2674377" cy="461665"/>
          </a:xfrm>
          <a:prstGeom prst="rect">
            <a:avLst/>
          </a:prstGeom>
          <a:noFill/>
        </p:spPr>
        <p:txBody>
          <a:bodyPr wrap="square" rtlCol="0">
            <a:spAutoFit/>
          </a:bodyPr>
          <a:lstStyle/>
          <a:p>
            <a:pPr algn="r" rtl="1"/>
            <a:r>
              <a:rPr lang="he-IL" sz="2400" b="1" dirty="0" smtClean="0">
                <a:solidFill>
                  <a:srgbClr val="CC0099"/>
                </a:solidFill>
              </a:rPr>
              <a:t>במעבר מחומר לריק</a:t>
            </a:r>
            <a:endParaRPr lang="en-US" sz="2400" b="1" dirty="0">
              <a:solidFill>
                <a:srgbClr val="CC0099"/>
              </a:solidFill>
            </a:endParaRPr>
          </a:p>
        </p:txBody>
      </p:sp>
      <p:graphicFrame>
        <p:nvGraphicFramePr>
          <p:cNvPr id="40963" name="Object 3"/>
          <p:cNvGraphicFramePr>
            <a:graphicFrameLocks noChangeAspect="1"/>
          </p:cNvGraphicFramePr>
          <p:nvPr/>
        </p:nvGraphicFramePr>
        <p:xfrm>
          <a:off x="1274404" y="4158123"/>
          <a:ext cx="1905000" cy="457200"/>
        </p:xfrm>
        <a:graphic>
          <a:graphicData uri="http://schemas.openxmlformats.org/presentationml/2006/ole">
            <mc:AlternateContent xmlns:mc="http://schemas.openxmlformats.org/markup-compatibility/2006">
              <mc:Choice xmlns:v="urn:schemas-microsoft-com:vml" Requires="v">
                <p:oleObj spid="_x0000_s80911" name="Equation" r:id="rId5" imgW="952200" imgH="228600" progId="Equation.DSMT4">
                  <p:embed/>
                </p:oleObj>
              </mc:Choice>
              <mc:Fallback>
                <p:oleObj name="Equation" r:id="rId5" imgW="9522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4404" y="4158123"/>
                        <a:ext cx="1905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5950304" y="3586094"/>
            <a:ext cx="511277" cy="461665"/>
          </a:xfrm>
          <a:prstGeom prst="rect">
            <a:avLst/>
          </a:prstGeom>
          <a:noFill/>
        </p:spPr>
        <p:txBody>
          <a:bodyPr wrap="square" rtlCol="0">
            <a:spAutoFit/>
          </a:bodyPr>
          <a:lstStyle/>
          <a:p>
            <a:pPr algn="r" rtl="1"/>
            <a:r>
              <a:rPr lang="he-IL" sz="2400" baseline="-25000" dirty="0" smtClean="0"/>
              <a:t>2</a:t>
            </a:r>
            <a:r>
              <a:rPr lang="el-GR" sz="2400" dirty="0" smtClean="0"/>
              <a:t>θ</a:t>
            </a:r>
            <a:endParaRPr lang="en-US" sz="2400" dirty="0"/>
          </a:p>
        </p:txBody>
      </p:sp>
      <p:sp>
        <p:nvSpPr>
          <p:cNvPr id="27" name="Arc 26"/>
          <p:cNvSpPr/>
          <p:nvPr/>
        </p:nvSpPr>
        <p:spPr>
          <a:xfrm rot="17520204">
            <a:off x="5517685" y="3639723"/>
            <a:ext cx="1288473" cy="1025237"/>
          </a:xfrm>
          <a:prstGeom prst="arc">
            <a:avLst>
              <a:gd name="adj1" fmla="val 18939456"/>
              <a:gd name="adj2" fmla="val 0"/>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Line Callout 1 28"/>
          <p:cNvSpPr/>
          <p:nvPr/>
        </p:nvSpPr>
        <p:spPr>
          <a:xfrm>
            <a:off x="6386053" y="1578078"/>
            <a:ext cx="2182762" cy="929148"/>
          </a:xfrm>
          <a:prstGeom prst="borderCallout1">
            <a:avLst>
              <a:gd name="adj1" fmla="val 102877"/>
              <a:gd name="adj2" fmla="val 50451"/>
              <a:gd name="adj3" fmla="val 217262"/>
              <a:gd name="adj4" fmla="val -3197"/>
            </a:avLst>
          </a:prstGeom>
        </p:spPr>
        <p:style>
          <a:lnRef idx="2">
            <a:schemeClr val="accent5"/>
          </a:lnRef>
          <a:fillRef idx="1">
            <a:schemeClr val="lt1"/>
          </a:fillRef>
          <a:effectRef idx="0">
            <a:schemeClr val="accent5"/>
          </a:effectRef>
          <a:fontRef idx="minor">
            <a:schemeClr val="dk1"/>
          </a:fontRef>
        </p:style>
        <p:txBody>
          <a:bodyPr rtlCol="0" anchor="ctr"/>
          <a:lstStyle/>
          <a:p>
            <a:pPr algn="ctr" rtl="1"/>
            <a:r>
              <a:rPr lang="he-IL" dirty="0" smtClean="0"/>
              <a:t>מגיאומטריה,זווית מתחלפות בין קווים מקבילים</a:t>
            </a:r>
            <a:endParaRPr lang="en-US" dirty="0"/>
          </a:p>
        </p:txBody>
      </p:sp>
      <p:sp>
        <p:nvSpPr>
          <p:cNvPr id="30" name="TextBox 29"/>
          <p:cNvSpPr txBox="1"/>
          <p:nvPr/>
        </p:nvSpPr>
        <p:spPr>
          <a:xfrm>
            <a:off x="1032387" y="5028308"/>
            <a:ext cx="1646907" cy="461665"/>
          </a:xfrm>
          <a:prstGeom prst="rect">
            <a:avLst/>
          </a:prstGeom>
          <a:noFill/>
        </p:spPr>
        <p:txBody>
          <a:bodyPr wrap="square" rtlCol="0">
            <a:spAutoFit/>
          </a:bodyPr>
          <a:lstStyle/>
          <a:p>
            <a:pPr algn="r" rtl="1"/>
            <a:r>
              <a:rPr lang="he-IL" sz="2400" b="1" dirty="0" smtClean="0">
                <a:solidFill>
                  <a:srgbClr val="CC0099"/>
                </a:solidFill>
              </a:rPr>
              <a:t>מסקנה :</a:t>
            </a:r>
          </a:p>
        </p:txBody>
      </p:sp>
      <p:graphicFrame>
        <p:nvGraphicFramePr>
          <p:cNvPr id="40964" name="Object 4"/>
          <p:cNvGraphicFramePr>
            <a:graphicFrameLocks noChangeAspect="1"/>
          </p:cNvGraphicFramePr>
          <p:nvPr/>
        </p:nvGraphicFramePr>
        <p:xfrm>
          <a:off x="1178334" y="5624091"/>
          <a:ext cx="1328891" cy="703531"/>
        </p:xfrm>
        <a:graphic>
          <a:graphicData uri="http://schemas.openxmlformats.org/presentationml/2006/ole">
            <mc:AlternateContent xmlns:mc="http://schemas.openxmlformats.org/markup-compatibility/2006">
              <mc:Choice xmlns:v="urn:schemas-microsoft-com:vml" Requires="v">
                <p:oleObj spid="_x0000_s80912" name="Equation" r:id="rId7" imgW="431640" imgH="228600" progId="Equation.DSMT4">
                  <p:embed/>
                </p:oleObj>
              </mc:Choice>
              <mc:Fallback>
                <p:oleObj name="Equation" r:id="rId7" imgW="43164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8334" y="5624091"/>
                        <a:ext cx="1328891" cy="703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01134566"/>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500"/>
                            </p:stCondLst>
                            <p:childTnLst>
                              <p:par>
                                <p:cTn id="30" presetID="1"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23" presetClass="entr" presetSubtype="16"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1"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childTnLst>
                                </p:cTn>
                              </p:par>
                              <p:par>
                                <p:cTn id="72" presetID="1" presetClass="entr" presetSubtype="0" fill="hold" nodeType="withEffect">
                                  <p:stCondLst>
                                    <p:cond delay="500"/>
                                  </p:stCondLst>
                                  <p:childTnLst>
                                    <p:set>
                                      <p:cBhvr>
                                        <p:cTn id="73" dur="1" fill="hold">
                                          <p:stCondLst>
                                            <p:cond delay="0"/>
                                          </p:stCondLst>
                                        </p:cTn>
                                        <p:tgtEl>
                                          <p:spTgt spid="40962"/>
                                        </p:tgtEl>
                                        <p:attrNameLst>
                                          <p:attrName>style.visibility</p:attrName>
                                        </p:attrNameLst>
                                      </p:cBhvr>
                                      <p:to>
                                        <p:strVal val="visible"/>
                                      </p:to>
                                    </p:set>
                                  </p:childTnLst>
                                </p:cTn>
                              </p:par>
                            </p:childTnLst>
                          </p:cTn>
                        </p:par>
                        <p:par>
                          <p:cTn id="74" fill="hold">
                            <p:stCondLst>
                              <p:cond delay="500"/>
                            </p:stCondLst>
                            <p:childTnLst>
                              <p:par>
                                <p:cTn id="75" presetID="1" presetClass="entr" presetSubtype="0" fill="hold" grpId="0" nodeType="afterEffect">
                                  <p:stCondLst>
                                    <p:cond delay="500"/>
                                  </p:stCondLst>
                                  <p:childTnLst>
                                    <p:set>
                                      <p:cBhvr>
                                        <p:cTn id="76" dur="1" fill="hold">
                                          <p:stCondLst>
                                            <p:cond delay="0"/>
                                          </p:stCondLst>
                                        </p:cTn>
                                        <p:tgtEl>
                                          <p:spTgt spid="24"/>
                                        </p:tgtEl>
                                        <p:attrNameLst>
                                          <p:attrName>style.visibility</p:attrName>
                                        </p:attrNameLst>
                                      </p:cBhvr>
                                      <p:to>
                                        <p:strVal val="visible"/>
                                      </p:to>
                                    </p:set>
                                  </p:childTnLst>
                                </p:cTn>
                              </p:par>
                              <p:par>
                                <p:cTn id="77" presetID="1" presetClass="entr" presetSubtype="0" fill="hold" nodeType="withEffect">
                                  <p:stCondLst>
                                    <p:cond delay="500"/>
                                  </p:stCondLst>
                                  <p:childTnLst>
                                    <p:set>
                                      <p:cBhvr>
                                        <p:cTn id="78" dur="1" fill="hold">
                                          <p:stCondLst>
                                            <p:cond delay="0"/>
                                          </p:stCondLst>
                                        </p:cTn>
                                        <p:tgtEl>
                                          <p:spTgt spid="409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par>
                                <p:cTn id="83" presetID="1" presetClass="entr" presetSubtype="0" fill="hold" nodeType="withEffect">
                                  <p:stCondLst>
                                    <p:cond delay="500"/>
                                  </p:stCondLst>
                                  <p:childTnLst>
                                    <p:set>
                                      <p:cBhvr>
                                        <p:cTn id="84"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animBg="1"/>
      <p:bldP spid="16" grpId="0" animBg="1"/>
      <p:bldP spid="17" grpId="0"/>
      <p:bldP spid="18" grpId="0"/>
      <p:bldP spid="19" grpId="0" animBg="1"/>
      <p:bldP spid="21" grpId="0"/>
      <p:bldP spid="22" grpId="0"/>
      <p:bldP spid="24" grpId="0"/>
      <p:bldP spid="26" grpId="0"/>
      <p:bldP spid="27" grpId="0" animBg="1"/>
      <p:bldP spid="29" grpId="0" animBg="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988" y="1861180"/>
            <a:ext cx="8229600" cy="2352368"/>
          </a:xfrm>
          <a:ln>
            <a:prstDash val="dashDot"/>
          </a:ln>
        </p:spPr>
        <p:style>
          <a:lnRef idx="2">
            <a:schemeClr val="accent4"/>
          </a:lnRef>
          <a:fillRef idx="1">
            <a:schemeClr val="lt1"/>
          </a:fillRef>
          <a:effectRef idx="0">
            <a:schemeClr val="accent4"/>
          </a:effectRef>
          <a:fontRef idx="minor">
            <a:schemeClr val="dk1"/>
          </a:fontRef>
        </p:style>
        <p:txBody>
          <a:bodyPr/>
          <a:lstStyle/>
          <a:p>
            <a:pPr algn="ctr" rtl="1">
              <a:buNone/>
            </a:pPr>
            <a:r>
              <a:rPr lang="he-IL" b="1" dirty="0" smtClean="0">
                <a:solidFill>
                  <a:srgbClr val="CC0099"/>
                </a:solidFill>
              </a:rPr>
              <a:t>נוכל להסיק!</a:t>
            </a:r>
          </a:p>
          <a:p>
            <a:pPr algn="ctr" rtl="1">
              <a:buNone/>
            </a:pPr>
            <a:r>
              <a:rPr lang="he-IL" b="1" dirty="0" smtClean="0">
                <a:solidFill>
                  <a:srgbClr val="CC0099"/>
                </a:solidFill>
              </a:rPr>
              <a:t>בכל פעם שקרן פוגעת במשטח בעל דפנות מקבילות, זווית הפגיעה שווה לזווית היציאה של הקרן מהחומר</a:t>
            </a:r>
            <a:endParaRPr lang="en-US" b="1" dirty="0">
              <a:solidFill>
                <a:srgbClr val="CC0099"/>
              </a:solidFill>
            </a:endParaRPr>
          </a:p>
        </p:txBody>
      </p:sp>
      <p:sp>
        <p:nvSpPr>
          <p:cNvPr id="4" name="Oval 3"/>
          <p:cNvSpPr/>
          <p:nvPr/>
        </p:nvSpPr>
        <p:spPr>
          <a:xfrm rot="2515416">
            <a:off x="8743413" y="4312752"/>
            <a:ext cx="206477" cy="11798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2"/>
          </p:cNvCxnSpPr>
          <p:nvPr/>
        </p:nvCxnSpPr>
        <p:spPr>
          <a:xfrm rot="10800000">
            <a:off x="8682038" y="4124326"/>
            <a:ext cx="87800" cy="178443"/>
          </a:xfrm>
          <a:prstGeom prst="line">
            <a:avLst/>
          </a:prstGeom>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rot="17508497">
            <a:off x="8490997" y="4331798"/>
            <a:ext cx="206477" cy="11798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7" idx="6"/>
          </p:cNvCxnSpPr>
          <p:nvPr/>
        </p:nvCxnSpPr>
        <p:spPr>
          <a:xfrm rot="5400000" flipH="1" flipV="1">
            <a:off x="8501759" y="4009886"/>
            <a:ext cx="415886" cy="154227"/>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840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alpha val="42000"/>
          </a:srgbClr>
        </a:soli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17959" y="949903"/>
            <a:ext cx="7272337" cy="366713"/>
          </a:xfrm>
          <a:prstGeom prst="rect">
            <a:avLst/>
          </a:prstGeom>
          <a:noFill/>
          <a:ln w="9525">
            <a:noFill/>
            <a:miter lim="800000"/>
            <a:headEnd/>
            <a:tailEnd/>
          </a:ln>
        </p:spPr>
        <p:txBody>
          <a:bodyPr>
            <a:spAutoFit/>
          </a:bodyPr>
          <a:lstStyle/>
          <a:p>
            <a:pPr>
              <a:spcBef>
                <a:spcPct val="50000"/>
              </a:spcBef>
            </a:pPr>
            <a:endParaRPr lang="en-US">
              <a:latin typeface="Tahoma" pitchFamily="34" charset="0"/>
            </a:endParaRPr>
          </a:p>
        </p:txBody>
      </p:sp>
      <p:sp>
        <p:nvSpPr>
          <p:cNvPr id="6147" name="Text Box 3"/>
          <p:cNvSpPr txBox="1">
            <a:spLocks noChangeArrowheads="1"/>
          </p:cNvSpPr>
          <p:nvPr/>
        </p:nvSpPr>
        <p:spPr bwMode="auto">
          <a:xfrm>
            <a:off x="-58038" y="75283"/>
            <a:ext cx="9281535" cy="523220"/>
          </a:xfrm>
          <a:prstGeom prst="rect">
            <a:avLst/>
          </a:prstGeom>
          <a:noFill/>
          <a:ln w="9525">
            <a:noFill/>
            <a:miter lim="800000"/>
            <a:headEnd/>
            <a:tailEnd/>
          </a:ln>
        </p:spPr>
        <p:txBody>
          <a:bodyPr wrap="square">
            <a:spAutoFit/>
          </a:bodyPr>
          <a:lstStyle/>
          <a:p>
            <a:pPr algn="ctr">
              <a:spcBef>
                <a:spcPct val="50000"/>
              </a:spcBef>
            </a:pPr>
            <a:r>
              <a:rPr lang="he-IL" sz="2800" b="1" dirty="0" smtClean="0">
                <a:solidFill>
                  <a:schemeClr val="accent2">
                    <a:lumMod val="50000"/>
                  </a:schemeClr>
                </a:solidFill>
                <a:effectLst>
                  <a:outerShdw blurRad="38100" dist="38100" dir="2700000" algn="tl">
                    <a:srgbClr val="000000">
                      <a:alpha val="43137"/>
                    </a:srgbClr>
                  </a:outerShdw>
                </a:effectLst>
                <a:latin typeface="Tahoma" pitchFamily="34" charset="0"/>
              </a:rPr>
              <a:t>קרן אור הפוגעת במשטח המים  </a:t>
            </a:r>
            <a:endParaRPr lang="en-US" sz="2800" b="1" dirty="0">
              <a:solidFill>
                <a:schemeClr val="accent2">
                  <a:lumMod val="50000"/>
                </a:schemeClr>
              </a:solidFill>
              <a:effectLst>
                <a:outerShdw blurRad="38100" dist="38100" dir="2700000" algn="tl">
                  <a:srgbClr val="000000">
                    <a:alpha val="43137"/>
                  </a:srgbClr>
                </a:outerShdw>
              </a:effectLst>
              <a:latin typeface="Tahoma" pitchFamily="34" charset="0"/>
            </a:endParaRPr>
          </a:p>
        </p:txBody>
      </p:sp>
      <p:sp>
        <p:nvSpPr>
          <p:cNvPr id="6148" name="Text Box 4"/>
          <p:cNvSpPr txBox="1">
            <a:spLocks noChangeArrowheads="1"/>
          </p:cNvSpPr>
          <p:nvPr/>
        </p:nvSpPr>
        <p:spPr bwMode="auto">
          <a:xfrm>
            <a:off x="755650" y="2492375"/>
            <a:ext cx="7920038" cy="366713"/>
          </a:xfrm>
          <a:prstGeom prst="rect">
            <a:avLst/>
          </a:prstGeom>
          <a:noFill/>
          <a:ln w="9525">
            <a:noFill/>
            <a:miter lim="800000"/>
            <a:headEnd/>
            <a:tailEnd/>
          </a:ln>
        </p:spPr>
        <p:txBody>
          <a:bodyPr>
            <a:spAutoFit/>
          </a:bodyPr>
          <a:lstStyle/>
          <a:p>
            <a:pPr>
              <a:spcBef>
                <a:spcPct val="50000"/>
              </a:spcBef>
            </a:pPr>
            <a:endParaRPr lang="en-US">
              <a:latin typeface="Tahoma" pitchFamily="34" charset="0"/>
            </a:endParaRPr>
          </a:p>
        </p:txBody>
      </p:sp>
      <p:sp>
        <p:nvSpPr>
          <p:cNvPr id="6149" name="Text Box 5"/>
          <p:cNvSpPr txBox="1">
            <a:spLocks noChangeArrowheads="1"/>
          </p:cNvSpPr>
          <p:nvPr/>
        </p:nvSpPr>
        <p:spPr bwMode="auto">
          <a:xfrm>
            <a:off x="301674" y="5697282"/>
            <a:ext cx="8562109" cy="1169551"/>
          </a:xfrm>
          <a:prstGeom prst="rect">
            <a:avLst/>
          </a:prstGeom>
          <a:noFill/>
          <a:ln w="9525">
            <a:noFill/>
            <a:miter lim="800000"/>
            <a:headEnd/>
            <a:tailEnd/>
          </a:ln>
        </p:spPr>
        <p:txBody>
          <a:bodyPr wrap="square">
            <a:spAutoFit/>
          </a:bodyPr>
          <a:lstStyle/>
          <a:p>
            <a:pPr algn="ctr">
              <a:spcBef>
                <a:spcPct val="50000"/>
              </a:spcBef>
            </a:pPr>
            <a:r>
              <a:rPr lang="he-IL" sz="2800" b="1" dirty="0">
                <a:solidFill>
                  <a:srgbClr val="FF0000"/>
                </a:solidFill>
                <a:latin typeface="Tahoma" pitchFamily="34" charset="0"/>
              </a:rPr>
              <a:t>חלק </a:t>
            </a:r>
            <a:r>
              <a:rPr lang="he-IL" sz="2800" b="1" dirty="0" smtClean="0">
                <a:solidFill>
                  <a:srgbClr val="FF0000"/>
                </a:solidFill>
                <a:latin typeface="Tahoma" pitchFamily="34" charset="0"/>
              </a:rPr>
              <a:t>מהקרן מוחזר </a:t>
            </a:r>
            <a:r>
              <a:rPr lang="he-IL" sz="2800" b="1" dirty="0">
                <a:solidFill>
                  <a:srgbClr val="FF0000"/>
                </a:solidFill>
                <a:latin typeface="Tahoma" pitchFamily="34" charset="0"/>
              </a:rPr>
              <a:t>מפני המים (החזרה חלקית</a:t>
            </a:r>
            <a:r>
              <a:rPr lang="he-IL" sz="2800" b="1" dirty="0" smtClean="0">
                <a:solidFill>
                  <a:srgbClr val="FF0000"/>
                </a:solidFill>
                <a:latin typeface="Tahoma" pitchFamily="34" charset="0"/>
              </a:rPr>
              <a:t>)</a:t>
            </a:r>
          </a:p>
          <a:p>
            <a:pPr algn="ctr" rtl="1">
              <a:spcBef>
                <a:spcPct val="50000"/>
              </a:spcBef>
            </a:pPr>
            <a:r>
              <a:rPr lang="he-IL" sz="2800" b="1" dirty="0" smtClean="0">
                <a:solidFill>
                  <a:srgbClr val="FF0000"/>
                </a:solidFill>
                <a:latin typeface="Tahoma" pitchFamily="34" charset="0"/>
              </a:rPr>
              <a:t>וחלק מהקרן חודר </a:t>
            </a:r>
            <a:r>
              <a:rPr lang="he-IL" sz="2800" b="1" dirty="0">
                <a:solidFill>
                  <a:srgbClr val="FF0000"/>
                </a:solidFill>
                <a:latin typeface="Tahoma" pitchFamily="34" charset="0"/>
              </a:rPr>
              <a:t>למים, תוך כדי שינוי </a:t>
            </a:r>
            <a:r>
              <a:rPr lang="he-IL" sz="2800" b="1" dirty="0" smtClean="0">
                <a:solidFill>
                  <a:srgbClr val="FF0000"/>
                </a:solidFill>
                <a:latin typeface="Tahoma" pitchFamily="34" charset="0"/>
              </a:rPr>
              <a:t>כיוון התפשטותה. </a:t>
            </a:r>
          </a:p>
        </p:txBody>
      </p:sp>
      <p:pic>
        <p:nvPicPr>
          <p:cNvPr id="6150" name="Picture 6"/>
          <p:cNvPicPr>
            <a:picLocks noChangeAspect="1" noChangeArrowheads="1"/>
          </p:cNvPicPr>
          <p:nvPr/>
        </p:nvPicPr>
        <p:blipFill>
          <a:blip r:embed="rId2" cstate="print"/>
          <a:srcRect/>
          <a:stretch>
            <a:fillRect/>
          </a:stretch>
        </p:blipFill>
        <p:spPr bwMode="auto">
          <a:xfrm>
            <a:off x="517959" y="922009"/>
            <a:ext cx="8157729" cy="45495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8" name="Straight Arrow Connector 7"/>
          <p:cNvCxnSpPr/>
          <p:nvPr/>
        </p:nvCxnSpPr>
        <p:spPr>
          <a:xfrm>
            <a:off x="2989249" y="1777078"/>
            <a:ext cx="1607574" cy="1430593"/>
          </a:xfrm>
          <a:prstGeom prst="straightConnector1">
            <a:avLst/>
          </a:prstGeom>
          <a:ln w="76200">
            <a:solidFill>
              <a:srgbClr val="FFFF00"/>
            </a:solidFill>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rot="16200000" flipH="1">
            <a:off x="4474400" y="3418588"/>
            <a:ext cx="1283111" cy="943896"/>
          </a:xfrm>
          <a:prstGeom prst="straightConnector1">
            <a:avLst/>
          </a:prstGeom>
          <a:ln w="57150">
            <a:solidFill>
              <a:srgbClr val="FFC000"/>
            </a:solidFill>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V="1">
            <a:off x="4680012" y="2132856"/>
            <a:ext cx="1224115" cy="1017637"/>
          </a:xfrm>
          <a:prstGeom prst="straightConnector1">
            <a:avLst/>
          </a:prstGeom>
          <a:ln>
            <a:solidFill>
              <a:srgbClr val="FFFF66"/>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4"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242" y="1335964"/>
            <a:ext cx="4745867" cy="433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3958" y="504967"/>
            <a:ext cx="6537278" cy="830997"/>
          </a:xfrm>
          <a:prstGeom prst="rect">
            <a:avLst/>
          </a:prstGeom>
          <a:noFill/>
        </p:spPr>
        <p:txBody>
          <a:bodyPr wrap="square" rtlCol="1">
            <a:spAutoFit/>
          </a:bodyPr>
          <a:lstStyle/>
          <a:p>
            <a:pPr algn="ctr"/>
            <a:r>
              <a:rPr lang="he-IL" sz="4800" dirty="0" smtClean="0"/>
              <a:t>נכון או לא נכון?</a:t>
            </a:r>
            <a:endParaRPr lang="he-IL" sz="4800" dirty="0"/>
          </a:p>
        </p:txBody>
      </p:sp>
    </p:spTree>
    <p:extLst>
      <p:ext uri="{BB962C8B-B14F-4D97-AF65-F5344CB8AC3E}">
        <p14:creationId xmlns:p14="http://schemas.microsoft.com/office/powerpoint/2010/main" val="2667761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991" y="1261812"/>
            <a:ext cx="4745867" cy="433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3958" y="504967"/>
            <a:ext cx="6537278" cy="830997"/>
          </a:xfrm>
          <a:prstGeom prst="rect">
            <a:avLst/>
          </a:prstGeom>
          <a:noFill/>
        </p:spPr>
        <p:txBody>
          <a:bodyPr wrap="square" rtlCol="1">
            <a:spAutoFit/>
          </a:bodyPr>
          <a:lstStyle/>
          <a:p>
            <a:pPr algn="ctr"/>
            <a:r>
              <a:rPr lang="he-IL" sz="4800" dirty="0" smtClean="0"/>
              <a:t>לא נכון</a:t>
            </a:r>
            <a:endParaRPr lang="he-IL" sz="4800" dirty="0"/>
          </a:p>
        </p:txBody>
      </p:sp>
      <p:cxnSp>
        <p:nvCxnSpPr>
          <p:cNvPr id="4" name="מחבר ישר 3"/>
          <p:cNvCxnSpPr/>
          <p:nvPr/>
        </p:nvCxnSpPr>
        <p:spPr>
          <a:xfrm>
            <a:off x="0" y="0"/>
            <a:ext cx="9144000" cy="685800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מחבר ישר 5"/>
          <p:cNvCxnSpPr/>
          <p:nvPr/>
        </p:nvCxnSpPr>
        <p:spPr>
          <a:xfrm flipV="1">
            <a:off x="0" y="0"/>
            <a:ext cx="9144000" cy="688529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26972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3958" y="504967"/>
            <a:ext cx="6537278" cy="830997"/>
          </a:xfrm>
          <a:prstGeom prst="rect">
            <a:avLst/>
          </a:prstGeom>
          <a:noFill/>
        </p:spPr>
        <p:txBody>
          <a:bodyPr wrap="square" rtlCol="1">
            <a:spAutoFit/>
          </a:bodyPr>
          <a:lstStyle/>
          <a:p>
            <a:pPr algn="ctr"/>
            <a:r>
              <a:rPr lang="he-IL" sz="4800" dirty="0" smtClean="0"/>
              <a:t>נכון או לא נכון?</a:t>
            </a:r>
            <a:endParaRPr lang="he-IL" sz="4800" dirty="0"/>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814513"/>
            <a:ext cx="323850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125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814513"/>
            <a:ext cx="323850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3958" y="504967"/>
            <a:ext cx="6537278" cy="830997"/>
          </a:xfrm>
          <a:prstGeom prst="rect">
            <a:avLst/>
          </a:prstGeom>
          <a:noFill/>
        </p:spPr>
        <p:txBody>
          <a:bodyPr wrap="square" rtlCol="1">
            <a:spAutoFit/>
          </a:bodyPr>
          <a:lstStyle/>
          <a:p>
            <a:pPr algn="ctr"/>
            <a:r>
              <a:rPr lang="he-IL" sz="4800" dirty="0" smtClean="0"/>
              <a:t>לא נכון</a:t>
            </a:r>
            <a:endParaRPr lang="he-IL" sz="4800" dirty="0"/>
          </a:p>
        </p:txBody>
      </p:sp>
      <p:cxnSp>
        <p:nvCxnSpPr>
          <p:cNvPr id="4" name="מחבר ישר 3"/>
          <p:cNvCxnSpPr/>
          <p:nvPr/>
        </p:nvCxnSpPr>
        <p:spPr>
          <a:xfrm>
            <a:off x="0" y="0"/>
            <a:ext cx="9144000" cy="685800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מחבר ישר 5"/>
          <p:cNvCxnSpPr/>
          <p:nvPr/>
        </p:nvCxnSpPr>
        <p:spPr>
          <a:xfrm flipV="1">
            <a:off x="0" y="0"/>
            <a:ext cx="9144000" cy="688529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60202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759" y="1542717"/>
            <a:ext cx="4623676" cy="4265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73958" y="504967"/>
            <a:ext cx="6537278" cy="830997"/>
          </a:xfrm>
          <a:prstGeom prst="rect">
            <a:avLst/>
          </a:prstGeom>
          <a:noFill/>
        </p:spPr>
        <p:txBody>
          <a:bodyPr wrap="square" rtlCol="1">
            <a:spAutoFit/>
          </a:bodyPr>
          <a:lstStyle/>
          <a:p>
            <a:pPr algn="ctr"/>
            <a:r>
              <a:rPr lang="he-IL" sz="4800" dirty="0" smtClean="0"/>
              <a:t>נכון או לא נכון?</a:t>
            </a:r>
            <a:endParaRPr lang="he-IL" sz="4800" dirty="0"/>
          </a:p>
        </p:txBody>
      </p:sp>
    </p:spTree>
    <p:extLst>
      <p:ext uri="{BB962C8B-B14F-4D97-AF65-F5344CB8AC3E}">
        <p14:creationId xmlns:p14="http://schemas.microsoft.com/office/powerpoint/2010/main" val="4014853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507" y="1281325"/>
            <a:ext cx="4646427" cy="428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73958" y="504967"/>
            <a:ext cx="6537278" cy="830997"/>
          </a:xfrm>
          <a:prstGeom prst="rect">
            <a:avLst/>
          </a:prstGeom>
          <a:noFill/>
        </p:spPr>
        <p:txBody>
          <a:bodyPr wrap="square" rtlCol="1">
            <a:spAutoFit/>
          </a:bodyPr>
          <a:lstStyle/>
          <a:p>
            <a:pPr algn="ctr"/>
            <a:r>
              <a:rPr lang="he-IL" sz="4800" dirty="0" smtClean="0"/>
              <a:t>נכון או לא נכון?</a:t>
            </a:r>
            <a:endParaRPr lang="he-IL" sz="4800" dirty="0"/>
          </a:p>
        </p:txBody>
      </p:sp>
      <p:cxnSp>
        <p:nvCxnSpPr>
          <p:cNvPr id="4" name="מחבר ישר 3"/>
          <p:cNvCxnSpPr/>
          <p:nvPr/>
        </p:nvCxnSpPr>
        <p:spPr>
          <a:xfrm>
            <a:off x="0" y="0"/>
            <a:ext cx="9144000" cy="6858000"/>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מחבר ישר 4"/>
          <p:cNvCxnSpPr/>
          <p:nvPr/>
        </p:nvCxnSpPr>
        <p:spPr>
          <a:xfrm flipV="1">
            <a:off x="0" y="0"/>
            <a:ext cx="9144000" cy="688529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96579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3958" y="504967"/>
            <a:ext cx="6537278" cy="830997"/>
          </a:xfrm>
          <a:prstGeom prst="rect">
            <a:avLst/>
          </a:prstGeom>
          <a:noFill/>
        </p:spPr>
        <p:txBody>
          <a:bodyPr wrap="square" rtlCol="1">
            <a:spAutoFit/>
          </a:bodyPr>
          <a:lstStyle/>
          <a:p>
            <a:pPr algn="ctr"/>
            <a:r>
              <a:rPr lang="he-IL" sz="4800" dirty="0" smtClean="0"/>
              <a:t>נכון או לא נכון?</a:t>
            </a:r>
            <a:endParaRPr lang="he-IL" sz="4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936" y="1552006"/>
            <a:ext cx="4785810" cy="44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459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814513"/>
            <a:ext cx="323850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3958" y="504967"/>
            <a:ext cx="6537278" cy="830997"/>
          </a:xfrm>
          <a:prstGeom prst="rect">
            <a:avLst/>
          </a:prstGeom>
          <a:noFill/>
        </p:spPr>
        <p:txBody>
          <a:bodyPr wrap="square" rtlCol="1">
            <a:spAutoFit/>
          </a:bodyPr>
          <a:lstStyle/>
          <a:p>
            <a:pPr algn="ctr"/>
            <a:r>
              <a:rPr lang="he-IL" sz="4800" dirty="0" smtClean="0"/>
              <a:t>נכון</a:t>
            </a:r>
            <a:endParaRPr lang="he-IL" sz="4800" dirty="0"/>
          </a:p>
        </p:txBody>
      </p:sp>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963" y="1743075"/>
            <a:ext cx="364807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527" y="1743075"/>
            <a:ext cx="4785810" cy="44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589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3293" y="1639922"/>
            <a:ext cx="3717040" cy="1827013"/>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rot="16200000" flipH="1">
            <a:off x="2174356" y="1875895"/>
            <a:ext cx="2639960" cy="44246"/>
          </a:xfrm>
          <a:prstGeom prst="line">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1767" y="906953"/>
            <a:ext cx="1253613" cy="383456"/>
          </a:xfrm>
          <a:prstGeom prst="rect">
            <a:avLst/>
          </a:prstGeom>
          <a:noFill/>
        </p:spPr>
        <p:txBody>
          <a:bodyPr wrap="square" rtlCol="0">
            <a:spAutoFit/>
          </a:bodyPr>
          <a:lstStyle/>
          <a:p>
            <a:pPr algn="r" rtl="1"/>
            <a:r>
              <a:rPr lang="he-IL" dirty="0" smtClean="0"/>
              <a:t>קרן פוגעת</a:t>
            </a:r>
            <a:endParaRPr lang="en-US" dirty="0"/>
          </a:p>
        </p:txBody>
      </p:sp>
      <p:sp>
        <p:nvSpPr>
          <p:cNvPr id="8" name="TextBox 7"/>
          <p:cNvSpPr txBox="1"/>
          <p:nvPr/>
        </p:nvSpPr>
        <p:spPr>
          <a:xfrm>
            <a:off x="2373681" y="2062537"/>
            <a:ext cx="631943" cy="830997"/>
          </a:xfrm>
          <a:prstGeom prst="rect">
            <a:avLst/>
          </a:prstGeom>
          <a:noFill/>
        </p:spPr>
        <p:txBody>
          <a:bodyPr wrap="square" rtlCol="0">
            <a:spAutoFit/>
          </a:bodyPr>
          <a:lstStyle/>
          <a:p>
            <a:pPr algn="r" rtl="1"/>
            <a:r>
              <a:rPr lang="en-US" sz="4800" dirty="0" smtClean="0"/>
              <a:t>n</a:t>
            </a:r>
            <a:endParaRPr lang="en-US" sz="4800" dirty="0"/>
          </a:p>
        </p:txBody>
      </p:sp>
      <p:cxnSp>
        <p:nvCxnSpPr>
          <p:cNvPr id="9" name="Straight Arrow Connector 8"/>
          <p:cNvCxnSpPr/>
          <p:nvPr/>
        </p:nvCxnSpPr>
        <p:spPr>
          <a:xfrm>
            <a:off x="4144829" y="3461571"/>
            <a:ext cx="1992373" cy="1056074"/>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rot="16200000" flipH="1">
            <a:off x="2797811" y="3524586"/>
            <a:ext cx="2639960" cy="44246"/>
          </a:xfrm>
          <a:prstGeom prst="line">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2879152" y="2247737"/>
            <a:ext cx="1843995" cy="594399"/>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sp>
        <p:nvSpPr>
          <p:cNvPr id="13" name="Arc 12"/>
          <p:cNvSpPr/>
          <p:nvPr/>
        </p:nvSpPr>
        <p:spPr>
          <a:xfrm rot="18767867">
            <a:off x="2399616" y="1063562"/>
            <a:ext cx="1288473" cy="842479"/>
          </a:xfrm>
          <a:prstGeom prst="arc">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882130" y="976246"/>
            <a:ext cx="511277" cy="461665"/>
          </a:xfrm>
          <a:prstGeom prst="rect">
            <a:avLst/>
          </a:prstGeom>
          <a:noFill/>
        </p:spPr>
        <p:txBody>
          <a:bodyPr wrap="square" rtlCol="0">
            <a:spAutoFit/>
          </a:bodyPr>
          <a:lstStyle/>
          <a:p>
            <a:pPr algn="r" rtl="1"/>
            <a:r>
              <a:rPr lang="el-GR" sz="2400" dirty="0" smtClean="0"/>
              <a:t>θ</a:t>
            </a:r>
            <a:endParaRPr lang="en-US" sz="2400" dirty="0"/>
          </a:p>
        </p:txBody>
      </p:sp>
      <p:sp>
        <p:nvSpPr>
          <p:cNvPr id="17" name="Arc 16"/>
          <p:cNvSpPr/>
          <p:nvPr/>
        </p:nvSpPr>
        <p:spPr>
          <a:xfrm rot="5978507">
            <a:off x="3816788" y="3086156"/>
            <a:ext cx="1288473" cy="1025237"/>
          </a:xfrm>
          <a:prstGeom prst="arc">
            <a:avLst>
              <a:gd name="adj1" fmla="val 17977491"/>
              <a:gd name="adj2" fmla="val 904538"/>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216785" y="3719446"/>
            <a:ext cx="511277" cy="461665"/>
          </a:xfrm>
          <a:prstGeom prst="rect">
            <a:avLst/>
          </a:prstGeom>
          <a:noFill/>
        </p:spPr>
        <p:txBody>
          <a:bodyPr wrap="square" rtlCol="0">
            <a:spAutoFit/>
          </a:bodyPr>
          <a:lstStyle/>
          <a:p>
            <a:pPr algn="r" rtl="1"/>
            <a:r>
              <a:rPr lang="el-GR" sz="2400" dirty="0" smtClean="0"/>
              <a:t>θ</a:t>
            </a:r>
            <a:endParaRPr lang="en-US" sz="2400" dirty="0"/>
          </a:p>
        </p:txBody>
      </p:sp>
      <p:sp>
        <p:nvSpPr>
          <p:cNvPr id="21" name="Line Callout 1 20"/>
          <p:cNvSpPr/>
          <p:nvPr/>
        </p:nvSpPr>
        <p:spPr>
          <a:xfrm>
            <a:off x="6807201" y="957943"/>
            <a:ext cx="2037386" cy="1654628"/>
          </a:xfrm>
          <a:prstGeom prst="borderCallout1">
            <a:avLst>
              <a:gd name="adj1" fmla="val 110073"/>
              <a:gd name="adj2" fmla="val 49493"/>
              <a:gd name="adj3" fmla="val 141425"/>
              <a:gd name="adj4" fmla="val -19048"/>
            </a:avLst>
          </a:prstGeom>
        </p:spPr>
        <p:style>
          <a:lnRef idx="2">
            <a:schemeClr val="accent5"/>
          </a:lnRef>
          <a:fillRef idx="1">
            <a:schemeClr val="lt1"/>
          </a:fillRef>
          <a:effectRef idx="0">
            <a:schemeClr val="accent5"/>
          </a:effectRef>
          <a:fontRef idx="minor">
            <a:schemeClr val="dk1"/>
          </a:fontRef>
        </p:style>
        <p:txBody>
          <a:bodyPr rtlCol="0" anchor="ctr"/>
          <a:lstStyle/>
          <a:p>
            <a:pPr algn="ctr" rtl="1"/>
            <a:r>
              <a:rPr lang="he-IL" dirty="0" smtClean="0"/>
              <a:t>אמנם הקרן יוצאת באותה זווית, אך יש הזזה מכיוון תנועתה המקורי</a:t>
            </a:r>
            <a:endParaRPr lang="en-US" dirty="0"/>
          </a:p>
        </p:txBody>
      </p:sp>
      <p:cxnSp>
        <p:nvCxnSpPr>
          <p:cNvPr id="22" name="Straight Arrow Connector 21"/>
          <p:cNvCxnSpPr/>
          <p:nvPr/>
        </p:nvCxnSpPr>
        <p:spPr>
          <a:xfrm>
            <a:off x="1540174" y="607535"/>
            <a:ext cx="1992373" cy="1056074"/>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a:xfrm>
            <a:off x="3564917" y="1717878"/>
            <a:ext cx="3518054" cy="1823608"/>
          </a:xfrm>
          <a:prstGeom prst="straightConnector1">
            <a:avLst/>
          </a:prstGeom>
          <a:ln w="28575">
            <a:prstDash val="dash"/>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26" name="Straight Arrow Connector 25"/>
          <p:cNvCxnSpPr/>
          <p:nvPr/>
        </p:nvCxnSpPr>
        <p:spPr>
          <a:xfrm rot="5400000" flipH="1" flipV="1">
            <a:off x="5994401" y="3628572"/>
            <a:ext cx="870858" cy="580573"/>
          </a:xfrm>
          <a:prstGeom prst="straightConnector1">
            <a:avLst/>
          </a:prstGeom>
          <a:ln w="38100">
            <a:headEnd type="arrow"/>
            <a:tailEnd type="arrow"/>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5820824" y="3303508"/>
            <a:ext cx="631943" cy="830997"/>
          </a:xfrm>
          <a:prstGeom prst="rect">
            <a:avLst/>
          </a:prstGeom>
          <a:noFill/>
        </p:spPr>
        <p:txBody>
          <a:bodyPr wrap="square" rtlCol="0">
            <a:spAutoFit/>
          </a:bodyPr>
          <a:lstStyle/>
          <a:p>
            <a:pPr algn="r" rtl="1"/>
            <a:r>
              <a:rPr lang="en-US" sz="4800" dirty="0" smtClean="0"/>
              <a:t>d</a:t>
            </a:r>
            <a:endParaRPr lang="en-US" sz="4800" dirty="0"/>
          </a:p>
        </p:txBody>
      </p:sp>
      <p:sp>
        <p:nvSpPr>
          <p:cNvPr id="29" name="Content Placeholder 2"/>
          <p:cNvSpPr>
            <a:spLocks noGrp="1"/>
          </p:cNvSpPr>
          <p:nvPr>
            <p:ph idx="1"/>
          </p:nvPr>
        </p:nvSpPr>
        <p:spPr>
          <a:xfrm>
            <a:off x="645885" y="5181599"/>
            <a:ext cx="7569201" cy="1164422"/>
          </a:xfrm>
          <a:ln>
            <a:prstDash val="dashDot"/>
          </a:ln>
        </p:spPr>
        <p:style>
          <a:lnRef idx="2">
            <a:schemeClr val="accent4"/>
          </a:lnRef>
          <a:fillRef idx="1">
            <a:schemeClr val="lt1"/>
          </a:fillRef>
          <a:effectRef idx="0">
            <a:schemeClr val="accent4"/>
          </a:effectRef>
          <a:fontRef idx="minor">
            <a:schemeClr val="dk1"/>
          </a:fontRef>
        </p:style>
        <p:txBody>
          <a:bodyPr>
            <a:normAutofit/>
          </a:bodyPr>
          <a:lstStyle/>
          <a:p>
            <a:pPr algn="ctr" rtl="1">
              <a:buNone/>
            </a:pPr>
            <a:r>
              <a:rPr lang="he-IL" b="1" dirty="0" smtClean="0">
                <a:solidFill>
                  <a:srgbClr val="CC0099"/>
                </a:solidFill>
              </a:rPr>
              <a:t>ככל שהמשטח יהיה עבה יותר, גודל ההסחה </a:t>
            </a:r>
            <a:r>
              <a:rPr lang="en-US" b="1" dirty="0" smtClean="0">
                <a:solidFill>
                  <a:srgbClr val="CC0099"/>
                </a:solidFill>
              </a:rPr>
              <a:t>d</a:t>
            </a:r>
            <a:r>
              <a:rPr lang="he-IL" b="1" dirty="0" smtClean="0">
                <a:solidFill>
                  <a:srgbClr val="CC0099"/>
                </a:solidFill>
              </a:rPr>
              <a:t> יהיה גדול יותר.</a:t>
            </a:r>
            <a:endParaRPr lang="en-US" b="1" dirty="0">
              <a:solidFill>
                <a:srgbClr val="CC0099"/>
              </a:solidFill>
            </a:endParaRPr>
          </a:p>
        </p:txBody>
      </p:sp>
    </p:spTree>
    <p:extLst>
      <p:ext uri="{BB962C8B-B14F-4D97-AF65-F5344CB8AC3E}">
        <p14:creationId xmlns:p14="http://schemas.microsoft.com/office/powerpoint/2010/main" val="3859036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263293" y="1639922"/>
            <a:ext cx="3717040" cy="1827013"/>
          </a:xfrm>
          <a:prstGeom prst="rect">
            <a:avLst/>
          </a:prstGeom>
          <a:noFill/>
          <a:ln>
            <a:solidFill>
              <a:srgbClr val="385D8A">
                <a:alpha val="41176"/>
              </a:srgb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rot="16200000" flipH="1">
            <a:off x="2174356" y="1875895"/>
            <a:ext cx="2639960" cy="44246"/>
          </a:xfrm>
          <a:prstGeom prst="line">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1767" y="906953"/>
            <a:ext cx="1253613" cy="383456"/>
          </a:xfrm>
          <a:prstGeom prst="rect">
            <a:avLst/>
          </a:prstGeom>
          <a:noFill/>
        </p:spPr>
        <p:txBody>
          <a:bodyPr wrap="square" rtlCol="0">
            <a:spAutoFit/>
          </a:bodyPr>
          <a:lstStyle/>
          <a:p>
            <a:pPr algn="r" rtl="1"/>
            <a:r>
              <a:rPr lang="he-IL" dirty="0" smtClean="0"/>
              <a:t>קרן פוגעת</a:t>
            </a:r>
            <a:endParaRPr lang="en-US" dirty="0"/>
          </a:p>
        </p:txBody>
      </p:sp>
      <p:sp>
        <p:nvSpPr>
          <p:cNvPr id="8" name="TextBox 7"/>
          <p:cNvSpPr txBox="1"/>
          <p:nvPr/>
        </p:nvSpPr>
        <p:spPr>
          <a:xfrm>
            <a:off x="2373681" y="2062537"/>
            <a:ext cx="631943" cy="830997"/>
          </a:xfrm>
          <a:prstGeom prst="rect">
            <a:avLst/>
          </a:prstGeom>
          <a:noFill/>
        </p:spPr>
        <p:txBody>
          <a:bodyPr wrap="square" rtlCol="0">
            <a:spAutoFit/>
          </a:bodyPr>
          <a:lstStyle/>
          <a:p>
            <a:pPr algn="r" rtl="1"/>
            <a:r>
              <a:rPr lang="en-US" sz="4800" dirty="0" smtClean="0"/>
              <a:t>n</a:t>
            </a:r>
            <a:endParaRPr lang="en-US" sz="4800" dirty="0"/>
          </a:p>
        </p:txBody>
      </p:sp>
      <p:cxnSp>
        <p:nvCxnSpPr>
          <p:cNvPr id="9" name="Straight Arrow Connector 8"/>
          <p:cNvCxnSpPr/>
          <p:nvPr/>
        </p:nvCxnSpPr>
        <p:spPr>
          <a:xfrm>
            <a:off x="4144829" y="3461571"/>
            <a:ext cx="1992373" cy="1056074"/>
          </a:xfrm>
          <a:prstGeom prst="straightConnector1">
            <a:avLst/>
          </a:prstGeom>
          <a:ln w="76200">
            <a:solidFill>
              <a:srgbClr val="F79646">
                <a:alpha val="32941"/>
              </a:srgbClr>
            </a:solidFill>
            <a:tailEnd type="arrow"/>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rot="16200000" flipH="1">
            <a:off x="2797811" y="3524586"/>
            <a:ext cx="2639960" cy="44246"/>
          </a:xfrm>
          <a:prstGeom prst="line">
            <a:avLst/>
          </a:prstGeom>
          <a:ln w="28575">
            <a:solidFill>
              <a:srgbClr val="1E1C11">
                <a:alpha val="45882"/>
              </a:srgb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2879152" y="2247737"/>
            <a:ext cx="1843995" cy="594399"/>
          </a:xfrm>
          <a:prstGeom prst="straightConnector1">
            <a:avLst/>
          </a:prstGeom>
          <a:ln w="76200">
            <a:solidFill>
              <a:srgbClr val="F79646">
                <a:alpha val="45098"/>
              </a:srgbClr>
            </a:solidFill>
            <a:tailEnd type="arrow"/>
          </a:ln>
        </p:spPr>
        <p:style>
          <a:lnRef idx="2">
            <a:schemeClr val="accent6"/>
          </a:lnRef>
          <a:fillRef idx="0">
            <a:schemeClr val="accent6"/>
          </a:fillRef>
          <a:effectRef idx="1">
            <a:schemeClr val="accent6"/>
          </a:effectRef>
          <a:fontRef idx="minor">
            <a:schemeClr val="tx1"/>
          </a:fontRef>
        </p:style>
      </p:cxnSp>
      <p:sp>
        <p:nvSpPr>
          <p:cNvPr id="13" name="Arc 12"/>
          <p:cNvSpPr/>
          <p:nvPr/>
        </p:nvSpPr>
        <p:spPr>
          <a:xfrm rot="18767867">
            <a:off x="2399616" y="1063562"/>
            <a:ext cx="1288473" cy="842479"/>
          </a:xfrm>
          <a:prstGeom prst="arc">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2" name="Straight Arrow Connector 21"/>
          <p:cNvCxnSpPr/>
          <p:nvPr/>
        </p:nvCxnSpPr>
        <p:spPr>
          <a:xfrm>
            <a:off x="1540174" y="607535"/>
            <a:ext cx="1992373" cy="1056074"/>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a:xfrm>
            <a:off x="3564917" y="1717878"/>
            <a:ext cx="3518054" cy="1823608"/>
          </a:xfrm>
          <a:prstGeom prst="straightConnector1">
            <a:avLst/>
          </a:prstGeom>
          <a:ln w="28575">
            <a:prstDash val="dash"/>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26" name="Straight Arrow Connector 25"/>
          <p:cNvCxnSpPr/>
          <p:nvPr/>
        </p:nvCxnSpPr>
        <p:spPr>
          <a:xfrm rot="5400000" flipH="1" flipV="1">
            <a:off x="5994401" y="3628572"/>
            <a:ext cx="870858" cy="580573"/>
          </a:xfrm>
          <a:prstGeom prst="straightConnector1">
            <a:avLst/>
          </a:prstGeom>
          <a:ln w="38100">
            <a:solidFill>
              <a:schemeClr val="bg1">
                <a:lumMod val="75000"/>
              </a:schemeClr>
            </a:solidFill>
            <a:headEnd type="arrow"/>
            <a:tailEnd type="arrow"/>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5820824" y="3303508"/>
            <a:ext cx="631943" cy="830997"/>
          </a:xfrm>
          <a:prstGeom prst="rect">
            <a:avLst/>
          </a:prstGeom>
          <a:noFill/>
        </p:spPr>
        <p:txBody>
          <a:bodyPr wrap="square" rtlCol="0">
            <a:spAutoFit/>
          </a:bodyPr>
          <a:lstStyle/>
          <a:p>
            <a:pPr algn="r" rtl="1"/>
            <a:r>
              <a:rPr lang="en-US" sz="4800" dirty="0" smtClean="0">
                <a:solidFill>
                  <a:srgbClr val="B2B2B2"/>
                </a:solidFill>
              </a:rPr>
              <a:t>d</a:t>
            </a:r>
            <a:endParaRPr lang="en-US" sz="4800" dirty="0">
              <a:solidFill>
                <a:srgbClr val="B2B2B2"/>
              </a:solidFill>
            </a:endParaRPr>
          </a:p>
        </p:txBody>
      </p:sp>
      <p:sp>
        <p:nvSpPr>
          <p:cNvPr id="29" name="Content Placeholder 2"/>
          <p:cNvSpPr>
            <a:spLocks noGrp="1"/>
          </p:cNvSpPr>
          <p:nvPr>
            <p:ph idx="1"/>
          </p:nvPr>
        </p:nvSpPr>
        <p:spPr>
          <a:xfrm>
            <a:off x="645885" y="5181599"/>
            <a:ext cx="7569201" cy="1164422"/>
          </a:xfrm>
          <a:ln>
            <a:prstDash val="dashDot"/>
          </a:ln>
        </p:spPr>
        <p:style>
          <a:lnRef idx="2">
            <a:schemeClr val="accent4"/>
          </a:lnRef>
          <a:fillRef idx="1">
            <a:schemeClr val="lt1"/>
          </a:fillRef>
          <a:effectRef idx="0">
            <a:schemeClr val="accent4"/>
          </a:effectRef>
          <a:fontRef idx="minor">
            <a:schemeClr val="dk1"/>
          </a:fontRef>
        </p:style>
        <p:txBody>
          <a:bodyPr>
            <a:normAutofit/>
          </a:bodyPr>
          <a:lstStyle/>
          <a:p>
            <a:pPr algn="ctr" rtl="1">
              <a:buNone/>
            </a:pPr>
            <a:r>
              <a:rPr lang="he-IL" b="1" dirty="0" smtClean="0">
                <a:solidFill>
                  <a:srgbClr val="CC0099"/>
                </a:solidFill>
              </a:rPr>
              <a:t>ככל שהמשטח יהיה דק יותר, גודל ההסחה </a:t>
            </a:r>
            <a:r>
              <a:rPr lang="en-US" b="1" dirty="0" smtClean="0">
                <a:solidFill>
                  <a:srgbClr val="CC0099"/>
                </a:solidFill>
              </a:rPr>
              <a:t>d</a:t>
            </a:r>
            <a:r>
              <a:rPr lang="he-IL" b="1" dirty="0" smtClean="0">
                <a:solidFill>
                  <a:srgbClr val="CC0099"/>
                </a:solidFill>
              </a:rPr>
              <a:t> יהיה קטן יותר.</a:t>
            </a:r>
            <a:endParaRPr lang="en-US" b="1" dirty="0">
              <a:solidFill>
                <a:srgbClr val="CC0099"/>
              </a:solidFill>
            </a:endParaRPr>
          </a:p>
        </p:txBody>
      </p:sp>
      <p:sp>
        <p:nvSpPr>
          <p:cNvPr id="30" name="Rectangle 29"/>
          <p:cNvSpPr/>
          <p:nvPr/>
        </p:nvSpPr>
        <p:spPr>
          <a:xfrm>
            <a:off x="2256036" y="1647179"/>
            <a:ext cx="3717040" cy="1037964"/>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000767" y="2628594"/>
            <a:ext cx="631943" cy="830997"/>
          </a:xfrm>
          <a:prstGeom prst="rect">
            <a:avLst/>
          </a:prstGeom>
          <a:noFill/>
        </p:spPr>
        <p:txBody>
          <a:bodyPr wrap="square" rtlCol="0">
            <a:spAutoFit/>
          </a:bodyPr>
          <a:lstStyle/>
          <a:p>
            <a:pPr algn="r" rtl="1"/>
            <a:r>
              <a:rPr lang="en-US" sz="4800" dirty="0" smtClean="0"/>
              <a:t>d</a:t>
            </a:r>
            <a:endParaRPr lang="en-US" sz="4800" dirty="0"/>
          </a:p>
        </p:txBody>
      </p:sp>
      <p:cxnSp>
        <p:nvCxnSpPr>
          <p:cNvPr id="35" name="Straight Connector 34"/>
          <p:cNvCxnSpPr/>
          <p:nvPr/>
        </p:nvCxnSpPr>
        <p:spPr>
          <a:xfrm rot="16200000" flipH="1">
            <a:off x="2558325" y="2893215"/>
            <a:ext cx="2639960" cy="44246"/>
          </a:xfrm>
          <a:prstGeom prst="line">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3171371" y="2053771"/>
            <a:ext cx="1030516" cy="319314"/>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cxnSp>
        <p:nvCxnSpPr>
          <p:cNvPr id="36" name="Straight Arrow Connector 35"/>
          <p:cNvCxnSpPr/>
          <p:nvPr/>
        </p:nvCxnSpPr>
        <p:spPr>
          <a:xfrm>
            <a:off x="3847286" y="2699571"/>
            <a:ext cx="1992373" cy="1056074"/>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sp>
        <p:nvSpPr>
          <p:cNvPr id="32" name="TextBox 31"/>
          <p:cNvSpPr txBox="1"/>
          <p:nvPr/>
        </p:nvSpPr>
        <p:spPr>
          <a:xfrm>
            <a:off x="2882130" y="976246"/>
            <a:ext cx="511277" cy="461665"/>
          </a:xfrm>
          <a:prstGeom prst="rect">
            <a:avLst/>
          </a:prstGeom>
          <a:noFill/>
        </p:spPr>
        <p:txBody>
          <a:bodyPr wrap="square" rtlCol="0">
            <a:spAutoFit/>
          </a:bodyPr>
          <a:lstStyle/>
          <a:p>
            <a:pPr algn="r" rtl="1"/>
            <a:r>
              <a:rPr lang="el-GR" sz="2400" dirty="0" smtClean="0"/>
              <a:t>θ</a:t>
            </a:r>
            <a:endParaRPr lang="en-US" sz="2400" dirty="0"/>
          </a:p>
        </p:txBody>
      </p:sp>
      <p:cxnSp>
        <p:nvCxnSpPr>
          <p:cNvPr id="37" name="Straight Arrow Connector 36"/>
          <p:cNvCxnSpPr/>
          <p:nvPr/>
        </p:nvCxnSpPr>
        <p:spPr>
          <a:xfrm rot="5400000" flipH="1" flipV="1">
            <a:off x="5254172" y="2982687"/>
            <a:ext cx="732974" cy="428173"/>
          </a:xfrm>
          <a:prstGeom prst="straightConnector1">
            <a:avLst/>
          </a:prstGeom>
          <a:ln w="38100">
            <a:headEnd type="arrow"/>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3355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0" fill="hold" nodeType="afterEffect">
                                  <p:stCondLst>
                                    <p:cond delay="100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par>
                                <p:cTn id="10" presetID="53" presetClass="exit" presetSubtype="0" fill="hold" nodeType="withEffect">
                                  <p:stCondLst>
                                    <p:cond delay="1000"/>
                                  </p:stCondLst>
                                  <p:childTnLst>
                                    <p:anim calcmode="lin" valueType="num">
                                      <p:cBhvr>
                                        <p:cTn id="11" dur="500"/>
                                        <p:tgtEl>
                                          <p:spTgt spid="26"/>
                                        </p:tgtEl>
                                        <p:attrNameLst>
                                          <p:attrName>ppt_w</p:attrName>
                                        </p:attrNameLst>
                                      </p:cBhvr>
                                      <p:tavLst>
                                        <p:tav tm="0">
                                          <p:val>
                                            <p:strVal val="ppt_w"/>
                                          </p:val>
                                        </p:tav>
                                        <p:tav tm="100000">
                                          <p:val>
                                            <p:fltVal val="0"/>
                                          </p:val>
                                        </p:tav>
                                      </p:tavLst>
                                    </p:anim>
                                    <p:anim calcmode="lin" valueType="num">
                                      <p:cBhvr>
                                        <p:cTn id="12" dur="500"/>
                                        <p:tgtEl>
                                          <p:spTgt spid="26"/>
                                        </p:tgtEl>
                                        <p:attrNameLst>
                                          <p:attrName>ppt_h</p:attrName>
                                        </p:attrNameLst>
                                      </p:cBhvr>
                                      <p:tavLst>
                                        <p:tav tm="0">
                                          <p:val>
                                            <p:strVal val="ppt_h"/>
                                          </p:val>
                                        </p:tav>
                                        <p:tav tm="100000">
                                          <p:val>
                                            <p:fltVal val="0"/>
                                          </p:val>
                                        </p:tav>
                                      </p:tavLst>
                                    </p:anim>
                                    <p:animEffect transition="out" filter="fade">
                                      <p:cBhvr>
                                        <p:cTn id="13" dur="500"/>
                                        <p:tgtEl>
                                          <p:spTgt spid="26"/>
                                        </p:tgtEl>
                                      </p:cBhvr>
                                    </p:animEffect>
                                    <p:set>
                                      <p:cBhvr>
                                        <p:cTn id="14" dur="1" fill="hold">
                                          <p:stCondLst>
                                            <p:cond delay="499"/>
                                          </p:stCondLst>
                                        </p:cTn>
                                        <p:tgtEl>
                                          <p:spTgt spid="26"/>
                                        </p:tgtEl>
                                        <p:attrNameLst>
                                          <p:attrName>style.visibility</p:attrName>
                                        </p:attrNameLst>
                                      </p:cBhvr>
                                      <p:to>
                                        <p:strVal val="hidden"/>
                                      </p:to>
                                    </p:set>
                                  </p:childTnLst>
                                </p:cTn>
                              </p:par>
                              <p:par>
                                <p:cTn id="15" presetID="53" presetClass="exit" presetSubtype="0" fill="hold" grpId="0" nodeType="withEffect">
                                  <p:stCondLst>
                                    <p:cond delay="1000"/>
                                  </p:stCondLst>
                                  <p:childTnLst>
                                    <p:anim calcmode="lin" valueType="num">
                                      <p:cBhvr>
                                        <p:cTn id="16" dur="500"/>
                                        <p:tgtEl>
                                          <p:spTgt spid="25"/>
                                        </p:tgtEl>
                                        <p:attrNameLst>
                                          <p:attrName>ppt_w</p:attrName>
                                        </p:attrNameLst>
                                      </p:cBhvr>
                                      <p:tavLst>
                                        <p:tav tm="0">
                                          <p:val>
                                            <p:strVal val="ppt_w"/>
                                          </p:val>
                                        </p:tav>
                                        <p:tav tm="100000">
                                          <p:val>
                                            <p:fltVal val="0"/>
                                          </p:val>
                                        </p:tav>
                                      </p:tavLst>
                                    </p:anim>
                                    <p:anim calcmode="lin" valueType="num">
                                      <p:cBhvr>
                                        <p:cTn id="17" dur="500"/>
                                        <p:tgtEl>
                                          <p:spTgt spid="25"/>
                                        </p:tgtEl>
                                        <p:attrNameLst>
                                          <p:attrName>ppt_h</p:attrName>
                                        </p:attrNameLst>
                                      </p:cBhvr>
                                      <p:tavLst>
                                        <p:tav tm="0">
                                          <p:val>
                                            <p:strVal val="ppt_h"/>
                                          </p:val>
                                        </p:tav>
                                        <p:tav tm="100000">
                                          <p:val>
                                            <p:fltVal val="0"/>
                                          </p:val>
                                        </p:tav>
                                      </p:tavLst>
                                    </p:anim>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par>
                                <p:cTn id="20" presetID="53" presetClass="exit" presetSubtype="0" fill="hold" nodeType="withEffect">
                                  <p:stCondLst>
                                    <p:cond delay="1000"/>
                                  </p:stCondLst>
                                  <p:childTnLst>
                                    <p:anim calcmode="lin" valueType="num">
                                      <p:cBhvr>
                                        <p:cTn id="21" dur="500"/>
                                        <p:tgtEl>
                                          <p:spTgt spid="10"/>
                                        </p:tgtEl>
                                        <p:attrNameLst>
                                          <p:attrName>ppt_w</p:attrName>
                                        </p:attrNameLst>
                                      </p:cBhvr>
                                      <p:tavLst>
                                        <p:tav tm="0">
                                          <p:val>
                                            <p:strVal val="ppt_w"/>
                                          </p:val>
                                        </p:tav>
                                        <p:tav tm="100000">
                                          <p:val>
                                            <p:fltVal val="0"/>
                                          </p:val>
                                        </p:tav>
                                      </p:tavLst>
                                    </p:anim>
                                    <p:anim calcmode="lin" valueType="num">
                                      <p:cBhvr>
                                        <p:cTn id="22" dur="500"/>
                                        <p:tgtEl>
                                          <p:spTgt spid="10"/>
                                        </p:tgtEl>
                                        <p:attrNameLst>
                                          <p:attrName>ppt_h</p:attrName>
                                        </p:attrNameLst>
                                      </p:cBhvr>
                                      <p:tavLst>
                                        <p:tav tm="0">
                                          <p:val>
                                            <p:strVal val="ppt_h"/>
                                          </p:val>
                                        </p:tav>
                                        <p:tav tm="100000">
                                          <p:val>
                                            <p:fltVal val="0"/>
                                          </p:val>
                                        </p:tav>
                                      </p:tavLst>
                                    </p:anim>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53" presetClass="exit" presetSubtype="0" fill="hold" nodeType="withEffect">
                                  <p:stCondLst>
                                    <p:cond delay="1000"/>
                                  </p:stCondLst>
                                  <p:childTnLst>
                                    <p:anim calcmode="lin" valueType="num">
                                      <p:cBhvr>
                                        <p:cTn id="26" dur="500"/>
                                        <p:tgtEl>
                                          <p:spTgt spid="12"/>
                                        </p:tgtEl>
                                        <p:attrNameLst>
                                          <p:attrName>ppt_w</p:attrName>
                                        </p:attrNameLst>
                                      </p:cBhvr>
                                      <p:tavLst>
                                        <p:tav tm="0">
                                          <p:val>
                                            <p:strVal val="ppt_w"/>
                                          </p:val>
                                        </p:tav>
                                        <p:tav tm="100000">
                                          <p:val>
                                            <p:fltVal val="0"/>
                                          </p:val>
                                        </p:tav>
                                      </p:tavLst>
                                    </p:anim>
                                    <p:anim calcmode="lin" valueType="num">
                                      <p:cBhvr>
                                        <p:cTn id="27" dur="500"/>
                                        <p:tgtEl>
                                          <p:spTgt spid="12"/>
                                        </p:tgtEl>
                                        <p:attrNameLst>
                                          <p:attrName>ppt_h</p:attrName>
                                        </p:attrNameLst>
                                      </p:cBhvr>
                                      <p:tavLst>
                                        <p:tav tm="0">
                                          <p:val>
                                            <p:strVal val="ppt_h"/>
                                          </p:val>
                                        </p:tav>
                                        <p:tav tm="100000">
                                          <p:val>
                                            <p:fltVal val="0"/>
                                          </p:val>
                                        </p:tav>
                                      </p:tavLst>
                                    </p:anim>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53" presetClass="exit" presetSubtype="0" fill="hold" grpId="0" nodeType="withEffect">
                                  <p:stCondLst>
                                    <p:cond delay="1000"/>
                                  </p:stCondLst>
                                  <p:childTnLst>
                                    <p:anim calcmode="lin" valueType="num">
                                      <p:cBhvr>
                                        <p:cTn id="31" dur="500"/>
                                        <p:tgtEl>
                                          <p:spTgt spid="28"/>
                                        </p:tgtEl>
                                        <p:attrNameLst>
                                          <p:attrName>ppt_w</p:attrName>
                                        </p:attrNameLst>
                                      </p:cBhvr>
                                      <p:tavLst>
                                        <p:tav tm="0">
                                          <p:val>
                                            <p:strVal val="ppt_w"/>
                                          </p:val>
                                        </p:tav>
                                        <p:tav tm="100000">
                                          <p:val>
                                            <p:fltVal val="0"/>
                                          </p:val>
                                        </p:tav>
                                      </p:tavLst>
                                    </p:anim>
                                    <p:anim calcmode="lin" valueType="num">
                                      <p:cBhvr>
                                        <p:cTn id="32" dur="500"/>
                                        <p:tgtEl>
                                          <p:spTgt spid="28"/>
                                        </p:tgtEl>
                                        <p:attrNameLst>
                                          <p:attrName>ppt_h</p:attrName>
                                        </p:attrNameLst>
                                      </p:cBhvr>
                                      <p:tavLst>
                                        <p:tav tm="0">
                                          <p:val>
                                            <p:strVal val="ppt_h"/>
                                          </p:val>
                                        </p:tav>
                                        <p:tav tm="100000">
                                          <p:val>
                                            <p:fltVal val="0"/>
                                          </p:val>
                                        </p:tav>
                                      </p:tavLst>
                                    </p:anim>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Rectangle 31"/>
          <p:cNvSpPr/>
          <p:nvPr/>
        </p:nvSpPr>
        <p:spPr>
          <a:xfrm>
            <a:off x="427703" y="5058697"/>
            <a:ext cx="8155858" cy="1799303"/>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36" name="Rectangle 16"/>
          <p:cNvSpPr>
            <a:spLocks noGrp="1" noChangeArrowheads="1"/>
          </p:cNvSpPr>
          <p:nvPr>
            <p:ph type="body" idx="1"/>
          </p:nvPr>
        </p:nvSpPr>
        <p:spPr>
          <a:xfrm>
            <a:off x="138028" y="550802"/>
            <a:ext cx="8914869" cy="1878499"/>
          </a:xfrm>
          <a:noFill/>
          <a:ln/>
        </p:spPr>
        <p:txBody>
          <a:bodyPr vert="horz" lIns="91440" tIns="45720" rIns="91440" bIns="45720" rtlCol="0">
            <a:noAutofit/>
          </a:bodyPr>
          <a:lstStyle/>
          <a:p>
            <a:pPr marL="514350" indent="-514350" algn="r" rtl="1">
              <a:buNone/>
            </a:pPr>
            <a:r>
              <a:rPr lang="he-IL" sz="4000" b="1" dirty="0">
                <a:solidFill>
                  <a:srgbClr val="FF0000"/>
                </a:solidFill>
                <a:cs typeface="David" pitchFamily="2" charset="-79"/>
              </a:rPr>
              <a:t>זווית פגיעה: </a:t>
            </a:r>
            <a:r>
              <a:rPr lang="he-IL" sz="4000" b="1" dirty="0">
                <a:solidFill>
                  <a:srgbClr val="7030A0"/>
                </a:solidFill>
                <a:cs typeface="David" pitchFamily="2" charset="-79"/>
              </a:rPr>
              <a:t>הזווית בין הקרן הפוגעת במשטח, לבין האנך  למשטח בנקודת הפגיעה .</a:t>
            </a:r>
          </a:p>
          <a:p>
            <a:pPr marL="514350" indent="-514350" algn="r" rtl="1">
              <a:buNone/>
            </a:pPr>
            <a:endParaRPr lang="en-US" sz="4000" b="1" dirty="0">
              <a:solidFill>
                <a:srgbClr val="FF0000"/>
              </a:solidFill>
              <a:cs typeface="David" pitchFamily="2" charset="-79"/>
            </a:endParaRPr>
          </a:p>
        </p:txBody>
      </p:sp>
      <p:cxnSp>
        <p:nvCxnSpPr>
          <p:cNvPr id="20" name="Straight Arrow Connector 19"/>
          <p:cNvCxnSpPr/>
          <p:nvPr/>
        </p:nvCxnSpPr>
        <p:spPr>
          <a:xfrm rot="16200000" flipH="1">
            <a:off x="2768901" y="3587660"/>
            <a:ext cx="1646006" cy="1372938"/>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a:xfrm rot="16200000" flipH="1">
            <a:off x="2524657" y="4869649"/>
            <a:ext cx="3493131" cy="41117"/>
          </a:xfrm>
          <a:prstGeom prst="line">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rot="18767867">
            <a:off x="3204436" y="4106030"/>
            <a:ext cx="1288473" cy="842479"/>
          </a:xfrm>
          <a:prstGeom prst="arc">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p:cNvSpPr txBox="1"/>
          <p:nvPr/>
        </p:nvSpPr>
        <p:spPr>
          <a:xfrm>
            <a:off x="1858297" y="3082414"/>
            <a:ext cx="1253613" cy="369332"/>
          </a:xfrm>
          <a:prstGeom prst="rect">
            <a:avLst/>
          </a:prstGeom>
          <a:noFill/>
        </p:spPr>
        <p:txBody>
          <a:bodyPr wrap="square" rtlCol="0">
            <a:spAutoFit/>
          </a:bodyPr>
          <a:lstStyle/>
          <a:p>
            <a:pPr algn="r" rtl="1"/>
            <a:r>
              <a:rPr lang="he-IL" dirty="0" smtClean="0"/>
              <a:t>קרן פוגעת</a:t>
            </a:r>
            <a:endParaRPr lang="en-US" dirty="0"/>
          </a:p>
        </p:txBody>
      </p:sp>
      <p:sp>
        <p:nvSpPr>
          <p:cNvPr id="39" name="TextBox 38"/>
          <p:cNvSpPr txBox="1"/>
          <p:nvPr/>
        </p:nvSpPr>
        <p:spPr>
          <a:xfrm>
            <a:off x="4193460" y="2851356"/>
            <a:ext cx="1514166" cy="646331"/>
          </a:xfrm>
          <a:prstGeom prst="rect">
            <a:avLst/>
          </a:prstGeom>
          <a:noFill/>
        </p:spPr>
        <p:txBody>
          <a:bodyPr wrap="square" rtlCol="0">
            <a:spAutoFit/>
          </a:bodyPr>
          <a:lstStyle/>
          <a:p>
            <a:pPr algn="ctr" rtl="1"/>
            <a:r>
              <a:rPr lang="he-IL" dirty="0" smtClean="0"/>
              <a:t>האנך למשטח הפגיעה</a:t>
            </a:r>
            <a:endParaRPr lang="en-US" dirty="0"/>
          </a:p>
        </p:txBody>
      </p:sp>
      <p:sp>
        <p:nvSpPr>
          <p:cNvPr id="42" name="TextBox 41"/>
          <p:cNvSpPr txBox="1"/>
          <p:nvPr/>
        </p:nvSpPr>
        <p:spPr>
          <a:xfrm>
            <a:off x="3043084" y="3470788"/>
            <a:ext cx="1253613" cy="369332"/>
          </a:xfrm>
          <a:prstGeom prst="rect">
            <a:avLst/>
          </a:prstGeom>
          <a:noFill/>
        </p:spPr>
        <p:txBody>
          <a:bodyPr wrap="square" rtlCol="0">
            <a:spAutoFit/>
          </a:bodyPr>
          <a:lstStyle/>
          <a:p>
            <a:pPr algn="r" rtl="1"/>
            <a:r>
              <a:rPr lang="he-IL" dirty="0" smtClean="0"/>
              <a:t>זווית פגיעה</a:t>
            </a:r>
            <a:endParaRPr lang="en-US" dirty="0"/>
          </a:p>
        </p:txBody>
      </p:sp>
      <p:sp>
        <p:nvSpPr>
          <p:cNvPr id="44" name="TextBox 43"/>
          <p:cNvSpPr txBox="1"/>
          <p:nvPr/>
        </p:nvSpPr>
        <p:spPr>
          <a:xfrm>
            <a:off x="3746091" y="4168879"/>
            <a:ext cx="511277" cy="461665"/>
          </a:xfrm>
          <a:prstGeom prst="rect">
            <a:avLst/>
          </a:prstGeom>
          <a:noFill/>
        </p:spPr>
        <p:txBody>
          <a:bodyPr wrap="square" rtlCol="0">
            <a:spAutoFit/>
          </a:bodyPr>
          <a:lstStyle/>
          <a:p>
            <a:pPr algn="r" rtl="1"/>
            <a:r>
              <a:rPr lang="he-IL" sz="2400" baseline="-25000" dirty="0" smtClean="0"/>
              <a:t>1</a:t>
            </a:r>
            <a:r>
              <a:rPr lang="el-GR" sz="2400" dirty="0" smtClean="0"/>
              <a:t>θ</a:t>
            </a:r>
            <a:endParaRPr lang="en-US" sz="24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20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20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20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7" grpId="0"/>
      <p:bldP spid="39" grpId="0"/>
      <p:bldP spid="42"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663199" y="2967335"/>
            <a:ext cx="5817619" cy="1446550"/>
          </a:xfrm>
          <a:prstGeom prst="rect">
            <a:avLst/>
          </a:prstGeom>
          <a:noFill/>
        </p:spPr>
        <p:txBody>
          <a:bodyPr wrap="none" lIns="91440" tIns="45720" rIns="91440" bIns="45720">
            <a:spAutoFit/>
          </a:bodyPr>
          <a:lstStyle/>
          <a:p>
            <a:pPr marL="342900" indent="-342900" algn="ctr" rtl="1">
              <a:spcBef>
                <a:spcPct val="20000"/>
              </a:spcBef>
            </a:pPr>
            <a:r>
              <a:rPr lang="he-IL" sz="8800" b="1" dirty="0">
                <a:ln w="18000">
                  <a:solidFill>
                    <a:schemeClr val="accent2">
                      <a:satMod val="140000"/>
                    </a:schemeClr>
                  </a:solidFill>
                  <a:prstDash val="solid"/>
                  <a:miter lim="800000"/>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a:outerShdw blurRad="25500" dist="23000" dir="7020000" algn="tl">
                    <a:srgbClr val="000000">
                      <a:alpha val="50000"/>
                    </a:srgbClr>
                  </a:outerShdw>
                </a:effectLst>
                <a:latin typeface="Tahoma" pitchFamily="34" charset="0"/>
              </a:rPr>
              <a:t>עומק מדומה</a:t>
            </a:r>
            <a:endParaRPr lang="he-IL" sz="8800" b="1" dirty="0">
              <a:ln w="18000">
                <a:solidFill>
                  <a:schemeClr val="accent2">
                    <a:satMod val="140000"/>
                  </a:schemeClr>
                </a:solidFill>
                <a:prstDash val="solid"/>
                <a:miter lim="800000"/>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a:outerShdw blurRad="25500" dist="23000" dir="7020000" algn="tl">
                  <a:srgbClr val="000000">
                    <a:alpha val="50000"/>
                  </a:srgbClr>
                </a:outerShdw>
              </a:effectLst>
              <a:latin typeface="Tahoma" pitchFamily="34" charset="0"/>
            </a:endParaRPr>
          </a:p>
        </p:txBody>
      </p:sp>
    </p:spTree>
    <p:extLst>
      <p:ext uri="{BB962C8B-B14F-4D97-AF65-F5344CB8AC3E}">
        <p14:creationId xmlns:p14="http://schemas.microsoft.com/office/powerpoint/2010/main" val="2595418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D:\פיזיקה\אופטיקה גאומטרית\חוק סנל - שבירה\apparentdepth.jpg"/>
          <p:cNvPicPr>
            <a:picLocks noChangeAspect="1" noChangeArrowheads="1"/>
          </p:cNvPicPr>
          <p:nvPr/>
        </p:nvPicPr>
        <p:blipFill>
          <a:blip r:embed="rId2" cstate="print"/>
          <a:srcRect/>
          <a:stretch>
            <a:fillRect/>
          </a:stretch>
        </p:blipFill>
        <p:spPr bwMode="auto">
          <a:xfrm>
            <a:off x="1018269" y="2630260"/>
            <a:ext cx="6975585" cy="4227740"/>
          </a:xfrm>
          <a:prstGeom prst="rect">
            <a:avLst/>
          </a:prstGeom>
          <a:noFill/>
        </p:spPr>
      </p:pic>
      <p:sp>
        <p:nvSpPr>
          <p:cNvPr id="3" name="Content Placeholder 2"/>
          <p:cNvSpPr txBox="1">
            <a:spLocks/>
          </p:cNvSpPr>
          <p:nvPr/>
        </p:nvSpPr>
        <p:spPr>
          <a:xfrm>
            <a:off x="341086" y="395515"/>
            <a:ext cx="8229600" cy="1752599"/>
          </a:xfrm>
          <a:prstGeom prst="rect">
            <a:avLst/>
          </a:prstGeom>
        </p:spPr>
        <p:txBody>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1" i="0" u="none" strike="noStrike" kern="1200" cap="none" spc="0" normalizeH="0" baseline="0" noProof="0" dirty="0" smtClean="0">
                <a:ln>
                  <a:noFill/>
                </a:ln>
                <a:solidFill>
                  <a:srgbClr val="800080"/>
                </a:solidFill>
                <a:effectLst/>
                <a:uLnTx/>
                <a:uFillTx/>
                <a:latin typeface="+mn-lt"/>
                <a:ea typeface="+mn-ea"/>
                <a:cs typeface="+mn-cs"/>
              </a:rPr>
              <a:t>כאשר העין מקבלת קרניים,</a:t>
            </a:r>
            <a:r>
              <a:rPr kumimoji="0" lang="he-IL" sz="3200" b="1" i="0" u="none" strike="noStrike" kern="1200" cap="none" spc="0" normalizeH="0" noProof="0" dirty="0" smtClean="0">
                <a:ln>
                  <a:noFill/>
                </a:ln>
                <a:solidFill>
                  <a:srgbClr val="800080"/>
                </a:solidFill>
                <a:effectLst/>
                <a:uLnTx/>
                <a:uFillTx/>
                <a:latin typeface="+mn-lt"/>
                <a:ea typeface="+mn-ea"/>
                <a:cs typeface="+mn-cs"/>
              </a:rPr>
              <a:t> מבחינתה כל קרן נעה בקו ישר. לכן מקור הקרניים הפוגעות בה, נמצא על המשך הקרן הפוגעת בעין.</a:t>
            </a:r>
            <a:endParaRPr kumimoji="0" lang="en-US" sz="3200" b="0" i="0" u="none" strike="noStrike" kern="1200" cap="none" spc="0" normalizeH="0" baseline="0" noProof="0" dirty="0">
              <a:ln>
                <a:noFill/>
              </a:ln>
              <a:solidFill>
                <a:srgbClr val="800080"/>
              </a:solidFill>
              <a:effectLst/>
              <a:uLnTx/>
              <a:uFillTx/>
              <a:latin typeface="+mn-lt"/>
              <a:ea typeface="+mn-ea"/>
              <a:cs typeface="+mn-cs"/>
            </a:endParaRPr>
          </a:p>
        </p:txBody>
      </p:sp>
      <p:sp>
        <p:nvSpPr>
          <p:cNvPr id="5" name="Line Callout 1 4"/>
          <p:cNvSpPr/>
          <p:nvPr/>
        </p:nvSpPr>
        <p:spPr>
          <a:xfrm>
            <a:off x="6589487" y="2162628"/>
            <a:ext cx="2249714" cy="1407886"/>
          </a:xfrm>
          <a:prstGeom prst="borderCallout1">
            <a:avLst>
              <a:gd name="adj1" fmla="val 104793"/>
              <a:gd name="adj2" fmla="val 49086"/>
              <a:gd name="adj3" fmla="val 183291"/>
              <a:gd name="adj4" fmla="val -913"/>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he-IL" sz="2400" b="1" dirty="0" smtClean="0">
                <a:solidFill>
                  <a:schemeClr val="dk1"/>
                </a:solidFill>
              </a:rPr>
              <a:t>מבחינת האדם, זהו המקור  של הקרניים שמגיעות אליו .</a:t>
            </a:r>
            <a:endParaRPr lang="en-US" sz="2400" b="1" dirty="0" smtClean="0">
              <a:solidFill>
                <a:schemeClr val="dk1"/>
              </a:solidFill>
            </a:endParaRPr>
          </a:p>
        </p:txBody>
      </p:sp>
    </p:spTree>
    <p:extLst>
      <p:ext uri="{BB962C8B-B14F-4D97-AF65-F5344CB8AC3E}">
        <p14:creationId xmlns:p14="http://schemas.microsoft.com/office/powerpoint/2010/main" val="20353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D:\פיזיקה\אופטיקה גאומטרית\חוק סנל - שבירה\spearfishing.jpg"/>
          <p:cNvPicPr>
            <a:picLocks noChangeAspect="1" noChangeArrowheads="1"/>
          </p:cNvPicPr>
          <p:nvPr/>
        </p:nvPicPr>
        <p:blipFill>
          <a:blip r:embed="rId3" cstate="print"/>
          <a:srcRect/>
          <a:stretch>
            <a:fillRect/>
          </a:stretch>
        </p:blipFill>
        <p:spPr bwMode="auto">
          <a:xfrm>
            <a:off x="2007282" y="2307772"/>
            <a:ext cx="5220045" cy="3892323"/>
          </a:xfrm>
          <a:prstGeom prst="rect">
            <a:avLst/>
          </a:prstGeom>
          <a:noFill/>
        </p:spPr>
      </p:pic>
      <p:sp>
        <p:nvSpPr>
          <p:cNvPr id="3" name="Content Placeholder 2"/>
          <p:cNvSpPr txBox="1">
            <a:spLocks/>
          </p:cNvSpPr>
          <p:nvPr/>
        </p:nvSpPr>
        <p:spPr>
          <a:xfrm>
            <a:off x="370114" y="642259"/>
            <a:ext cx="8229600" cy="1346199"/>
          </a:xfrm>
          <a:prstGeom prst="rect">
            <a:avLst/>
          </a:prstGeom>
        </p:spPr>
        <p:txBody>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1" i="0" u="none" strike="noStrike" kern="1200" cap="none" spc="0" normalizeH="0" baseline="0" noProof="0" dirty="0" smtClean="0">
                <a:ln>
                  <a:noFill/>
                </a:ln>
                <a:solidFill>
                  <a:srgbClr val="800080"/>
                </a:solidFill>
                <a:effectLst/>
                <a:uLnTx/>
                <a:uFillTx/>
                <a:latin typeface="+mn-lt"/>
                <a:ea typeface="+mn-ea"/>
                <a:cs typeface="+mn-cs"/>
              </a:rPr>
              <a:t>כשאנו מתבוננים לתוך המים, הגופים נראים לנו נמצאים גבוה יותר מהקרקע,</a:t>
            </a:r>
            <a:r>
              <a:rPr kumimoji="0" lang="he-IL" sz="3200" b="1" i="0" u="none" strike="noStrike" kern="1200" cap="none" spc="0" normalizeH="0" noProof="0" dirty="0" smtClean="0">
                <a:ln>
                  <a:noFill/>
                </a:ln>
                <a:solidFill>
                  <a:srgbClr val="800080"/>
                </a:solidFill>
                <a:effectLst/>
                <a:uLnTx/>
                <a:uFillTx/>
                <a:latin typeface="+mn-lt"/>
                <a:ea typeface="+mn-ea"/>
                <a:cs typeface="+mn-cs"/>
              </a:rPr>
              <a:t> </a:t>
            </a:r>
            <a:r>
              <a:rPr kumimoji="0" lang="he-IL" sz="3200" b="1" i="0" u="none" strike="noStrike" kern="1200" cap="none" spc="0" normalizeH="0" baseline="0" noProof="0" dirty="0" smtClean="0">
                <a:ln>
                  <a:noFill/>
                </a:ln>
                <a:solidFill>
                  <a:srgbClr val="800080"/>
                </a:solidFill>
                <a:effectLst/>
                <a:uLnTx/>
                <a:uFillTx/>
                <a:latin typeface="+mn-lt"/>
                <a:ea typeface="+mn-ea"/>
                <a:cs typeface="+mn-cs"/>
              </a:rPr>
              <a:t>ממה שהם באמת. </a:t>
            </a:r>
            <a:endParaRPr kumimoji="0" lang="en-US" sz="3200" b="0" i="0" u="none" strike="noStrike" kern="1200" cap="none" spc="0" normalizeH="0" baseline="0" noProof="0" dirty="0">
              <a:ln>
                <a:noFill/>
              </a:ln>
              <a:solidFill>
                <a:srgbClr val="800080"/>
              </a:solidFill>
              <a:effectLst/>
              <a:uLnTx/>
              <a:uFillTx/>
              <a:latin typeface="+mn-lt"/>
              <a:ea typeface="+mn-ea"/>
              <a:cs typeface="+mn-cs"/>
            </a:endParaRPr>
          </a:p>
        </p:txBody>
      </p:sp>
    </p:spTree>
    <p:extLst>
      <p:ext uri="{BB962C8B-B14F-4D97-AF65-F5344CB8AC3E}">
        <p14:creationId xmlns:p14="http://schemas.microsoft.com/office/powerpoint/2010/main" val="314796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623887"/>
            <a:ext cx="707924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50" y="3190875"/>
            <a:ext cx="52959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704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82731" y="2080231"/>
            <a:ext cx="6760184" cy="3071610"/>
          </a:xfrm>
          <a:prstGeom prst="rect">
            <a:avLst/>
          </a:prstGeom>
          <a:noFill/>
        </p:spPr>
        <p:txBody>
          <a:bodyPr wrap="none" lIns="91440" tIns="45720" rIns="91440" bIns="45720">
            <a:spAutoFit/>
          </a:bodyPr>
          <a:lstStyle/>
          <a:p>
            <a:pPr marL="342900" indent="-342900" algn="ctr" rtl="1">
              <a:spcBef>
                <a:spcPct val="20000"/>
              </a:spcBef>
            </a:pPr>
            <a:r>
              <a:rPr lang="he-IL" sz="8800" b="1" dirty="0">
                <a:ln w="18000">
                  <a:solidFill>
                    <a:schemeClr val="accent2">
                      <a:satMod val="140000"/>
                    </a:schemeClr>
                  </a:solidFill>
                  <a:prstDash val="solid"/>
                  <a:miter lim="800000"/>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a:outerShdw blurRad="25500" dist="23000" dir="7020000" algn="tl">
                    <a:srgbClr val="000000">
                      <a:alpha val="50000"/>
                    </a:srgbClr>
                  </a:outerShdw>
                </a:effectLst>
                <a:latin typeface="Tahoma" pitchFamily="34" charset="0"/>
              </a:rPr>
              <a:t>החזרה גמורה </a:t>
            </a:r>
            <a:endParaRPr lang="he-IL" sz="8800" b="1" dirty="0" smtClean="0">
              <a:ln w="18000">
                <a:solidFill>
                  <a:schemeClr val="accent2">
                    <a:satMod val="140000"/>
                  </a:schemeClr>
                </a:solidFill>
                <a:prstDash val="solid"/>
                <a:miter lim="800000"/>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a:outerShdw blurRad="25500" dist="23000" dir="7020000" algn="tl">
                  <a:srgbClr val="000000">
                    <a:alpha val="50000"/>
                  </a:srgbClr>
                </a:outerShdw>
              </a:effectLst>
              <a:latin typeface="Tahoma" pitchFamily="34" charset="0"/>
            </a:endParaRPr>
          </a:p>
          <a:p>
            <a:pPr marL="342900" indent="-342900" algn="ctr" rtl="1">
              <a:spcBef>
                <a:spcPct val="20000"/>
              </a:spcBef>
            </a:pPr>
            <a:r>
              <a:rPr lang="he-IL" sz="8800" b="1" dirty="0" smtClean="0">
                <a:ln w="18000">
                  <a:solidFill>
                    <a:schemeClr val="accent2">
                      <a:satMod val="140000"/>
                    </a:schemeClr>
                  </a:solidFill>
                  <a:prstDash val="solid"/>
                  <a:miter lim="800000"/>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a:outerShdw blurRad="25500" dist="23000" dir="7020000" algn="tl">
                    <a:srgbClr val="000000">
                      <a:alpha val="50000"/>
                    </a:srgbClr>
                  </a:outerShdw>
                </a:effectLst>
                <a:latin typeface="Tahoma" pitchFamily="34" charset="0"/>
              </a:rPr>
              <a:t>(</a:t>
            </a:r>
            <a:r>
              <a:rPr lang="he-IL" sz="8800" b="1" dirty="0">
                <a:ln w="18000">
                  <a:solidFill>
                    <a:schemeClr val="accent2">
                      <a:satMod val="140000"/>
                    </a:schemeClr>
                  </a:solidFill>
                  <a:prstDash val="solid"/>
                  <a:miter lim="800000"/>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a:outerShdw blurRad="25500" dist="23000" dir="7020000" algn="tl">
                    <a:srgbClr val="000000">
                      <a:alpha val="50000"/>
                    </a:srgbClr>
                  </a:outerShdw>
                </a:effectLst>
                <a:latin typeface="Tahoma" pitchFamily="34" charset="0"/>
              </a:rPr>
              <a:t>מוחלטת)</a:t>
            </a:r>
            <a:endParaRPr lang="he-IL" sz="8800" b="1" dirty="0">
              <a:ln w="18000">
                <a:solidFill>
                  <a:schemeClr val="accent2">
                    <a:satMod val="140000"/>
                  </a:schemeClr>
                </a:solidFill>
                <a:prstDash val="solid"/>
                <a:miter lim="800000"/>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a:outerShdw blurRad="25500" dist="23000" dir="7020000" algn="tl">
                  <a:srgbClr val="000000">
                    <a:alpha val="50000"/>
                  </a:srgbClr>
                </a:outerShdw>
              </a:effectLst>
              <a:latin typeface="Tahoma" pitchFamily="34" charset="0"/>
            </a:endParaRPr>
          </a:p>
        </p:txBody>
      </p:sp>
    </p:spTree>
    <p:extLst>
      <p:ext uri="{BB962C8B-B14F-4D97-AF65-F5344CB8AC3E}">
        <p14:creationId xmlns:p14="http://schemas.microsoft.com/office/powerpoint/2010/main" val="2256599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396" y="1899456"/>
            <a:ext cx="5268607" cy="245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2994034" y="5018543"/>
            <a:ext cx="3155929" cy="369332"/>
          </a:xfrm>
          <a:prstGeom prst="rect">
            <a:avLst/>
          </a:prstGeom>
        </p:spPr>
        <p:txBody>
          <a:bodyPr wrap="none">
            <a:spAutoFit/>
          </a:bodyPr>
          <a:lstStyle/>
          <a:p>
            <a:r>
              <a:rPr lang="en-US" dirty="0">
                <a:hlinkClick r:id="rId3"/>
              </a:rPr>
              <a:t>http://youtu.be/QG-5mvV86uU</a:t>
            </a:r>
            <a:endParaRPr lang="he-IL" dirty="0"/>
          </a:p>
        </p:txBody>
      </p:sp>
      <p:sp>
        <p:nvSpPr>
          <p:cNvPr id="4" name="מלבן 3"/>
          <p:cNvSpPr/>
          <p:nvPr/>
        </p:nvSpPr>
        <p:spPr>
          <a:xfrm>
            <a:off x="3111504" y="746794"/>
            <a:ext cx="2920992" cy="707886"/>
          </a:xfrm>
          <a:prstGeom prst="rect">
            <a:avLst/>
          </a:prstGeom>
        </p:spPr>
        <p:txBody>
          <a:bodyPr wrap="none">
            <a:spAutoFit/>
          </a:bodyPr>
          <a:lstStyle/>
          <a:p>
            <a:pPr algn="ctr"/>
            <a:r>
              <a:rPr lang="he-IL" sz="4000" dirty="0" smtClean="0"/>
              <a:t>החזרה גמורה</a:t>
            </a:r>
            <a:endParaRPr lang="he-IL" sz="4000" dirty="0"/>
          </a:p>
        </p:txBody>
      </p:sp>
    </p:spTree>
    <p:extLst>
      <p:ext uri="{BB962C8B-B14F-4D97-AF65-F5344CB8AC3E}">
        <p14:creationId xmlns:p14="http://schemas.microsoft.com/office/powerpoint/2010/main" val="3964272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994035" y="5425828"/>
            <a:ext cx="3155929" cy="369332"/>
          </a:xfrm>
          <a:prstGeom prst="rect">
            <a:avLst/>
          </a:prstGeom>
        </p:spPr>
        <p:txBody>
          <a:bodyPr wrap="none">
            <a:spAutoFit/>
          </a:bodyPr>
          <a:lstStyle/>
          <a:p>
            <a:r>
              <a:rPr lang="en-US" dirty="0">
                <a:hlinkClick r:id="rId2"/>
              </a:rPr>
              <a:t>http://youtu.be/2kBOqfS0nmE</a:t>
            </a:r>
            <a:endParaRPr lang="he-IL" dirty="0"/>
          </a:p>
        </p:txBody>
      </p:sp>
      <p:sp>
        <p:nvSpPr>
          <p:cNvPr id="4" name="מלבן 3"/>
          <p:cNvSpPr/>
          <p:nvPr/>
        </p:nvSpPr>
        <p:spPr>
          <a:xfrm>
            <a:off x="3111504" y="746794"/>
            <a:ext cx="2920992" cy="707886"/>
          </a:xfrm>
          <a:prstGeom prst="rect">
            <a:avLst/>
          </a:prstGeom>
        </p:spPr>
        <p:txBody>
          <a:bodyPr wrap="none">
            <a:spAutoFit/>
          </a:bodyPr>
          <a:lstStyle/>
          <a:p>
            <a:pPr algn="ctr"/>
            <a:r>
              <a:rPr lang="he-IL" sz="4000" dirty="0" smtClean="0"/>
              <a:t>החזרה גמורה</a:t>
            </a:r>
            <a:endParaRPr lang="he-IL" sz="4000" dirty="0"/>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25" y="1981200"/>
            <a:ext cx="432435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486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Rectangle 16"/>
          <p:cNvSpPr txBox="1">
            <a:spLocks noChangeArrowheads="1"/>
          </p:cNvSpPr>
          <p:nvPr/>
        </p:nvSpPr>
        <p:spPr>
          <a:xfrm>
            <a:off x="193964" y="5310675"/>
            <a:ext cx="8950036" cy="669211"/>
          </a:xfrm>
          <a:prstGeom prst="rect">
            <a:avLst/>
          </a:prstGeom>
          <a:noFill/>
          <a:ln/>
        </p:spPr>
        <p:txBody>
          <a:bodyPr vert="horz" lIns="91440" tIns="45720" rIns="91440" bIns="45720" rtlCol="0">
            <a:normAutofit/>
          </a:bodyPr>
          <a:lstStyle/>
          <a:p>
            <a:pPr marL="514350" marR="0" lvl="0" indent="-514350" algn="ctr" defTabSz="914400" rtl="1" eaLnBrk="1" fontAlgn="auto" latinLnBrk="0" hangingPunct="1">
              <a:lnSpc>
                <a:spcPct val="100000"/>
              </a:lnSpc>
              <a:spcBef>
                <a:spcPct val="20000"/>
              </a:spcBef>
              <a:spcAft>
                <a:spcPts val="0"/>
              </a:spcAft>
              <a:buClrTx/>
              <a:buSzTx/>
              <a:buFont typeface="Arial" pitchFamily="34" charset="0"/>
              <a:buNone/>
              <a:tabLst/>
              <a:defRPr/>
            </a:pPr>
            <a:r>
              <a:rPr lang="he-IL" sz="3200" b="1" dirty="0" smtClean="0">
                <a:solidFill>
                  <a:srgbClr val="7030A0"/>
                </a:solidFill>
                <a:cs typeface="David" pitchFamily="2" charset="-79"/>
              </a:rPr>
              <a:t>אין אף זווית שמקיימת משוואה זו!</a:t>
            </a:r>
            <a:endParaRPr kumimoji="0" lang="he-IL" sz="3200" b="1" i="0" u="none" strike="noStrike" kern="1200" cap="none" spc="0" normalizeH="0" baseline="0" noProof="0" dirty="0" smtClean="0">
              <a:ln>
                <a:noFill/>
              </a:ln>
              <a:solidFill>
                <a:srgbClr val="7030A0"/>
              </a:solidFill>
              <a:effectLst/>
              <a:uLnTx/>
              <a:uFillTx/>
              <a:latin typeface="+mn-lt"/>
              <a:ea typeface="+mn-ea"/>
              <a:cs typeface="David" pitchFamily="2" charset="-79"/>
            </a:endParaRPr>
          </a:p>
        </p:txBody>
      </p:sp>
      <p:sp>
        <p:nvSpPr>
          <p:cNvPr id="16" name="Content Placeholder 2"/>
          <p:cNvSpPr>
            <a:spLocks noGrp="1"/>
          </p:cNvSpPr>
          <p:nvPr>
            <p:ph idx="1"/>
          </p:nvPr>
        </p:nvSpPr>
        <p:spPr>
          <a:xfrm>
            <a:off x="529769" y="1018223"/>
            <a:ext cx="8229600" cy="1594346"/>
          </a:xfrm>
          <a:ln>
            <a:noFill/>
          </a:ln>
        </p:spPr>
        <p:style>
          <a:lnRef idx="2">
            <a:schemeClr val="accent6"/>
          </a:lnRef>
          <a:fillRef idx="1001">
            <a:schemeClr val="lt1"/>
          </a:fillRef>
          <a:effectRef idx="0">
            <a:schemeClr val="accent6"/>
          </a:effectRef>
          <a:fontRef idx="minor">
            <a:schemeClr val="dk1"/>
          </a:fontRef>
        </p:style>
        <p:txBody>
          <a:bodyPr>
            <a:normAutofit/>
          </a:bodyPr>
          <a:lstStyle/>
          <a:p>
            <a:pPr algn="ctr" rtl="1">
              <a:buNone/>
            </a:pPr>
            <a:r>
              <a:rPr lang="he-IL" sz="2800" b="1" dirty="0" smtClean="0">
                <a:solidFill>
                  <a:srgbClr val="CC0099"/>
                </a:solidFill>
              </a:rPr>
              <a:t>קרן הנעה בזכוכית  (</a:t>
            </a:r>
            <a:r>
              <a:rPr lang="en-US" sz="2800" b="1" dirty="0" smtClean="0">
                <a:solidFill>
                  <a:srgbClr val="CC0099"/>
                </a:solidFill>
              </a:rPr>
              <a:t>n=1.5</a:t>
            </a:r>
            <a:r>
              <a:rPr lang="he-IL" sz="2800" b="1" dirty="0" smtClean="0">
                <a:solidFill>
                  <a:srgbClr val="CC0099"/>
                </a:solidFill>
              </a:rPr>
              <a:t> ) פוגעת בזווית פגיעה השווה ל </a:t>
            </a:r>
            <a:r>
              <a:rPr lang="en-US" sz="2800" b="1" dirty="0" smtClean="0">
                <a:solidFill>
                  <a:srgbClr val="CC0099"/>
                </a:solidFill>
              </a:rPr>
              <a:t>50</a:t>
            </a:r>
            <a:r>
              <a:rPr lang="en-US" sz="2800" b="1" baseline="30000" dirty="0" smtClean="0">
                <a:solidFill>
                  <a:srgbClr val="CC0099"/>
                </a:solidFill>
              </a:rPr>
              <a:t>0</a:t>
            </a:r>
            <a:r>
              <a:rPr lang="he-IL" sz="2800" b="1" baseline="30000" dirty="0" smtClean="0">
                <a:solidFill>
                  <a:srgbClr val="CC0099"/>
                </a:solidFill>
              </a:rPr>
              <a:t>   </a:t>
            </a:r>
            <a:r>
              <a:rPr lang="he-IL" sz="2800" b="1" dirty="0" smtClean="0">
                <a:solidFill>
                  <a:srgbClr val="CC0099"/>
                </a:solidFill>
              </a:rPr>
              <a:t> בדופן ויוצאת לאוויר.</a:t>
            </a:r>
          </a:p>
          <a:p>
            <a:pPr algn="ctr" rtl="1">
              <a:buNone/>
            </a:pPr>
            <a:r>
              <a:rPr lang="he-IL" sz="2800" b="1" dirty="0" smtClean="0">
                <a:solidFill>
                  <a:srgbClr val="CC0099"/>
                </a:solidFill>
              </a:rPr>
              <a:t>מהי זווית השבירה?</a:t>
            </a:r>
            <a:endParaRPr lang="en-US" sz="2800" b="1" dirty="0">
              <a:solidFill>
                <a:srgbClr val="CC0099"/>
              </a:solidFill>
            </a:endParaRPr>
          </a:p>
        </p:txBody>
      </p:sp>
      <p:graphicFrame>
        <p:nvGraphicFramePr>
          <p:cNvPr id="50178" name="Object 2"/>
          <p:cNvGraphicFramePr>
            <a:graphicFrameLocks noChangeAspect="1"/>
          </p:cNvGraphicFramePr>
          <p:nvPr/>
        </p:nvGraphicFramePr>
        <p:xfrm>
          <a:off x="2817812" y="2827339"/>
          <a:ext cx="3478212" cy="703262"/>
        </p:xfrm>
        <a:graphic>
          <a:graphicData uri="http://schemas.openxmlformats.org/presentationml/2006/ole">
            <mc:AlternateContent xmlns:mc="http://schemas.openxmlformats.org/markup-compatibility/2006">
              <mc:Choice xmlns:v="urn:schemas-microsoft-com:vml" Requires="v">
                <p:oleObj spid="_x0000_s87044" name="Equation" r:id="rId4" imgW="1130040" imgH="228600" progId="Equation.DSMT4">
                  <p:embed/>
                </p:oleObj>
              </mc:Choice>
              <mc:Fallback>
                <p:oleObj name="Equation" r:id="rId4" imgW="113004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7812" y="2827339"/>
                        <a:ext cx="3478212" cy="7032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79" name="Object 3"/>
          <p:cNvGraphicFramePr>
            <a:graphicFrameLocks noChangeAspect="1"/>
          </p:cNvGraphicFramePr>
          <p:nvPr/>
        </p:nvGraphicFramePr>
        <p:xfrm>
          <a:off x="2804206" y="4080103"/>
          <a:ext cx="3635375" cy="704850"/>
        </p:xfrm>
        <a:graphic>
          <a:graphicData uri="http://schemas.openxmlformats.org/presentationml/2006/ole">
            <mc:AlternateContent xmlns:mc="http://schemas.openxmlformats.org/markup-compatibility/2006">
              <mc:Choice xmlns:v="urn:schemas-microsoft-com:vml" Requires="v">
                <p:oleObj spid="_x0000_s87045" name="Equation" r:id="rId6" imgW="1180800" imgH="228600" progId="Equation.DSMT4">
                  <p:embed/>
                </p:oleObj>
              </mc:Choice>
              <mc:Fallback>
                <p:oleObj name="Equation" r:id="rId6" imgW="11808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4206" y="4080103"/>
                        <a:ext cx="3635375" cy="704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3404901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fltVal val="0"/>
                                          </p:val>
                                        </p:tav>
                                        <p:tav tm="100000">
                                          <p:val>
                                            <p:strVal val="#ppt_w"/>
                                          </p:val>
                                        </p:tav>
                                      </p:tavLst>
                                    </p:anim>
                                    <p:anim calcmode="lin" valueType="num">
                                      <p:cBhvr>
                                        <p:cTn id="16" dur="50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326568" y="234449"/>
            <a:ext cx="8352975" cy="1144408"/>
          </a:xfrm>
          <a:ln>
            <a:noFill/>
          </a:ln>
        </p:spPr>
        <p:style>
          <a:lnRef idx="2">
            <a:schemeClr val="accent6"/>
          </a:lnRef>
          <a:fillRef idx="1001">
            <a:schemeClr val="lt1"/>
          </a:fillRef>
          <a:effectRef idx="0">
            <a:schemeClr val="accent6"/>
          </a:effectRef>
          <a:fontRef idx="minor">
            <a:schemeClr val="dk1"/>
          </a:fontRef>
        </p:style>
        <p:txBody>
          <a:bodyPr>
            <a:noAutofit/>
          </a:bodyPr>
          <a:lstStyle/>
          <a:p>
            <a:pPr algn="ctr" rtl="1">
              <a:buNone/>
            </a:pPr>
            <a:r>
              <a:rPr lang="he-IL" sz="2800" b="1" dirty="0" smtClean="0">
                <a:solidFill>
                  <a:srgbClr val="CC0099"/>
                </a:solidFill>
              </a:rPr>
              <a:t>זווית הפגיעה שיוצרת זווית שבירה של </a:t>
            </a:r>
            <a:r>
              <a:rPr lang="en-US" sz="2800" b="1" dirty="0" smtClean="0">
                <a:solidFill>
                  <a:srgbClr val="CC0099"/>
                </a:solidFill>
              </a:rPr>
              <a:t>90</a:t>
            </a:r>
            <a:r>
              <a:rPr lang="en-US" sz="2800" b="1" baseline="30000" dirty="0" smtClean="0">
                <a:solidFill>
                  <a:srgbClr val="CC0099"/>
                </a:solidFill>
              </a:rPr>
              <a:t>0</a:t>
            </a:r>
            <a:r>
              <a:rPr lang="he-IL" sz="2800" b="1" dirty="0" smtClean="0">
                <a:solidFill>
                  <a:srgbClr val="CC0099"/>
                </a:solidFill>
              </a:rPr>
              <a:t>  נקראת זווית קריטית.</a:t>
            </a:r>
          </a:p>
          <a:p>
            <a:pPr algn="ctr" rtl="1">
              <a:buNone/>
            </a:pPr>
            <a:endParaRPr lang="en-US" sz="2800" b="1" dirty="0">
              <a:solidFill>
                <a:srgbClr val="CC0099"/>
              </a:solidFill>
            </a:endParaRPr>
          </a:p>
        </p:txBody>
      </p:sp>
      <p:cxnSp>
        <p:nvCxnSpPr>
          <p:cNvPr id="4" name="Straight Connector 3"/>
          <p:cNvCxnSpPr/>
          <p:nvPr/>
        </p:nvCxnSpPr>
        <p:spPr>
          <a:xfrm flipV="1">
            <a:off x="290286" y="5065485"/>
            <a:ext cx="8069943" cy="290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815771" y="4107543"/>
            <a:ext cx="1393373" cy="928913"/>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cxnSp>
        <p:nvCxnSpPr>
          <p:cNvPr id="6" name="Straight Connector 5"/>
          <p:cNvCxnSpPr/>
          <p:nvPr/>
        </p:nvCxnSpPr>
        <p:spPr>
          <a:xfrm rot="16200000" flipH="1">
            <a:off x="2731847" y="5076838"/>
            <a:ext cx="3095287" cy="24581"/>
          </a:xfrm>
          <a:prstGeom prst="line">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223657" y="5085184"/>
            <a:ext cx="1860511" cy="933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Arc 7"/>
          <p:cNvSpPr/>
          <p:nvPr/>
        </p:nvSpPr>
        <p:spPr>
          <a:xfrm rot="18767867">
            <a:off x="3204436" y="4106030"/>
            <a:ext cx="1288473" cy="842479"/>
          </a:xfrm>
          <a:prstGeom prst="arc">
            <a:avLst>
              <a:gd name="adj1" fmla="val 13929978"/>
              <a:gd name="adj2" fmla="val 0"/>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742184" y="3692014"/>
            <a:ext cx="1253613" cy="369332"/>
          </a:xfrm>
          <a:prstGeom prst="rect">
            <a:avLst/>
          </a:prstGeom>
          <a:noFill/>
        </p:spPr>
        <p:txBody>
          <a:bodyPr wrap="square" rtlCol="0">
            <a:spAutoFit/>
          </a:bodyPr>
          <a:lstStyle/>
          <a:p>
            <a:pPr algn="r" rtl="1"/>
            <a:r>
              <a:rPr lang="he-IL" dirty="0" smtClean="0"/>
              <a:t>קרן פוגעת</a:t>
            </a:r>
            <a:endParaRPr lang="en-US" dirty="0"/>
          </a:p>
        </p:txBody>
      </p:sp>
      <p:sp>
        <p:nvSpPr>
          <p:cNvPr id="11" name="TextBox 10"/>
          <p:cNvSpPr txBox="1"/>
          <p:nvPr/>
        </p:nvSpPr>
        <p:spPr>
          <a:xfrm>
            <a:off x="5828186" y="5194008"/>
            <a:ext cx="1253613" cy="369332"/>
          </a:xfrm>
          <a:prstGeom prst="rect">
            <a:avLst/>
          </a:prstGeom>
          <a:noFill/>
        </p:spPr>
        <p:txBody>
          <a:bodyPr wrap="square" rtlCol="0">
            <a:spAutoFit/>
          </a:bodyPr>
          <a:lstStyle/>
          <a:p>
            <a:pPr algn="r" rtl="1"/>
            <a:r>
              <a:rPr lang="he-IL" dirty="0" smtClean="0"/>
              <a:t>קרן נשברת</a:t>
            </a:r>
            <a:endParaRPr lang="en-US" dirty="0"/>
          </a:p>
        </p:txBody>
      </p:sp>
      <p:sp>
        <p:nvSpPr>
          <p:cNvPr id="12" name="TextBox 11"/>
          <p:cNvSpPr txBox="1"/>
          <p:nvPr/>
        </p:nvSpPr>
        <p:spPr>
          <a:xfrm>
            <a:off x="2883427" y="3717531"/>
            <a:ext cx="1253613" cy="646331"/>
          </a:xfrm>
          <a:prstGeom prst="rect">
            <a:avLst/>
          </a:prstGeom>
          <a:noFill/>
        </p:spPr>
        <p:txBody>
          <a:bodyPr wrap="square" rtlCol="0">
            <a:spAutoFit/>
          </a:bodyPr>
          <a:lstStyle/>
          <a:p>
            <a:pPr algn="ctr" rtl="1"/>
            <a:r>
              <a:rPr lang="he-IL" dirty="0" smtClean="0"/>
              <a:t>זווית קריטית</a:t>
            </a:r>
            <a:endParaRPr lang="en-US" dirty="0"/>
          </a:p>
        </p:txBody>
      </p:sp>
      <p:sp>
        <p:nvSpPr>
          <p:cNvPr id="13" name="TextBox 12"/>
          <p:cNvSpPr txBox="1"/>
          <p:nvPr/>
        </p:nvSpPr>
        <p:spPr>
          <a:xfrm>
            <a:off x="3061344" y="5315039"/>
            <a:ext cx="1253613" cy="369332"/>
          </a:xfrm>
          <a:prstGeom prst="rect">
            <a:avLst/>
          </a:prstGeom>
          <a:noFill/>
        </p:spPr>
        <p:txBody>
          <a:bodyPr wrap="square" rtlCol="0">
            <a:spAutoFit/>
          </a:bodyPr>
          <a:lstStyle/>
          <a:p>
            <a:pPr algn="r" rtl="1"/>
            <a:r>
              <a:rPr lang="he-IL" dirty="0" smtClean="0"/>
              <a:t>זווית שבירה</a:t>
            </a:r>
            <a:endParaRPr lang="en-US" dirty="0"/>
          </a:p>
        </p:txBody>
      </p:sp>
      <p:sp>
        <p:nvSpPr>
          <p:cNvPr id="14" name="TextBox 13"/>
          <p:cNvSpPr txBox="1"/>
          <p:nvPr/>
        </p:nvSpPr>
        <p:spPr>
          <a:xfrm>
            <a:off x="3715656" y="4122057"/>
            <a:ext cx="696686" cy="461665"/>
          </a:xfrm>
          <a:prstGeom prst="rect">
            <a:avLst/>
          </a:prstGeom>
          <a:noFill/>
        </p:spPr>
        <p:txBody>
          <a:bodyPr wrap="square" rtlCol="0">
            <a:spAutoFit/>
          </a:bodyPr>
          <a:lstStyle/>
          <a:p>
            <a:r>
              <a:rPr lang="el-GR" sz="2400" dirty="0" smtClean="0"/>
              <a:t>θ</a:t>
            </a:r>
            <a:r>
              <a:rPr lang="en-US" sz="2400" baseline="-25000" dirty="0" err="1" smtClean="0"/>
              <a:t>cr</a:t>
            </a:r>
            <a:endParaRPr lang="en-US" sz="2400" dirty="0"/>
          </a:p>
        </p:txBody>
      </p:sp>
      <p:sp>
        <p:nvSpPr>
          <p:cNvPr id="15" name="TextBox 14"/>
          <p:cNvSpPr txBox="1"/>
          <p:nvPr/>
        </p:nvSpPr>
        <p:spPr>
          <a:xfrm>
            <a:off x="3815618" y="5183006"/>
            <a:ext cx="1177296" cy="461665"/>
          </a:xfrm>
          <a:prstGeom prst="rect">
            <a:avLst/>
          </a:prstGeom>
          <a:noFill/>
        </p:spPr>
        <p:txBody>
          <a:bodyPr wrap="square" rtlCol="0">
            <a:spAutoFit/>
          </a:bodyPr>
          <a:lstStyle/>
          <a:p>
            <a:pPr algn="r" rtl="1"/>
            <a:r>
              <a:rPr lang="en-US" sz="2400" dirty="0" smtClean="0"/>
              <a:t>90</a:t>
            </a:r>
            <a:r>
              <a:rPr lang="en-US" sz="2400" baseline="30000" dirty="0" smtClean="0"/>
              <a:t>0</a:t>
            </a:r>
            <a:endParaRPr lang="en-US" sz="2400" dirty="0"/>
          </a:p>
        </p:txBody>
      </p:sp>
      <p:cxnSp>
        <p:nvCxnSpPr>
          <p:cNvPr id="17" name="Straight Arrow Connector 16"/>
          <p:cNvCxnSpPr/>
          <p:nvPr/>
        </p:nvCxnSpPr>
        <p:spPr>
          <a:xfrm flipV="1">
            <a:off x="4281715" y="4397829"/>
            <a:ext cx="1509485" cy="667658"/>
          </a:xfrm>
          <a:prstGeom prst="straightConnector1">
            <a:avLst/>
          </a:prstGeom>
          <a:ln w="57150">
            <a:tailEnd type="arrow"/>
          </a:ln>
        </p:spPr>
        <p:style>
          <a:lnRef idx="2">
            <a:schemeClr val="accent6"/>
          </a:lnRef>
          <a:fillRef idx="0">
            <a:schemeClr val="accent6"/>
          </a:fillRef>
          <a:effectRef idx="1">
            <a:schemeClr val="accent6"/>
          </a:effectRef>
          <a:fontRef idx="minor">
            <a:schemeClr val="tx1"/>
          </a:fontRef>
        </p:style>
      </p:cxnSp>
      <p:sp>
        <p:nvSpPr>
          <p:cNvPr id="18" name="Arc 17"/>
          <p:cNvSpPr/>
          <p:nvPr/>
        </p:nvSpPr>
        <p:spPr>
          <a:xfrm rot="1336038">
            <a:off x="3777750" y="4026204"/>
            <a:ext cx="1288473" cy="842479"/>
          </a:xfrm>
          <a:prstGeom prst="arc">
            <a:avLst>
              <a:gd name="adj1" fmla="val 14076779"/>
              <a:gd name="adj2" fmla="val 357454"/>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5610241" y="4178243"/>
            <a:ext cx="1253613" cy="369332"/>
          </a:xfrm>
          <a:prstGeom prst="rect">
            <a:avLst/>
          </a:prstGeom>
          <a:noFill/>
        </p:spPr>
        <p:txBody>
          <a:bodyPr wrap="square" rtlCol="0">
            <a:spAutoFit/>
          </a:bodyPr>
          <a:lstStyle/>
          <a:p>
            <a:pPr algn="r" rtl="1"/>
            <a:r>
              <a:rPr lang="he-IL" dirty="0" smtClean="0"/>
              <a:t>קרן חוזרת</a:t>
            </a:r>
            <a:endParaRPr lang="en-US" dirty="0"/>
          </a:p>
        </p:txBody>
      </p:sp>
      <p:sp>
        <p:nvSpPr>
          <p:cNvPr id="22" name="TextBox 21"/>
          <p:cNvSpPr txBox="1"/>
          <p:nvPr/>
        </p:nvSpPr>
        <p:spPr>
          <a:xfrm>
            <a:off x="711199" y="4112605"/>
            <a:ext cx="1175658" cy="830997"/>
          </a:xfrm>
          <a:prstGeom prst="rect">
            <a:avLst/>
          </a:prstGeom>
          <a:noFill/>
        </p:spPr>
        <p:txBody>
          <a:bodyPr wrap="square" rtlCol="0">
            <a:spAutoFit/>
          </a:bodyPr>
          <a:lstStyle/>
          <a:p>
            <a:pPr algn="r" rtl="1"/>
            <a:r>
              <a:rPr lang="en-US" sz="4800" dirty="0" smtClean="0"/>
              <a:t>n</a:t>
            </a:r>
            <a:r>
              <a:rPr lang="en-US" sz="4800" baseline="-25000" dirty="0" smtClean="0"/>
              <a:t>1</a:t>
            </a:r>
            <a:endParaRPr lang="en-US" sz="4800" dirty="0"/>
          </a:p>
        </p:txBody>
      </p:sp>
      <p:sp>
        <p:nvSpPr>
          <p:cNvPr id="23" name="TextBox 22"/>
          <p:cNvSpPr txBox="1"/>
          <p:nvPr/>
        </p:nvSpPr>
        <p:spPr>
          <a:xfrm>
            <a:off x="435428" y="5237461"/>
            <a:ext cx="1494973" cy="830997"/>
          </a:xfrm>
          <a:prstGeom prst="rect">
            <a:avLst/>
          </a:prstGeom>
          <a:noFill/>
        </p:spPr>
        <p:txBody>
          <a:bodyPr wrap="square" rtlCol="0">
            <a:spAutoFit/>
          </a:bodyPr>
          <a:lstStyle/>
          <a:p>
            <a:pPr algn="r" rtl="1"/>
            <a:r>
              <a:rPr lang="en-US" sz="4800" dirty="0" smtClean="0"/>
              <a:t>n</a:t>
            </a:r>
            <a:r>
              <a:rPr lang="en-US" sz="4800" baseline="-25000" dirty="0" smtClean="0"/>
              <a:t>2</a:t>
            </a:r>
            <a:endParaRPr lang="en-US" sz="4800" baseline="-25000" dirty="0"/>
          </a:p>
        </p:txBody>
      </p:sp>
      <p:sp>
        <p:nvSpPr>
          <p:cNvPr id="30" name="TextBox 29"/>
          <p:cNvSpPr txBox="1"/>
          <p:nvPr/>
        </p:nvSpPr>
        <p:spPr>
          <a:xfrm>
            <a:off x="4361541" y="4230914"/>
            <a:ext cx="696686" cy="461665"/>
          </a:xfrm>
          <a:prstGeom prst="rect">
            <a:avLst/>
          </a:prstGeom>
          <a:noFill/>
        </p:spPr>
        <p:txBody>
          <a:bodyPr wrap="square" rtlCol="0">
            <a:spAutoFit/>
          </a:bodyPr>
          <a:lstStyle/>
          <a:p>
            <a:r>
              <a:rPr lang="el-GR" sz="2400" dirty="0" smtClean="0"/>
              <a:t>θ</a:t>
            </a:r>
            <a:r>
              <a:rPr lang="en-US" sz="2400" baseline="-25000" dirty="0" err="1" smtClean="0"/>
              <a:t>cr</a:t>
            </a:r>
            <a:endParaRPr lang="en-US" sz="2400" dirty="0"/>
          </a:p>
        </p:txBody>
      </p:sp>
      <p:graphicFrame>
        <p:nvGraphicFramePr>
          <p:cNvPr id="55298" name="Object 2"/>
          <p:cNvGraphicFramePr>
            <a:graphicFrameLocks noChangeAspect="1"/>
          </p:cNvGraphicFramePr>
          <p:nvPr>
            <p:extLst>
              <p:ext uri="{D42A27DB-BD31-4B8C-83A1-F6EECF244321}">
                <p14:modId xmlns:p14="http://schemas.microsoft.com/office/powerpoint/2010/main" val="2870032740"/>
              </p:ext>
            </p:extLst>
          </p:nvPr>
        </p:nvGraphicFramePr>
        <p:xfrm>
          <a:off x="2523885" y="2086429"/>
          <a:ext cx="3713162" cy="703263"/>
        </p:xfrm>
        <a:graphic>
          <a:graphicData uri="http://schemas.openxmlformats.org/presentationml/2006/ole">
            <mc:AlternateContent xmlns:mc="http://schemas.openxmlformats.org/markup-compatibility/2006">
              <mc:Choice xmlns:v="urn:schemas-microsoft-com:vml" Requires="v">
                <p:oleObj spid="_x0000_s88067" name="Equation" r:id="rId4" imgW="1206360" imgH="228600" progId="Equation.DSMT4">
                  <p:embed/>
                </p:oleObj>
              </mc:Choice>
              <mc:Fallback>
                <p:oleObj name="Equation" r:id="rId4" imgW="120636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3885" y="2086429"/>
                        <a:ext cx="3713162" cy="703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מלבן 2"/>
          <p:cNvSpPr/>
          <p:nvPr/>
        </p:nvSpPr>
        <p:spPr>
          <a:xfrm>
            <a:off x="4296694" y="5094514"/>
            <a:ext cx="855874" cy="7837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58821649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384625" y="510221"/>
            <a:ext cx="8352975" cy="2015265"/>
          </a:xfrm>
          <a:ln>
            <a:noFill/>
          </a:ln>
        </p:spPr>
        <p:style>
          <a:lnRef idx="2">
            <a:schemeClr val="accent6"/>
          </a:lnRef>
          <a:fillRef idx="1001">
            <a:schemeClr val="lt1"/>
          </a:fillRef>
          <a:effectRef idx="0">
            <a:schemeClr val="accent6"/>
          </a:effectRef>
          <a:fontRef idx="minor">
            <a:schemeClr val="dk1"/>
          </a:fontRef>
        </p:style>
        <p:txBody>
          <a:bodyPr>
            <a:normAutofit/>
          </a:bodyPr>
          <a:lstStyle/>
          <a:p>
            <a:pPr algn="ctr" rtl="1">
              <a:buNone/>
            </a:pPr>
            <a:r>
              <a:rPr lang="he-IL" sz="2800" b="1" dirty="0" smtClean="0">
                <a:solidFill>
                  <a:srgbClr val="CC0099"/>
                </a:solidFill>
              </a:rPr>
              <a:t>כל זווית פגיעה הגדולה מהזווית הקריטית תיגרום להחזרה מלאה, כלומר עוצמת הקרן החוזרת תהיה שווה לעוצמת הקרן הפוגעת ולא תתקבל קרן נשברת.</a:t>
            </a:r>
          </a:p>
          <a:p>
            <a:pPr algn="ctr" rtl="1">
              <a:buNone/>
            </a:pPr>
            <a:endParaRPr lang="en-US" sz="2800" b="1" dirty="0">
              <a:solidFill>
                <a:srgbClr val="CC0099"/>
              </a:solidFill>
            </a:endParaRPr>
          </a:p>
        </p:txBody>
      </p:sp>
      <p:cxnSp>
        <p:nvCxnSpPr>
          <p:cNvPr id="4" name="Straight Connector 3"/>
          <p:cNvCxnSpPr/>
          <p:nvPr/>
        </p:nvCxnSpPr>
        <p:spPr>
          <a:xfrm flipV="1">
            <a:off x="290286" y="5065485"/>
            <a:ext cx="8069943" cy="290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888343" y="3962403"/>
            <a:ext cx="1320801" cy="1074053"/>
          </a:xfrm>
          <a:prstGeom prst="straightConnector1">
            <a:avLst/>
          </a:prstGeom>
          <a:ln w="76200">
            <a:solidFill>
              <a:srgbClr val="F79646">
                <a:alpha val="16863"/>
              </a:srgbClr>
            </a:solidFill>
            <a:tailEnd type="arrow"/>
          </a:ln>
        </p:spPr>
        <p:style>
          <a:lnRef idx="2">
            <a:schemeClr val="accent6"/>
          </a:lnRef>
          <a:fillRef idx="0">
            <a:schemeClr val="accent6"/>
          </a:fillRef>
          <a:effectRef idx="1">
            <a:schemeClr val="accent6"/>
          </a:effectRef>
          <a:fontRef idx="minor">
            <a:schemeClr val="tx1"/>
          </a:fontRef>
        </p:style>
      </p:cxnSp>
      <p:cxnSp>
        <p:nvCxnSpPr>
          <p:cNvPr id="6" name="Straight Connector 5"/>
          <p:cNvCxnSpPr/>
          <p:nvPr/>
        </p:nvCxnSpPr>
        <p:spPr>
          <a:xfrm rot="16200000" flipH="1">
            <a:off x="2524657" y="4869649"/>
            <a:ext cx="3493131" cy="41117"/>
          </a:xfrm>
          <a:prstGeom prst="line">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rot="18589481">
            <a:off x="3131864" y="4178602"/>
            <a:ext cx="1288473" cy="842479"/>
          </a:xfrm>
          <a:prstGeom prst="arc">
            <a:avLst>
              <a:gd name="adj1" fmla="val 13232305"/>
              <a:gd name="adj2" fmla="val 754283"/>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742184" y="4156471"/>
            <a:ext cx="1253613" cy="369332"/>
          </a:xfrm>
          <a:prstGeom prst="rect">
            <a:avLst/>
          </a:prstGeom>
          <a:noFill/>
        </p:spPr>
        <p:txBody>
          <a:bodyPr wrap="square" rtlCol="0">
            <a:spAutoFit/>
          </a:bodyPr>
          <a:lstStyle/>
          <a:p>
            <a:pPr algn="r" rtl="1"/>
            <a:r>
              <a:rPr lang="he-IL" dirty="0" smtClean="0"/>
              <a:t>קרן פוגעת</a:t>
            </a:r>
            <a:endParaRPr lang="en-US" dirty="0"/>
          </a:p>
        </p:txBody>
      </p:sp>
      <p:sp>
        <p:nvSpPr>
          <p:cNvPr id="11" name="TextBox 10"/>
          <p:cNvSpPr txBox="1"/>
          <p:nvPr/>
        </p:nvSpPr>
        <p:spPr>
          <a:xfrm>
            <a:off x="4696073" y="5614923"/>
            <a:ext cx="3330327"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rtl="1"/>
            <a:r>
              <a:rPr lang="he-IL" sz="2400" b="1" dirty="0" smtClean="0"/>
              <a:t>אין  קרן נשברת, מתקבלת החזרה מלאה</a:t>
            </a:r>
            <a:endParaRPr lang="en-US" sz="2400" b="1" dirty="0"/>
          </a:p>
        </p:txBody>
      </p:sp>
      <p:sp>
        <p:nvSpPr>
          <p:cNvPr id="12" name="TextBox 11"/>
          <p:cNvSpPr txBox="1"/>
          <p:nvPr/>
        </p:nvSpPr>
        <p:spPr>
          <a:xfrm>
            <a:off x="2767312" y="3848159"/>
            <a:ext cx="1253613" cy="369332"/>
          </a:xfrm>
          <a:prstGeom prst="rect">
            <a:avLst/>
          </a:prstGeom>
          <a:noFill/>
        </p:spPr>
        <p:txBody>
          <a:bodyPr wrap="square" rtlCol="0">
            <a:spAutoFit/>
          </a:bodyPr>
          <a:lstStyle/>
          <a:p>
            <a:pPr algn="r" rtl="1"/>
            <a:r>
              <a:rPr lang="he-IL" dirty="0" smtClean="0"/>
              <a:t>זווית פגיעה</a:t>
            </a:r>
            <a:endParaRPr lang="en-US" dirty="0"/>
          </a:p>
        </p:txBody>
      </p:sp>
      <p:sp>
        <p:nvSpPr>
          <p:cNvPr id="14" name="TextBox 13"/>
          <p:cNvSpPr txBox="1"/>
          <p:nvPr/>
        </p:nvSpPr>
        <p:spPr>
          <a:xfrm>
            <a:off x="3439884" y="4267200"/>
            <a:ext cx="870860" cy="830997"/>
          </a:xfrm>
          <a:prstGeom prst="rect">
            <a:avLst/>
          </a:prstGeom>
          <a:noFill/>
        </p:spPr>
        <p:txBody>
          <a:bodyPr wrap="square" rtlCol="0">
            <a:spAutoFit/>
          </a:bodyPr>
          <a:lstStyle/>
          <a:p>
            <a:r>
              <a:rPr lang="el-GR" sz="2400" dirty="0" smtClean="0"/>
              <a:t>θ</a:t>
            </a:r>
            <a:r>
              <a:rPr lang="en-US" sz="2400" dirty="0" smtClean="0"/>
              <a:t>&gt;</a:t>
            </a:r>
            <a:r>
              <a:rPr lang="el-GR" sz="2400" dirty="0" smtClean="0"/>
              <a:t>θ</a:t>
            </a:r>
            <a:r>
              <a:rPr lang="en-US" sz="2400" baseline="-25000" dirty="0" err="1" smtClean="0"/>
              <a:t>cr</a:t>
            </a:r>
            <a:endParaRPr lang="en-US" sz="2400" dirty="0" smtClean="0"/>
          </a:p>
          <a:p>
            <a:endParaRPr lang="en-US" sz="2400" dirty="0"/>
          </a:p>
        </p:txBody>
      </p:sp>
      <p:cxnSp>
        <p:nvCxnSpPr>
          <p:cNvPr id="17" name="Straight Arrow Connector 16"/>
          <p:cNvCxnSpPr/>
          <p:nvPr/>
        </p:nvCxnSpPr>
        <p:spPr>
          <a:xfrm flipV="1">
            <a:off x="4281715" y="4383314"/>
            <a:ext cx="2061028" cy="682175"/>
          </a:xfrm>
          <a:prstGeom prst="straightConnector1">
            <a:avLst/>
          </a:prstGeom>
          <a:ln w="76200">
            <a:solidFill>
              <a:srgbClr val="F79646"/>
            </a:solidFill>
            <a:tailEnd type="arrow"/>
          </a:ln>
        </p:spPr>
        <p:style>
          <a:lnRef idx="2">
            <a:schemeClr val="accent6"/>
          </a:lnRef>
          <a:fillRef idx="0">
            <a:schemeClr val="accent6"/>
          </a:fillRef>
          <a:effectRef idx="1">
            <a:schemeClr val="accent6"/>
          </a:effectRef>
          <a:fontRef idx="minor">
            <a:schemeClr val="tx1"/>
          </a:fontRef>
        </p:style>
      </p:cxnSp>
      <p:sp>
        <p:nvSpPr>
          <p:cNvPr id="18" name="Arc 17"/>
          <p:cNvSpPr/>
          <p:nvPr/>
        </p:nvSpPr>
        <p:spPr>
          <a:xfrm rot="1174216">
            <a:off x="3705179" y="4069747"/>
            <a:ext cx="1288473" cy="842479"/>
          </a:xfrm>
          <a:prstGeom prst="arc">
            <a:avLst>
              <a:gd name="adj1" fmla="val 14246617"/>
              <a:gd name="adj2" fmla="val 877905"/>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5610241" y="3931500"/>
            <a:ext cx="1253613" cy="369332"/>
          </a:xfrm>
          <a:prstGeom prst="rect">
            <a:avLst/>
          </a:prstGeom>
          <a:noFill/>
        </p:spPr>
        <p:txBody>
          <a:bodyPr wrap="square" rtlCol="0">
            <a:spAutoFit/>
          </a:bodyPr>
          <a:lstStyle/>
          <a:p>
            <a:pPr algn="r" rtl="1"/>
            <a:r>
              <a:rPr lang="he-IL" dirty="0" smtClean="0"/>
              <a:t>קרן חוזרת</a:t>
            </a:r>
            <a:endParaRPr lang="en-US" dirty="0"/>
          </a:p>
        </p:txBody>
      </p:sp>
      <p:sp>
        <p:nvSpPr>
          <p:cNvPr id="30" name="TextBox 29"/>
          <p:cNvSpPr txBox="1"/>
          <p:nvPr/>
        </p:nvSpPr>
        <p:spPr>
          <a:xfrm>
            <a:off x="4390570" y="4390572"/>
            <a:ext cx="696686" cy="461665"/>
          </a:xfrm>
          <a:prstGeom prst="rect">
            <a:avLst/>
          </a:prstGeom>
          <a:noFill/>
        </p:spPr>
        <p:txBody>
          <a:bodyPr wrap="square" rtlCol="0">
            <a:spAutoFit/>
          </a:bodyPr>
          <a:lstStyle/>
          <a:p>
            <a:r>
              <a:rPr lang="el-GR" sz="2400" dirty="0" smtClean="0"/>
              <a:t>θ</a:t>
            </a:r>
            <a:endParaRPr lang="en-US" sz="2400" dirty="0"/>
          </a:p>
        </p:txBody>
      </p:sp>
      <p:cxnSp>
        <p:nvCxnSpPr>
          <p:cNvPr id="24" name="Straight Arrow Connector 23"/>
          <p:cNvCxnSpPr/>
          <p:nvPr/>
        </p:nvCxnSpPr>
        <p:spPr>
          <a:xfrm>
            <a:off x="2365828" y="4470400"/>
            <a:ext cx="1908630" cy="616856"/>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sp>
        <p:nvSpPr>
          <p:cNvPr id="26" name="TextBox 25"/>
          <p:cNvSpPr txBox="1"/>
          <p:nvPr/>
        </p:nvSpPr>
        <p:spPr>
          <a:xfrm>
            <a:off x="711199" y="4112605"/>
            <a:ext cx="1175658" cy="830997"/>
          </a:xfrm>
          <a:prstGeom prst="rect">
            <a:avLst/>
          </a:prstGeom>
          <a:noFill/>
        </p:spPr>
        <p:txBody>
          <a:bodyPr wrap="square" rtlCol="0">
            <a:spAutoFit/>
          </a:bodyPr>
          <a:lstStyle/>
          <a:p>
            <a:pPr algn="r" rtl="1"/>
            <a:r>
              <a:rPr lang="en-US" sz="4800" dirty="0" smtClean="0"/>
              <a:t>n</a:t>
            </a:r>
            <a:r>
              <a:rPr lang="en-US" sz="4800" baseline="-25000" dirty="0" smtClean="0"/>
              <a:t>1</a:t>
            </a:r>
            <a:endParaRPr lang="en-US" sz="4800" dirty="0"/>
          </a:p>
        </p:txBody>
      </p:sp>
      <p:sp>
        <p:nvSpPr>
          <p:cNvPr id="27" name="TextBox 26"/>
          <p:cNvSpPr txBox="1"/>
          <p:nvPr/>
        </p:nvSpPr>
        <p:spPr>
          <a:xfrm>
            <a:off x="435428" y="5237461"/>
            <a:ext cx="1494973" cy="830997"/>
          </a:xfrm>
          <a:prstGeom prst="rect">
            <a:avLst/>
          </a:prstGeom>
          <a:noFill/>
        </p:spPr>
        <p:txBody>
          <a:bodyPr wrap="square" rtlCol="0">
            <a:spAutoFit/>
          </a:bodyPr>
          <a:lstStyle/>
          <a:p>
            <a:pPr algn="r" rtl="1"/>
            <a:r>
              <a:rPr lang="en-US" sz="4800" dirty="0" smtClean="0"/>
              <a:t>n</a:t>
            </a:r>
            <a:r>
              <a:rPr lang="en-US" sz="4800" baseline="-25000" dirty="0" smtClean="0"/>
              <a:t>2</a:t>
            </a:r>
            <a:endParaRPr lang="en-US" sz="4800" baseline="-25000" dirty="0"/>
          </a:p>
        </p:txBody>
      </p:sp>
    </p:spTree>
    <p:extLst>
      <p:ext uri="{BB962C8B-B14F-4D97-AF65-F5344CB8AC3E}">
        <p14:creationId xmlns:p14="http://schemas.microsoft.com/office/powerpoint/2010/main" val="288466419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Rectangle 31"/>
          <p:cNvSpPr/>
          <p:nvPr/>
        </p:nvSpPr>
        <p:spPr>
          <a:xfrm>
            <a:off x="427703" y="5058697"/>
            <a:ext cx="8155858" cy="1799303"/>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36" name="Rectangle 16"/>
          <p:cNvSpPr>
            <a:spLocks noGrp="1" noChangeArrowheads="1"/>
          </p:cNvSpPr>
          <p:nvPr>
            <p:ph type="body" idx="1"/>
          </p:nvPr>
        </p:nvSpPr>
        <p:spPr>
          <a:xfrm>
            <a:off x="109612" y="673631"/>
            <a:ext cx="8792039" cy="2001329"/>
          </a:xfrm>
          <a:noFill/>
          <a:ln/>
        </p:spPr>
        <p:txBody>
          <a:bodyPr>
            <a:noAutofit/>
          </a:bodyPr>
          <a:lstStyle/>
          <a:p>
            <a:pPr marL="514350" indent="-514350" algn="r" rtl="1">
              <a:buNone/>
            </a:pPr>
            <a:r>
              <a:rPr lang="he-IL" sz="4000" b="1" dirty="0" smtClean="0">
                <a:solidFill>
                  <a:srgbClr val="FF0000"/>
                </a:solidFill>
                <a:cs typeface="David" pitchFamily="2" charset="-79"/>
              </a:rPr>
              <a:t>זווית שבירה</a:t>
            </a:r>
            <a:r>
              <a:rPr lang="he-IL" sz="4000" b="1" dirty="0" smtClean="0">
                <a:solidFill>
                  <a:srgbClr val="7030A0"/>
                </a:solidFill>
                <a:cs typeface="David" pitchFamily="2" charset="-79"/>
              </a:rPr>
              <a:t>: </a:t>
            </a:r>
            <a:r>
              <a:rPr lang="he-IL" sz="4000" b="1" dirty="0">
                <a:solidFill>
                  <a:srgbClr val="7030A0"/>
                </a:solidFill>
                <a:cs typeface="David" pitchFamily="2" charset="-79"/>
              </a:rPr>
              <a:t>הזווית בין הקרן הנשברת בתווך, לבין האנך  </a:t>
            </a:r>
            <a:r>
              <a:rPr lang="he-IL" sz="4000" b="1" dirty="0" smtClean="0">
                <a:solidFill>
                  <a:srgbClr val="7030A0"/>
                </a:solidFill>
                <a:cs typeface="David" pitchFamily="2" charset="-79"/>
              </a:rPr>
              <a:t> </a:t>
            </a:r>
            <a:r>
              <a:rPr lang="he-IL" sz="4000" b="1" dirty="0">
                <a:solidFill>
                  <a:srgbClr val="7030A0"/>
                </a:solidFill>
                <a:cs typeface="David" pitchFamily="2" charset="-79"/>
              </a:rPr>
              <a:t>למשטח בנקודת הפגיעה .</a:t>
            </a:r>
            <a:endParaRPr lang="en-US" sz="4000" b="1" dirty="0">
              <a:solidFill>
                <a:srgbClr val="7030A0"/>
              </a:solidFill>
              <a:cs typeface="David" pitchFamily="2" charset="-79"/>
            </a:endParaRPr>
          </a:p>
          <a:p>
            <a:pPr marL="514350" indent="-514350" algn="r" rtl="1">
              <a:buNone/>
            </a:pPr>
            <a:endParaRPr lang="en-US" sz="4000" b="1" baseline="-25000" dirty="0">
              <a:solidFill>
                <a:srgbClr val="7030A0"/>
              </a:solidFill>
            </a:endParaRPr>
          </a:p>
        </p:txBody>
      </p:sp>
      <p:cxnSp>
        <p:nvCxnSpPr>
          <p:cNvPr id="20" name="Straight Arrow Connector 19"/>
          <p:cNvCxnSpPr/>
          <p:nvPr/>
        </p:nvCxnSpPr>
        <p:spPr>
          <a:xfrm rot="16200000" flipH="1">
            <a:off x="2768901" y="3587660"/>
            <a:ext cx="1646006" cy="1372938"/>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a:xfrm rot="16200000" flipH="1">
            <a:off x="2524657" y="4869649"/>
            <a:ext cx="3493131" cy="41117"/>
          </a:xfrm>
          <a:prstGeom prst="line">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3805089" y="5515899"/>
            <a:ext cx="1624553" cy="676187"/>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sp>
        <p:nvSpPr>
          <p:cNvPr id="28" name="Arc 27"/>
          <p:cNvSpPr/>
          <p:nvPr/>
        </p:nvSpPr>
        <p:spPr>
          <a:xfrm rot="18767867">
            <a:off x="3204436" y="4106030"/>
            <a:ext cx="1288473" cy="842479"/>
          </a:xfrm>
          <a:prstGeom prst="arc">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6408915">
            <a:off x="3799720" y="4932218"/>
            <a:ext cx="1288473" cy="1025237"/>
          </a:xfrm>
          <a:prstGeom prst="arc">
            <a:avLst>
              <a:gd name="adj1" fmla="val 18939456"/>
              <a:gd name="adj2" fmla="val 0"/>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p:cNvSpPr txBox="1"/>
          <p:nvPr/>
        </p:nvSpPr>
        <p:spPr>
          <a:xfrm>
            <a:off x="1858297" y="3082414"/>
            <a:ext cx="1253613" cy="369332"/>
          </a:xfrm>
          <a:prstGeom prst="rect">
            <a:avLst/>
          </a:prstGeom>
          <a:noFill/>
        </p:spPr>
        <p:txBody>
          <a:bodyPr wrap="square" rtlCol="0">
            <a:spAutoFit/>
          </a:bodyPr>
          <a:lstStyle/>
          <a:p>
            <a:pPr algn="r" rtl="1"/>
            <a:r>
              <a:rPr lang="he-IL" dirty="0" smtClean="0"/>
              <a:t>קרן פוגעת</a:t>
            </a:r>
            <a:endParaRPr lang="en-US" dirty="0"/>
          </a:p>
        </p:txBody>
      </p:sp>
      <p:sp>
        <p:nvSpPr>
          <p:cNvPr id="39" name="TextBox 38"/>
          <p:cNvSpPr txBox="1"/>
          <p:nvPr/>
        </p:nvSpPr>
        <p:spPr>
          <a:xfrm>
            <a:off x="4193460" y="2851356"/>
            <a:ext cx="1514166" cy="646331"/>
          </a:xfrm>
          <a:prstGeom prst="rect">
            <a:avLst/>
          </a:prstGeom>
          <a:noFill/>
        </p:spPr>
        <p:txBody>
          <a:bodyPr wrap="square" rtlCol="0">
            <a:spAutoFit/>
          </a:bodyPr>
          <a:lstStyle/>
          <a:p>
            <a:pPr algn="ctr" rtl="1"/>
            <a:r>
              <a:rPr lang="he-IL" dirty="0" smtClean="0"/>
              <a:t>האנך למשטח הפגיעה</a:t>
            </a:r>
            <a:endParaRPr lang="en-US" dirty="0"/>
          </a:p>
        </p:txBody>
      </p:sp>
      <p:sp>
        <p:nvSpPr>
          <p:cNvPr id="41" name="TextBox 40"/>
          <p:cNvSpPr txBox="1"/>
          <p:nvPr/>
        </p:nvSpPr>
        <p:spPr>
          <a:xfrm>
            <a:off x="4768645" y="5963265"/>
            <a:ext cx="1253613" cy="369332"/>
          </a:xfrm>
          <a:prstGeom prst="rect">
            <a:avLst/>
          </a:prstGeom>
          <a:noFill/>
        </p:spPr>
        <p:txBody>
          <a:bodyPr wrap="square" rtlCol="0">
            <a:spAutoFit/>
          </a:bodyPr>
          <a:lstStyle/>
          <a:p>
            <a:pPr algn="r" rtl="1"/>
            <a:r>
              <a:rPr lang="he-IL" dirty="0" smtClean="0"/>
              <a:t>קרן נשברת</a:t>
            </a:r>
            <a:endParaRPr lang="en-US" dirty="0"/>
          </a:p>
        </p:txBody>
      </p:sp>
      <p:sp>
        <p:nvSpPr>
          <p:cNvPr id="42" name="TextBox 41"/>
          <p:cNvSpPr txBox="1"/>
          <p:nvPr/>
        </p:nvSpPr>
        <p:spPr>
          <a:xfrm>
            <a:off x="3043084" y="3470788"/>
            <a:ext cx="1253613" cy="369332"/>
          </a:xfrm>
          <a:prstGeom prst="rect">
            <a:avLst/>
          </a:prstGeom>
          <a:noFill/>
        </p:spPr>
        <p:txBody>
          <a:bodyPr wrap="square" rtlCol="0">
            <a:spAutoFit/>
          </a:bodyPr>
          <a:lstStyle/>
          <a:p>
            <a:pPr algn="r" rtl="1"/>
            <a:r>
              <a:rPr lang="he-IL" dirty="0" smtClean="0"/>
              <a:t>זווית פגיעה</a:t>
            </a:r>
            <a:endParaRPr lang="en-US" dirty="0"/>
          </a:p>
        </p:txBody>
      </p:sp>
      <p:sp>
        <p:nvSpPr>
          <p:cNvPr id="43" name="TextBox 42"/>
          <p:cNvSpPr txBox="1"/>
          <p:nvPr/>
        </p:nvSpPr>
        <p:spPr>
          <a:xfrm>
            <a:off x="2974258" y="5968182"/>
            <a:ext cx="1253613" cy="369332"/>
          </a:xfrm>
          <a:prstGeom prst="rect">
            <a:avLst/>
          </a:prstGeom>
          <a:noFill/>
        </p:spPr>
        <p:txBody>
          <a:bodyPr wrap="square" rtlCol="0">
            <a:spAutoFit/>
          </a:bodyPr>
          <a:lstStyle/>
          <a:p>
            <a:pPr algn="r" rtl="1"/>
            <a:r>
              <a:rPr lang="he-IL" dirty="0" smtClean="0"/>
              <a:t>זווית שבירה</a:t>
            </a:r>
            <a:endParaRPr lang="en-US" dirty="0"/>
          </a:p>
        </p:txBody>
      </p:sp>
      <p:sp>
        <p:nvSpPr>
          <p:cNvPr id="44" name="TextBox 43"/>
          <p:cNvSpPr txBox="1"/>
          <p:nvPr/>
        </p:nvSpPr>
        <p:spPr>
          <a:xfrm>
            <a:off x="3746091" y="4168879"/>
            <a:ext cx="511277" cy="461665"/>
          </a:xfrm>
          <a:prstGeom prst="rect">
            <a:avLst/>
          </a:prstGeom>
          <a:noFill/>
        </p:spPr>
        <p:txBody>
          <a:bodyPr wrap="square" rtlCol="0">
            <a:spAutoFit/>
          </a:bodyPr>
          <a:lstStyle/>
          <a:p>
            <a:pPr algn="r" rtl="1"/>
            <a:r>
              <a:rPr lang="he-IL" sz="2400" baseline="-25000" dirty="0" smtClean="0"/>
              <a:t>1</a:t>
            </a:r>
            <a:r>
              <a:rPr lang="el-GR" sz="2400" dirty="0" smtClean="0"/>
              <a:t>θ</a:t>
            </a:r>
            <a:endParaRPr lang="en-US" sz="2400" dirty="0"/>
          </a:p>
        </p:txBody>
      </p:sp>
      <p:sp>
        <p:nvSpPr>
          <p:cNvPr id="45" name="TextBox 44"/>
          <p:cNvSpPr txBox="1"/>
          <p:nvPr/>
        </p:nvSpPr>
        <p:spPr>
          <a:xfrm>
            <a:off x="4163961" y="5574892"/>
            <a:ext cx="511277" cy="461665"/>
          </a:xfrm>
          <a:prstGeom prst="rect">
            <a:avLst/>
          </a:prstGeom>
          <a:noFill/>
        </p:spPr>
        <p:txBody>
          <a:bodyPr wrap="square" rtlCol="0">
            <a:spAutoFit/>
          </a:bodyPr>
          <a:lstStyle/>
          <a:p>
            <a:pPr algn="r" rtl="1"/>
            <a:r>
              <a:rPr lang="he-IL" sz="2400" baseline="-25000" dirty="0" smtClean="0"/>
              <a:t>2</a:t>
            </a:r>
            <a:r>
              <a:rPr lang="el-GR" sz="2400" dirty="0" smtClean="0"/>
              <a:t>θ</a:t>
            </a:r>
            <a:endParaRPr lang="en-US" sz="2400" dirty="0"/>
          </a:p>
        </p:txBody>
      </p:sp>
    </p:spTree>
    <p:extLst>
      <p:ext uri="{BB962C8B-B14F-4D97-AF65-F5344CB8AC3E}">
        <p14:creationId xmlns:p14="http://schemas.microsoft.com/office/powerpoint/2010/main" val="239568734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2000"/>
                                        <p:tgtEl>
                                          <p:spTgt spid="39"/>
                                        </p:tgtEl>
                                      </p:cBhvr>
                                    </p:animEffect>
                                  </p:childTnLst>
                                </p:cTn>
                              </p:par>
                            </p:childTnLst>
                          </p:cTn>
                        </p:par>
                        <p:par>
                          <p:cTn id="19" fill="hold">
                            <p:stCondLst>
                              <p:cond delay="4500"/>
                            </p:stCondLst>
                            <p:childTnLst>
                              <p:par>
                                <p:cTn id="20" presetID="22" presetClass="entr" presetSubtype="1"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20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0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20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2000"/>
                                        <p:tgtEl>
                                          <p:spTgt spid="4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0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20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7" grpId="0"/>
      <p:bldP spid="39" grpId="0"/>
      <p:bldP spid="41" grpId="0"/>
      <p:bldP spid="42" grpId="0"/>
      <p:bldP spid="43" grpId="0"/>
      <p:bldP spid="44"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286" y="264887"/>
            <a:ext cx="8229600" cy="1273628"/>
          </a:xfrm>
        </p:spPr>
        <p:txBody>
          <a:bodyPr/>
          <a:lstStyle/>
          <a:p>
            <a:pPr algn="ctr" rtl="1">
              <a:buNone/>
            </a:pPr>
            <a:r>
              <a:rPr lang="he-IL" b="1" dirty="0" smtClean="0">
                <a:solidFill>
                  <a:srgbClr val="FF00FF"/>
                </a:solidFill>
              </a:rPr>
              <a:t>לדוגמה, מהי הזווית הקריטית במעבר ממים </a:t>
            </a:r>
          </a:p>
          <a:p>
            <a:pPr algn="ctr" rtl="1">
              <a:buNone/>
            </a:pPr>
            <a:r>
              <a:rPr lang="en-US" b="1" dirty="0" smtClean="0">
                <a:solidFill>
                  <a:srgbClr val="FF00FF"/>
                </a:solidFill>
              </a:rPr>
              <a:t>(n=1.33)</a:t>
            </a:r>
            <a:r>
              <a:rPr lang="he-IL" b="1" dirty="0" smtClean="0">
                <a:solidFill>
                  <a:srgbClr val="FF00FF"/>
                </a:solidFill>
              </a:rPr>
              <a:t> לאוויר?</a:t>
            </a:r>
            <a:endParaRPr lang="en-US" b="1" dirty="0">
              <a:solidFill>
                <a:srgbClr val="FF00FF"/>
              </a:solidFill>
            </a:endParaRPr>
          </a:p>
        </p:txBody>
      </p:sp>
      <p:pic>
        <p:nvPicPr>
          <p:cNvPr id="67586" name="Picture 2" descr="http://www.sa.ac.th/winyoo/light/light_geometric/refraction/flashlightinternalreflection.jpg"/>
          <p:cNvPicPr>
            <a:picLocks noChangeAspect="1" noChangeArrowheads="1"/>
          </p:cNvPicPr>
          <p:nvPr/>
        </p:nvPicPr>
        <p:blipFill>
          <a:blip r:embed="rId3" cstate="print"/>
          <a:srcRect/>
          <a:stretch>
            <a:fillRect/>
          </a:stretch>
        </p:blipFill>
        <p:spPr bwMode="auto">
          <a:xfrm>
            <a:off x="0" y="3713148"/>
            <a:ext cx="9144000" cy="3144852"/>
          </a:xfrm>
          <a:prstGeom prst="rect">
            <a:avLst/>
          </a:prstGeom>
          <a:noFill/>
        </p:spPr>
      </p:pic>
      <p:graphicFrame>
        <p:nvGraphicFramePr>
          <p:cNvPr id="67587" name="Object 3"/>
          <p:cNvGraphicFramePr>
            <a:graphicFrameLocks noChangeAspect="1"/>
          </p:cNvGraphicFramePr>
          <p:nvPr/>
        </p:nvGraphicFramePr>
        <p:xfrm>
          <a:off x="4865914" y="1592264"/>
          <a:ext cx="4025900" cy="703262"/>
        </p:xfrm>
        <a:graphic>
          <a:graphicData uri="http://schemas.openxmlformats.org/presentationml/2006/ole">
            <mc:AlternateContent xmlns:mc="http://schemas.openxmlformats.org/markup-compatibility/2006">
              <mc:Choice xmlns:v="urn:schemas-microsoft-com:vml" Requires="v">
                <p:oleObj spid="_x0000_s89093" name="Equation" r:id="rId4" imgW="1307880" imgH="228600" progId="Equation.DSMT4">
                  <p:embed/>
                </p:oleObj>
              </mc:Choice>
              <mc:Fallback>
                <p:oleObj name="Equation" r:id="rId4" imgW="13078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5914" y="1592264"/>
                        <a:ext cx="4025900" cy="7032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8" name="Object 4"/>
          <p:cNvGraphicFramePr>
            <a:graphicFrameLocks noChangeAspect="1"/>
          </p:cNvGraphicFramePr>
          <p:nvPr/>
        </p:nvGraphicFramePr>
        <p:xfrm>
          <a:off x="420913" y="1607458"/>
          <a:ext cx="3713163" cy="703263"/>
        </p:xfrm>
        <a:graphic>
          <a:graphicData uri="http://schemas.openxmlformats.org/presentationml/2006/ole">
            <mc:AlternateContent xmlns:mc="http://schemas.openxmlformats.org/markup-compatibility/2006">
              <mc:Choice xmlns:v="urn:schemas-microsoft-com:vml" Requires="v">
                <p:oleObj spid="_x0000_s89094" name="Equation" r:id="rId6" imgW="1206360" imgH="228600" progId="Equation.DSMT4">
                  <p:embed/>
                </p:oleObj>
              </mc:Choice>
              <mc:Fallback>
                <p:oleObj name="Equation" r:id="rId6" imgW="120636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913" y="1607458"/>
                        <a:ext cx="3713163" cy="703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9" name="Object 5"/>
          <p:cNvGraphicFramePr>
            <a:graphicFrameLocks noChangeAspect="1"/>
          </p:cNvGraphicFramePr>
          <p:nvPr/>
        </p:nvGraphicFramePr>
        <p:xfrm>
          <a:off x="3445555" y="2479222"/>
          <a:ext cx="2344737" cy="742950"/>
        </p:xfrm>
        <a:graphic>
          <a:graphicData uri="http://schemas.openxmlformats.org/presentationml/2006/ole">
            <mc:AlternateContent xmlns:mc="http://schemas.openxmlformats.org/markup-compatibility/2006">
              <mc:Choice xmlns:v="urn:schemas-microsoft-com:vml" Requires="v">
                <p:oleObj spid="_x0000_s89095" name="Equation" r:id="rId8" imgW="761760" imgH="241200" progId="Equation.DSMT4">
                  <p:embed/>
                </p:oleObj>
              </mc:Choice>
              <mc:Fallback>
                <p:oleObj name="Equation" r:id="rId8" imgW="76176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5555" y="2479222"/>
                        <a:ext cx="2344737" cy="742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hevron 7"/>
          <p:cNvSpPr/>
          <p:nvPr/>
        </p:nvSpPr>
        <p:spPr>
          <a:xfrm>
            <a:off x="4397829" y="1727200"/>
            <a:ext cx="333829" cy="36285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2"/>
          <p:cNvSpPr txBox="1">
            <a:spLocks/>
          </p:cNvSpPr>
          <p:nvPr/>
        </p:nvSpPr>
        <p:spPr>
          <a:xfrm>
            <a:off x="537028" y="3305629"/>
            <a:ext cx="8229600" cy="1273628"/>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lang="he-IL" sz="3200" b="1" dirty="0" smtClean="0">
                <a:solidFill>
                  <a:srgbClr val="800080"/>
                </a:solidFill>
              </a:rPr>
              <a:t>עבור כל זווית פגיעה הגדולה מ </a:t>
            </a:r>
            <a:r>
              <a:rPr lang="en-US" sz="3200" b="1" dirty="0" smtClean="0">
                <a:solidFill>
                  <a:srgbClr val="800080"/>
                </a:solidFill>
              </a:rPr>
              <a:t>48.75</a:t>
            </a:r>
            <a:r>
              <a:rPr lang="en-US" sz="3200" b="1" baseline="30000" dirty="0" smtClean="0">
                <a:solidFill>
                  <a:srgbClr val="800080"/>
                </a:solidFill>
              </a:rPr>
              <a:t>0</a:t>
            </a:r>
            <a:r>
              <a:rPr lang="he-IL" sz="3200" b="1" baseline="30000" dirty="0" smtClean="0">
                <a:solidFill>
                  <a:srgbClr val="800080"/>
                </a:solidFill>
              </a:rPr>
              <a:t> </a:t>
            </a:r>
            <a:r>
              <a:rPr lang="he-IL" sz="3200" b="1" dirty="0" smtClean="0">
                <a:solidFill>
                  <a:srgbClr val="800080"/>
                </a:solidFill>
              </a:rPr>
              <a:t> לא תתקבל קרן נשברת.</a:t>
            </a:r>
            <a:endParaRPr kumimoji="0" lang="en-US" sz="3200" b="1" i="0" u="none" strike="noStrike" kern="1200" cap="none" spc="0" normalizeH="0" baseline="0" noProof="0" dirty="0">
              <a:ln>
                <a:noFill/>
              </a:ln>
              <a:solidFill>
                <a:srgbClr val="800080"/>
              </a:solidFill>
              <a:effectLst/>
              <a:uLnTx/>
              <a:uFillTx/>
              <a:latin typeface="+mn-lt"/>
              <a:ea typeface="+mn-ea"/>
              <a:cs typeface="+mn-cs"/>
            </a:endParaRPr>
          </a:p>
        </p:txBody>
      </p:sp>
    </p:spTree>
    <p:extLst>
      <p:ext uri="{BB962C8B-B14F-4D97-AF65-F5344CB8AC3E}">
        <p14:creationId xmlns:p14="http://schemas.microsoft.com/office/powerpoint/2010/main" val="147838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6758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758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73040"/>
            <a:ext cx="8229600" cy="857477"/>
          </a:xfrm>
        </p:spPr>
        <p:txBody>
          <a:bodyPr>
            <a:noAutofit/>
          </a:bodyPr>
          <a:lstStyle/>
          <a:p>
            <a:r>
              <a:rPr lang="he-IL"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הדמיה</a:t>
            </a:r>
            <a:endParaRPr lang="he-IL"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8089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974" y="1132115"/>
            <a:ext cx="7148485" cy="515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1178616" y="6374564"/>
            <a:ext cx="6553200" cy="369332"/>
          </a:xfrm>
          <a:prstGeom prst="rect">
            <a:avLst/>
          </a:prstGeom>
        </p:spPr>
        <p:txBody>
          <a:bodyPr wrap="square">
            <a:spAutoFit/>
          </a:bodyPr>
          <a:lstStyle/>
          <a:p>
            <a:r>
              <a:rPr lang="en-US" dirty="0">
                <a:hlinkClick r:id="rId2"/>
              </a:rPr>
              <a:t>http://phet.colorado.edu/sims/bending-light/bending-light_en.jnlp</a:t>
            </a:r>
            <a:endParaRPr lang="he-IL" dirty="0"/>
          </a:p>
        </p:txBody>
      </p:sp>
    </p:spTree>
    <p:extLst>
      <p:ext uri="{BB962C8B-B14F-4D97-AF65-F5344CB8AC3E}">
        <p14:creationId xmlns:p14="http://schemas.microsoft.com/office/powerpoint/2010/main" val="3029686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D:\פיזיקה\אופטיקה גאומטרית\חוק סנל - שבירה\criticalanglefiverays.jpg"/>
          <p:cNvPicPr>
            <a:picLocks noChangeAspect="1" noChangeArrowheads="1"/>
          </p:cNvPicPr>
          <p:nvPr/>
        </p:nvPicPr>
        <p:blipFill>
          <a:blip r:embed="rId2" cstate="print"/>
          <a:srcRect/>
          <a:stretch>
            <a:fillRect/>
          </a:stretch>
        </p:blipFill>
        <p:spPr bwMode="auto">
          <a:xfrm>
            <a:off x="1922008" y="420915"/>
            <a:ext cx="5988250" cy="578598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Line Callout 1 3"/>
          <p:cNvSpPr/>
          <p:nvPr/>
        </p:nvSpPr>
        <p:spPr>
          <a:xfrm>
            <a:off x="377371" y="290286"/>
            <a:ext cx="2249714" cy="1132114"/>
          </a:xfrm>
          <a:prstGeom prst="borderCallout1">
            <a:avLst>
              <a:gd name="adj1" fmla="val 45139"/>
              <a:gd name="adj2" fmla="val 105861"/>
              <a:gd name="adj3" fmla="val 129701"/>
              <a:gd name="adj4" fmla="val 15134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e-IL" sz="2400" b="1" dirty="0" smtClean="0"/>
              <a:t>בכל מעבר מתווך לתווך מתרחשת שבירה והחזרה</a:t>
            </a:r>
            <a:endParaRPr lang="en-US" sz="2400" b="1" dirty="0"/>
          </a:p>
        </p:txBody>
      </p:sp>
      <p:sp>
        <p:nvSpPr>
          <p:cNvPr id="5" name="Line Callout 1 4"/>
          <p:cNvSpPr/>
          <p:nvPr/>
        </p:nvSpPr>
        <p:spPr>
          <a:xfrm>
            <a:off x="326571" y="3585028"/>
            <a:ext cx="2249714" cy="1901372"/>
          </a:xfrm>
          <a:prstGeom prst="borderCallout1">
            <a:avLst>
              <a:gd name="adj1" fmla="val 45139"/>
              <a:gd name="adj2" fmla="val 105861"/>
              <a:gd name="adj3" fmla="val 43183"/>
              <a:gd name="adj4" fmla="val 15457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e-IL" sz="2400" b="1" dirty="0" smtClean="0">
                <a:solidFill>
                  <a:schemeClr val="dk1"/>
                </a:solidFill>
              </a:rPr>
              <a:t>עוצמת הקרן החוזרת הולכת וגדלה ככל שזווית הפגיעה גדלה</a:t>
            </a:r>
            <a:endParaRPr lang="en-US" sz="2400" b="1" dirty="0" smtClean="0">
              <a:solidFill>
                <a:schemeClr val="dk1"/>
              </a:solidFill>
            </a:endParaRPr>
          </a:p>
        </p:txBody>
      </p:sp>
      <p:sp>
        <p:nvSpPr>
          <p:cNvPr id="6" name="Line Callout 1 5"/>
          <p:cNvSpPr/>
          <p:nvPr/>
        </p:nvSpPr>
        <p:spPr>
          <a:xfrm>
            <a:off x="6545943" y="4601029"/>
            <a:ext cx="2249714" cy="1698171"/>
          </a:xfrm>
          <a:prstGeom prst="borderCallout1">
            <a:avLst>
              <a:gd name="adj1" fmla="val 47061"/>
              <a:gd name="adj2" fmla="val -8333"/>
              <a:gd name="adj3" fmla="val 7585"/>
              <a:gd name="adj4" fmla="val -5962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e-IL" sz="2400" b="1" dirty="0" smtClean="0">
                <a:solidFill>
                  <a:schemeClr val="dk1"/>
                </a:solidFill>
              </a:rPr>
              <a:t>עבור קרניים מספר 4 ו 5  מתרחשת החזרה מלאה</a:t>
            </a:r>
            <a:endParaRPr lang="en-US" sz="2400" b="1" dirty="0" smtClean="0">
              <a:solidFill>
                <a:schemeClr val="dk1"/>
              </a:solidFill>
            </a:endParaRPr>
          </a:p>
        </p:txBody>
      </p:sp>
      <p:sp>
        <p:nvSpPr>
          <p:cNvPr id="7" name="Line Callout 1 6"/>
          <p:cNvSpPr/>
          <p:nvPr/>
        </p:nvSpPr>
        <p:spPr>
          <a:xfrm>
            <a:off x="6531429" y="275771"/>
            <a:ext cx="2249714" cy="1734457"/>
          </a:xfrm>
          <a:prstGeom prst="borderCallout1">
            <a:avLst>
              <a:gd name="adj1" fmla="val 103472"/>
              <a:gd name="adj2" fmla="val 38764"/>
              <a:gd name="adj3" fmla="val 123832"/>
              <a:gd name="adj4" fmla="val -103495"/>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he-IL" sz="2400" b="1" dirty="0" smtClean="0">
                <a:solidFill>
                  <a:schemeClr val="dk1"/>
                </a:solidFill>
              </a:rPr>
              <a:t>עבור קרניים         </a:t>
            </a:r>
            <a:r>
              <a:rPr lang="en-US" sz="2400" b="1" dirty="0" smtClean="0">
                <a:solidFill>
                  <a:schemeClr val="dk1"/>
                </a:solidFill>
              </a:rPr>
              <a:t>1,2</a:t>
            </a:r>
            <a:r>
              <a:rPr lang="he-IL" sz="2400" b="1" dirty="0" smtClean="0">
                <a:solidFill>
                  <a:schemeClr val="dk1"/>
                </a:solidFill>
              </a:rPr>
              <a:t> ו </a:t>
            </a:r>
            <a:r>
              <a:rPr lang="en-US" sz="2400" b="1" dirty="0" smtClean="0">
                <a:solidFill>
                  <a:schemeClr val="dk1"/>
                </a:solidFill>
              </a:rPr>
              <a:t>3</a:t>
            </a:r>
            <a:r>
              <a:rPr lang="he-IL" sz="2400" b="1" dirty="0" smtClean="0">
                <a:solidFill>
                  <a:schemeClr val="dk1"/>
                </a:solidFill>
              </a:rPr>
              <a:t> מתרחשת החזרה חלקית .</a:t>
            </a:r>
            <a:endParaRPr lang="en-US" sz="2400" b="1" dirty="0" smtClean="0">
              <a:solidFill>
                <a:schemeClr val="dk1"/>
              </a:solidFill>
            </a:endParaRPr>
          </a:p>
        </p:txBody>
      </p:sp>
    </p:spTree>
    <p:extLst>
      <p:ext uri="{BB962C8B-B14F-4D97-AF65-F5344CB8AC3E}">
        <p14:creationId xmlns:p14="http://schemas.microsoft.com/office/powerpoint/2010/main" val="335475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286" y="264887"/>
            <a:ext cx="8229600" cy="634999"/>
          </a:xfrm>
        </p:spPr>
        <p:txBody>
          <a:bodyPr/>
          <a:lstStyle/>
          <a:p>
            <a:pPr algn="ctr" rtl="1">
              <a:buNone/>
            </a:pPr>
            <a:r>
              <a:rPr lang="he-IL" b="1" dirty="0" smtClean="0">
                <a:solidFill>
                  <a:srgbClr val="FF00FF"/>
                </a:solidFill>
              </a:rPr>
              <a:t>זווית קריטית האופיינת לזכוכית  </a:t>
            </a:r>
            <a:r>
              <a:rPr lang="en-US" b="1" dirty="0" smtClean="0">
                <a:solidFill>
                  <a:srgbClr val="FF00FF"/>
                </a:solidFill>
              </a:rPr>
              <a:t>(n=1.5) </a:t>
            </a:r>
            <a:r>
              <a:rPr lang="he-IL" b="1" dirty="0" smtClean="0">
                <a:solidFill>
                  <a:srgbClr val="FF00FF"/>
                </a:solidFill>
              </a:rPr>
              <a:t> היא</a:t>
            </a:r>
            <a:endParaRPr lang="en-US" b="1" dirty="0">
              <a:solidFill>
                <a:srgbClr val="FF00FF"/>
              </a:solidFill>
            </a:endParaRPr>
          </a:p>
        </p:txBody>
      </p:sp>
      <p:graphicFrame>
        <p:nvGraphicFramePr>
          <p:cNvPr id="67587" name="Object 3"/>
          <p:cNvGraphicFramePr>
            <a:graphicFrameLocks noChangeAspect="1"/>
          </p:cNvGraphicFramePr>
          <p:nvPr/>
        </p:nvGraphicFramePr>
        <p:xfrm>
          <a:off x="4765221" y="968602"/>
          <a:ext cx="3790950" cy="703262"/>
        </p:xfrm>
        <a:graphic>
          <a:graphicData uri="http://schemas.openxmlformats.org/presentationml/2006/ole">
            <mc:AlternateContent xmlns:mc="http://schemas.openxmlformats.org/markup-compatibility/2006">
              <mc:Choice xmlns:v="urn:schemas-microsoft-com:vml" Requires="v">
                <p:oleObj spid="_x0000_s90117" name="Equation" r:id="rId3" imgW="1231560" imgH="228600" progId="Equation.DSMT4">
                  <p:embed/>
                </p:oleObj>
              </mc:Choice>
              <mc:Fallback>
                <p:oleObj name="Equation" r:id="rId3" imgW="1231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221" y="968602"/>
                        <a:ext cx="3790950" cy="7032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8" name="Object 4"/>
          <p:cNvGraphicFramePr>
            <a:graphicFrameLocks noChangeAspect="1"/>
          </p:cNvGraphicFramePr>
          <p:nvPr/>
        </p:nvGraphicFramePr>
        <p:xfrm>
          <a:off x="391884" y="1012372"/>
          <a:ext cx="3713163" cy="703263"/>
        </p:xfrm>
        <a:graphic>
          <a:graphicData uri="http://schemas.openxmlformats.org/presentationml/2006/ole">
            <mc:AlternateContent xmlns:mc="http://schemas.openxmlformats.org/markup-compatibility/2006">
              <mc:Choice xmlns:v="urn:schemas-microsoft-com:vml" Requires="v">
                <p:oleObj spid="_x0000_s90118" name="Equation" r:id="rId5" imgW="1206360" imgH="228600" progId="Equation.DSMT4">
                  <p:embed/>
                </p:oleObj>
              </mc:Choice>
              <mc:Fallback>
                <p:oleObj name="Equation" r:id="rId5" imgW="120636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884" y="1012372"/>
                        <a:ext cx="3713163" cy="703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9" name="Object 5"/>
          <p:cNvGraphicFramePr>
            <a:graphicFrameLocks noChangeAspect="1"/>
          </p:cNvGraphicFramePr>
          <p:nvPr/>
        </p:nvGraphicFramePr>
        <p:xfrm>
          <a:off x="3444875" y="1941513"/>
          <a:ext cx="2111375" cy="742950"/>
        </p:xfrm>
        <a:graphic>
          <a:graphicData uri="http://schemas.openxmlformats.org/presentationml/2006/ole">
            <mc:AlternateContent xmlns:mc="http://schemas.openxmlformats.org/markup-compatibility/2006">
              <mc:Choice xmlns:v="urn:schemas-microsoft-com:vml" Requires="v">
                <p:oleObj spid="_x0000_s90119" name="Equation" r:id="rId7" imgW="685800" imgH="241200" progId="Equation.DSMT4">
                  <p:embed/>
                </p:oleObj>
              </mc:Choice>
              <mc:Fallback>
                <p:oleObj name="Equation" r:id="rId7" imgW="68580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4875" y="1941513"/>
                        <a:ext cx="2111375" cy="742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hevron 7"/>
          <p:cNvSpPr/>
          <p:nvPr/>
        </p:nvSpPr>
        <p:spPr>
          <a:xfrm>
            <a:off x="4238172" y="1074058"/>
            <a:ext cx="333829" cy="36285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2"/>
          <p:cNvSpPr txBox="1">
            <a:spLocks/>
          </p:cNvSpPr>
          <p:nvPr/>
        </p:nvSpPr>
        <p:spPr>
          <a:xfrm>
            <a:off x="435428" y="2797629"/>
            <a:ext cx="8229600" cy="1273628"/>
          </a:xfrm>
          <a:prstGeom prst="rect">
            <a:avLst/>
          </a:prstGeom>
        </p:spPr>
        <p:txBody>
          <a:bodyPr vert="horz" lIns="91440" tIns="45720" rIns="91440" bIns="45720" rtlCol="0">
            <a:normAutofit fontScale="92500" lnSpcReduction="20000"/>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lang="he-IL" sz="3200" b="1" dirty="0" smtClean="0">
                <a:solidFill>
                  <a:srgbClr val="800080"/>
                </a:solidFill>
              </a:rPr>
              <a:t>לכן במנסרות מזכוכית, בעלות זווית ישרה, נקבל החזרה גמורה בכל פעם שהקרן נכנסת בזווית אפס לפאה. </a:t>
            </a:r>
            <a:endParaRPr kumimoji="0" lang="en-US" sz="3200" b="1" i="0" u="none" strike="noStrike" kern="1200" cap="none" spc="0" normalizeH="0" baseline="0" noProof="0" dirty="0">
              <a:ln>
                <a:noFill/>
              </a:ln>
              <a:solidFill>
                <a:srgbClr val="800080"/>
              </a:solidFill>
              <a:effectLst/>
              <a:uLnTx/>
              <a:uFillTx/>
              <a:latin typeface="+mn-lt"/>
              <a:ea typeface="+mn-ea"/>
              <a:cs typeface="+mn-cs"/>
            </a:endParaRPr>
          </a:p>
        </p:txBody>
      </p:sp>
      <p:pic>
        <p:nvPicPr>
          <p:cNvPr id="72709" name="Picture 5"/>
          <p:cNvPicPr>
            <a:picLocks noChangeAspect="1" noChangeArrowheads="1"/>
          </p:cNvPicPr>
          <p:nvPr/>
        </p:nvPicPr>
        <p:blipFill>
          <a:blip r:embed="rId9" cstate="print"/>
          <a:srcRect/>
          <a:stretch>
            <a:fillRect/>
          </a:stretch>
        </p:blipFill>
        <p:spPr bwMode="auto">
          <a:xfrm>
            <a:off x="2685143" y="4155887"/>
            <a:ext cx="2875643" cy="2702113"/>
          </a:xfrm>
          <a:prstGeom prst="rect">
            <a:avLst/>
          </a:prstGeom>
          <a:noFill/>
          <a:ln w="9525">
            <a:noFill/>
            <a:miter lim="800000"/>
            <a:headEnd/>
            <a:tailEnd/>
          </a:ln>
          <a:effectLst/>
        </p:spPr>
      </p:pic>
    </p:spTree>
    <p:extLst>
      <p:ext uri="{BB962C8B-B14F-4D97-AF65-F5344CB8AC3E}">
        <p14:creationId xmlns:p14="http://schemas.microsoft.com/office/powerpoint/2010/main" val="1766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6758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758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23" presetClass="entr" presetSubtype="16" fill="hold" nodeType="afterEffect">
                                  <p:stCondLst>
                                    <p:cond delay="0"/>
                                  </p:stCondLst>
                                  <p:childTnLst>
                                    <p:set>
                                      <p:cBhvr>
                                        <p:cTn id="28" dur="1" fill="hold">
                                          <p:stCondLst>
                                            <p:cond delay="0"/>
                                          </p:stCondLst>
                                        </p:cTn>
                                        <p:tgtEl>
                                          <p:spTgt spid="72709"/>
                                        </p:tgtEl>
                                        <p:attrNameLst>
                                          <p:attrName>style.visibility</p:attrName>
                                        </p:attrNameLst>
                                      </p:cBhvr>
                                      <p:to>
                                        <p:strVal val="visible"/>
                                      </p:to>
                                    </p:set>
                                    <p:anim calcmode="lin" valueType="num">
                                      <p:cBhvr>
                                        <p:cTn id="29" dur="500" fill="hold"/>
                                        <p:tgtEl>
                                          <p:spTgt spid="72709"/>
                                        </p:tgtEl>
                                        <p:attrNameLst>
                                          <p:attrName>ppt_w</p:attrName>
                                        </p:attrNameLst>
                                      </p:cBhvr>
                                      <p:tavLst>
                                        <p:tav tm="0">
                                          <p:val>
                                            <p:fltVal val="0"/>
                                          </p:val>
                                        </p:tav>
                                        <p:tav tm="100000">
                                          <p:val>
                                            <p:strVal val="#ppt_w"/>
                                          </p:val>
                                        </p:tav>
                                      </p:tavLst>
                                    </p:anim>
                                    <p:anim calcmode="lin" valueType="num">
                                      <p:cBhvr>
                                        <p:cTn id="30" dur="500" fill="hold"/>
                                        <p:tgtEl>
                                          <p:spTgt spid="727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35428" y="678543"/>
            <a:ext cx="8229600" cy="1273628"/>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lang="he-IL" sz="3200" b="1" dirty="0" smtClean="0">
                <a:solidFill>
                  <a:srgbClr val="800080"/>
                </a:solidFill>
              </a:rPr>
              <a:t>משקפות מנצלות תכונה זו</a:t>
            </a:r>
            <a:endParaRPr kumimoji="0" lang="en-US" sz="3200" b="1" i="0" u="none" strike="noStrike" kern="1200" cap="none" spc="0" normalizeH="0" baseline="0" noProof="0" dirty="0">
              <a:ln>
                <a:noFill/>
              </a:ln>
              <a:solidFill>
                <a:srgbClr val="800080"/>
              </a:solidFill>
              <a:effectLst/>
              <a:uLnTx/>
              <a:uFillTx/>
              <a:latin typeface="+mn-lt"/>
              <a:ea typeface="+mn-ea"/>
              <a:cs typeface="+mn-cs"/>
            </a:endParaRPr>
          </a:p>
        </p:txBody>
      </p:sp>
      <p:pic>
        <p:nvPicPr>
          <p:cNvPr id="73733" name="Picture 5" descr="D:\פיזיקה\אופטיקה גאומטרית\חוק סנל - שבירה\binoculars.jpg"/>
          <p:cNvPicPr>
            <a:picLocks noChangeAspect="1" noChangeArrowheads="1"/>
          </p:cNvPicPr>
          <p:nvPr/>
        </p:nvPicPr>
        <p:blipFill>
          <a:blip r:embed="rId2" cstate="print"/>
          <a:srcRect/>
          <a:stretch>
            <a:fillRect/>
          </a:stretch>
        </p:blipFill>
        <p:spPr bwMode="auto">
          <a:xfrm>
            <a:off x="4673600" y="1644877"/>
            <a:ext cx="3620634" cy="39776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2" descr="D:\פיזיקה\אופטיקה גאומטרית\חוק סנל - שבירה\reversedirection.jpg"/>
          <p:cNvPicPr>
            <a:picLocks noChangeAspect="1" noChangeArrowheads="1"/>
          </p:cNvPicPr>
          <p:nvPr/>
        </p:nvPicPr>
        <p:blipFill>
          <a:blip r:embed="rId3" cstate="print"/>
          <a:srcRect/>
          <a:stretch>
            <a:fillRect/>
          </a:stretch>
        </p:blipFill>
        <p:spPr bwMode="auto">
          <a:xfrm>
            <a:off x="913041" y="1678807"/>
            <a:ext cx="2933246" cy="4163194"/>
          </a:xfrm>
          <a:prstGeom prst="rect">
            <a:avLst/>
          </a:prstGeom>
          <a:noFill/>
        </p:spPr>
      </p:pic>
    </p:spTree>
    <p:extLst>
      <p:ext uri="{BB962C8B-B14F-4D97-AF65-F5344CB8AC3E}">
        <p14:creationId xmlns:p14="http://schemas.microsoft.com/office/powerpoint/2010/main" val="4184106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p:cNvPicPr>
            <a:picLocks noChangeAspect="1" noChangeArrowheads="1"/>
          </p:cNvPicPr>
          <p:nvPr/>
        </p:nvPicPr>
        <p:blipFill>
          <a:blip r:embed="rId2" cstate="print"/>
          <a:srcRect/>
          <a:stretch>
            <a:fillRect/>
          </a:stretch>
        </p:blipFill>
        <p:spPr bwMode="auto">
          <a:xfrm rot="770808">
            <a:off x="4759486" y="3809252"/>
            <a:ext cx="4145040" cy="26207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2468" name="Picture 4"/>
          <p:cNvPicPr>
            <a:picLocks noChangeAspect="1" noChangeArrowheads="1"/>
          </p:cNvPicPr>
          <p:nvPr/>
        </p:nvPicPr>
        <p:blipFill>
          <a:blip r:embed="rId3" cstate="print"/>
          <a:srcRect/>
          <a:stretch>
            <a:fillRect/>
          </a:stretch>
        </p:blipFill>
        <p:spPr bwMode="auto">
          <a:xfrm>
            <a:off x="2836410" y="1978025"/>
            <a:ext cx="3209925" cy="1276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355600" y="279401"/>
            <a:ext cx="8229600" cy="2275114"/>
          </a:xfrm>
        </p:spPr>
        <p:txBody>
          <a:bodyPr/>
          <a:lstStyle/>
          <a:p>
            <a:pPr algn="ctr" rtl="1">
              <a:buNone/>
            </a:pPr>
            <a:r>
              <a:rPr lang="he-IL" b="1" dirty="0" smtClean="0">
                <a:solidFill>
                  <a:srgbClr val="800080"/>
                </a:solidFill>
              </a:rPr>
              <a:t>סיב אופטי, הוא סיב שקוף המאפשר העברת אור מקצה אחד לאחר ומבוסס על עיקרון החזרה גמורה ( החזרה מלאה) של קרן האור. </a:t>
            </a:r>
            <a:endParaRPr lang="en-US" dirty="0">
              <a:solidFill>
                <a:srgbClr val="800080"/>
              </a:solidFill>
            </a:endParaRPr>
          </a:p>
        </p:txBody>
      </p:sp>
      <p:pic>
        <p:nvPicPr>
          <p:cNvPr id="62466" name="Picture 2" descr="D:\פיזיקה\אופטיקה גאומטרית\חוק סנל - שבירה\opticfiberwithbee.jpg"/>
          <p:cNvPicPr>
            <a:picLocks noChangeAspect="1" noChangeArrowheads="1"/>
          </p:cNvPicPr>
          <p:nvPr/>
        </p:nvPicPr>
        <p:blipFill>
          <a:blip r:embed="rId4" cstate="print"/>
          <a:srcRect/>
          <a:stretch>
            <a:fillRect/>
          </a:stretch>
        </p:blipFill>
        <p:spPr bwMode="auto">
          <a:xfrm>
            <a:off x="650196" y="3604416"/>
            <a:ext cx="4357234" cy="27600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330953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315" y="439057"/>
            <a:ext cx="8229600" cy="3320143"/>
          </a:xfrm>
        </p:spPr>
        <p:txBody>
          <a:bodyPr>
            <a:normAutofit/>
          </a:bodyPr>
          <a:lstStyle/>
          <a:p>
            <a:pPr algn="ctr" rtl="1">
              <a:buNone/>
            </a:pPr>
            <a:r>
              <a:rPr lang="he-IL" sz="2400" b="1" dirty="0" smtClean="0"/>
              <a:t>שימוש רב יש בסיבים אופטיים ברשתות מחשבים, טלפונים וטלוויזיה בשל העובדה שהם גמישים וניתן להעביר אותם בדומה לכבלי תקשורת אחרים המבוססים על נחושת. סיבים אופטיים משמשים ברפואה במכשיר הנקרא אנדוסקופ לצורך צפייה באיברים פנימיים בגוף על ידי השחלת סיב אופטי דרך פתח קטן בגוף . </a:t>
            </a:r>
            <a:endParaRPr lang="en-US" sz="2400" dirty="0"/>
          </a:p>
        </p:txBody>
      </p:sp>
      <p:pic>
        <p:nvPicPr>
          <p:cNvPr id="63492" name="Picture 4" descr="Artwork showing how endoscopy involves light shining into a patient's body cavity and then reflecting back out again"/>
          <p:cNvPicPr>
            <a:picLocks noChangeAspect="1" noChangeArrowheads="1"/>
          </p:cNvPicPr>
          <p:nvPr/>
        </p:nvPicPr>
        <p:blipFill>
          <a:blip r:embed="rId2" cstate="print"/>
          <a:srcRect/>
          <a:stretch>
            <a:fillRect/>
          </a:stretch>
        </p:blipFill>
        <p:spPr bwMode="auto">
          <a:xfrm>
            <a:off x="4001860" y="3367314"/>
            <a:ext cx="4910665" cy="3156857"/>
          </a:xfrm>
          <a:prstGeom prst="rect">
            <a:avLst/>
          </a:prstGeom>
          <a:noFill/>
        </p:spPr>
      </p:pic>
      <p:pic>
        <p:nvPicPr>
          <p:cNvPr id="63494" name="Picture 6" descr="Endoscope procedure"/>
          <p:cNvPicPr>
            <a:picLocks noChangeAspect="1" noChangeArrowheads="1"/>
          </p:cNvPicPr>
          <p:nvPr/>
        </p:nvPicPr>
        <p:blipFill>
          <a:blip r:embed="rId3" cstate="print"/>
          <a:srcRect/>
          <a:stretch>
            <a:fillRect/>
          </a:stretch>
        </p:blipFill>
        <p:spPr bwMode="auto">
          <a:xfrm>
            <a:off x="460375" y="3153228"/>
            <a:ext cx="3333750" cy="3019425"/>
          </a:xfrm>
          <a:prstGeom prst="rect">
            <a:avLst/>
          </a:prstGeom>
          <a:noFill/>
        </p:spPr>
      </p:pic>
    </p:spTree>
    <p:extLst>
      <p:ext uri="{BB962C8B-B14F-4D97-AF65-F5344CB8AC3E}">
        <p14:creationId xmlns:p14="http://schemas.microsoft.com/office/powerpoint/2010/main" val="1829525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61256" y="388257"/>
            <a:ext cx="8229600" cy="1273628"/>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lang="he-IL" sz="4400" b="1" dirty="0" smtClean="0">
                <a:solidFill>
                  <a:srgbClr val="800080"/>
                </a:solidFill>
              </a:rPr>
              <a:t>ופריסקופ </a:t>
            </a:r>
            <a:endParaRPr kumimoji="0" lang="en-US" sz="4400" b="1" i="0" u="none" strike="noStrike" kern="1200" cap="none" spc="0" normalizeH="0" baseline="0" noProof="0" dirty="0">
              <a:ln>
                <a:noFill/>
              </a:ln>
              <a:solidFill>
                <a:srgbClr val="800080"/>
              </a:solidFill>
              <a:effectLst/>
              <a:uLnTx/>
              <a:uFillTx/>
              <a:latin typeface="+mn-lt"/>
              <a:ea typeface="+mn-ea"/>
              <a:cs typeface="+mn-cs"/>
            </a:endParaRPr>
          </a:p>
        </p:txBody>
      </p:sp>
      <p:pic>
        <p:nvPicPr>
          <p:cNvPr id="5" name="Picture 7" descr="Periscope - Total Internal Reflection"/>
          <p:cNvPicPr>
            <a:picLocks noChangeAspect="1" noChangeArrowheads="1"/>
          </p:cNvPicPr>
          <p:nvPr/>
        </p:nvPicPr>
        <p:blipFill>
          <a:blip r:embed="rId2" cstate="print"/>
          <a:srcRect/>
          <a:stretch>
            <a:fillRect/>
          </a:stretch>
        </p:blipFill>
        <p:spPr bwMode="auto">
          <a:xfrm>
            <a:off x="707118" y="1972809"/>
            <a:ext cx="3714750" cy="4514851"/>
          </a:xfrm>
          <a:prstGeom prst="rect">
            <a:avLst/>
          </a:prstGeom>
          <a:noFill/>
        </p:spPr>
      </p:pic>
      <p:pic>
        <p:nvPicPr>
          <p:cNvPr id="75778" name="Picture 2" descr="Powerful Periscope "/>
          <p:cNvPicPr>
            <a:picLocks noChangeAspect="1" noChangeArrowheads="1"/>
          </p:cNvPicPr>
          <p:nvPr/>
        </p:nvPicPr>
        <p:blipFill>
          <a:blip r:embed="rId3" cstate="print"/>
          <a:srcRect b="7162"/>
          <a:stretch>
            <a:fillRect/>
          </a:stretch>
        </p:blipFill>
        <p:spPr bwMode="auto">
          <a:xfrm>
            <a:off x="4406900" y="2460171"/>
            <a:ext cx="4737100" cy="4397829"/>
          </a:xfrm>
          <a:prstGeom prst="rect">
            <a:avLst/>
          </a:prstGeom>
          <a:noFill/>
        </p:spPr>
      </p:pic>
    </p:spTree>
    <p:extLst>
      <p:ext uri="{BB962C8B-B14F-4D97-AF65-F5344CB8AC3E}">
        <p14:creationId xmlns:p14="http://schemas.microsoft.com/office/powerpoint/2010/main" val="36188846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8" name="Picture 8"/>
          <p:cNvPicPr>
            <a:picLocks noChangeAspect="1" noChangeArrowheads="1"/>
          </p:cNvPicPr>
          <p:nvPr/>
        </p:nvPicPr>
        <p:blipFill>
          <a:blip r:embed="rId2" cstate="print"/>
          <a:srcRect/>
          <a:stretch>
            <a:fillRect/>
          </a:stretch>
        </p:blipFill>
        <p:spPr bwMode="auto">
          <a:xfrm rot="10800000">
            <a:off x="2910341" y="1439903"/>
            <a:ext cx="2634116" cy="2413639"/>
          </a:xfrm>
          <a:prstGeom prst="rect">
            <a:avLst/>
          </a:prstGeom>
          <a:noFill/>
          <a:ln w="9525">
            <a:noFill/>
            <a:miter lim="800000"/>
            <a:headEnd/>
            <a:tailEnd/>
          </a:ln>
          <a:effectLst/>
        </p:spPr>
      </p:pic>
      <p:pic>
        <p:nvPicPr>
          <p:cNvPr id="71685" name="Picture 5"/>
          <p:cNvPicPr>
            <a:picLocks noChangeAspect="1" noChangeArrowheads="1"/>
          </p:cNvPicPr>
          <p:nvPr/>
        </p:nvPicPr>
        <p:blipFill>
          <a:blip r:embed="rId3" cstate="print"/>
          <a:srcRect/>
          <a:stretch>
            <a:fillRect/>
          </a:stretch>
        </p:blipFill>
        <p:spPr bwMode="auto">
          <a:xfrm>
            <a:off x="1544864" y="4048125"/>
            <a:ext cx="4972050" cy="2809875"/>
          </a:xfrm>
          <a:prstGeom prst="rect">
            <a:avLst/>
          </a:prstGeom>
          <a:noFill/>
          <a:ln w="9525">
            <a:noFill/>
            <a:miter lim="800000"/>
            <a:headEnd/>
            <a:tailEnd/>
          </a:ln>
          <a:effectLst/>
        </p:spPr>
      </p:pic>
      <p:cxnSp>
        <p:nvCxnSpPr>
          <p:cNvPr id="9" name="Straight Arrow Connector 8"/>
          <p:cNvCxnSpPr/>
          <p:nvPr/>
        </p:nvCxnSpPr>
        <p:spPr>
          <a:xfrm rot="10800000">
            <a:off x="2423885" y="5428343"/>
            <a:ext cx="2540000" cy="1451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9"/>
          <p:cNvCxnSpPr/>
          <p:nvPr/>
        </p:nvCxnSpPr>
        <p:spPr>
          <a:xfrm rot="16200000" flipH="1">
            <a:off x="1748972" y="6016172"/>
            <a:ext cx="1233716" cy="2903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p:nvPr/>
        </p:nvCxnSpPr>
        <p:spPr>
          <a:xfrm flipV="1">
            <a:off x="2336803" y="6647542"/>
            <a:ext cx="566055" cy="2903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0" name="Straight Arrow Connector 19"/>
          <p:cNvCxnSpPr/>
          <p:nvPr/>
        </p:nvCxnSpPr>
        <p:spPr>
          <a:xfrm rot="5400000" flipH="1" flipV="1">
            <a:off x="2017486" y="5776684"/>
            <a:ext cx="1799772" cy="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4" name="Straight Arrow Connector 23"/>
          <p:cNvCxnSpPr/>
          <p:nvPr/>
        </p:nvCxnSpPr>
        <p:spPr>
          <a:xfrm>
            <a:off x="2946403" y="4876801"/>
            <a:ext cx="1538511" cy="2902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9" name="Content Placeholder 2"/>
          <p:cNvSpPr txBox="1">
            <a:spLocks/>
          </p:cNvSpPr>
          <p:nvPr/>
        </p:nvSpPr>
        <p:spPr>
          <a:xfrm>
            <a:off x="435428" y="504372"/>
            <a:ext cx="8229600" cy="1273628"/>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lang="he-IL" sz="3200" b="1" dirty="0" smtClean="0">
                <a:solidFill>
                  <a:srgbClr val="800080"/>
                </a:solidFill>
              </a:rPr>
              <a:t>ואפשר גם לגרום לקרן לחזור לאותו כיוון ממנו היא הגיע, רעיון של מחזיר אור!</a:t>
            </a:r>
            <a:endParaRPr kumimoji="0" lang="en-US" sz="3200" b="1" i="0" u="none" strike="noStrike" kern="1200" cap="none" spc="0" normalizeH="0" baseline="0" noProof="0" dirty="0">
              <a:ln>
                <a:noFill/>
              </a:ln>
              <a:solidFill>
                <a:srgbClr val="800080"/>
              </a:solidFill>
              <a:effectLst/>
              <a:uLnTx/>
              <a:uFillTx/>
              <a:latin typeface="+mn-lt"/>
              <a:ea typeface="+mn-ea"/>
              <a:cs typeface="+mn-cs"/>
            </a:endParaRPr>
          </a:p>
        </p:txBody>
      </p:sp>
    </p:spTree>
    <p:extLst>
      <p:ext uri="{BB962C8B-B14F-4D97-AF65-F5344CB8AC3E}">
        <p14:creationId xmlns:p14="http://schemas.microsoft.com/office/powerpoint/2010/main" val="339344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184" y="2097775"/>
            <a:ext cx="48482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3049517" y="4923009"/>
            <a:ext cx="2908489" cy="369332"/>
          </a:xfrm>
          <a:prstGeom prst="rect">
            <a:avLst/>
          </a:prstGeom>
        </p:spPr>
        <p:txBody>
          <a:bodyPr wrap="none">
            <a:spAutoFit/>
          </a:bodyPr>
          <a:lstStyle/>
          <a:p>
            <a:r>
              <a:rPr lang="en-US" dirty="0">
                <a:hlinkClick r:id="rId3"/>
              </a:rPr>
              <a:t>http://youtu.be/rlo2XeB2qt4</a:t>
            </a:r>
            <a:endParaRPr lang="he-IL" dirty="0"/>
          </a:p>
        </p:txBody>
      </p:sp>
      <p:sp>
        <p:nvSpPr>
          <p:cNvPr id="3" name="מלבן 2"/>
          <p:cNvSpPr/>
          <p:nvPr/>
        </p:nvSpPr>
        <p:spPr>
          <a:xfrm>
            <a:off x="3427986" y="815032"/>
            <a:ext cx="2151551" cy="707886"/>
          </a:xfrm>
          <a:prstGeom prst="rect">
            <a:avLst/>
          </a:prstGeom>
        </p:spPr>
        <p:txBody>
          <a:bodyPr wrap="none">
            <a:spAutoFit/>
          </a:bodyPr>
          <a:lstStyle/>
          <a:p>
            <a:pPr algn="ctr"/>
            <a:r>
              <a:rPr lang="he-IL" sz="4000" dirty="0"/>
              <a:t>סיב אופטי</a:t>
            </a:r>
            <a:endParaRPr lang="he-IL" sz="4000" dirty="0"/>
          </a:p>
        </p:txBody>
      </p:sp>
    </p:spTree>
    <p:extLst>
      <p:ext uri="{BB962C8B-B14F-4D97-AF65-F5344CB8AC3E}">
        <p14:creationId xmlns:p14="http://schemas.microsoft.com/office/powerpoint/2010/main" val="413146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Rectangle 31"/>
          <p:cNvSpPr/>
          <p:nvPr/>
        </p:nvSpPr>
        <p:spPr>
          <a:xfrm>
            <a:off x="427703" y="5058697"/>
            <a:ext cx="8155858" cy="1799303"/>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rot="16200000" flipH="1">
            <a:off x="2768901" y="3587660"/>
            <a:ext cx="1646006" cy="1372938"/>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a:xfrm rot="16200000" flipH="1">
            <a:off x="2524657" y="4869649"/>
            <a:ext cx="3493131" cy="41117"/>
          </a:xfrm>
          <a:prstGeom prst="line">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3805089" y="5515899"/>
            <a:ext cx="1624553" cy="676187"/>
          </a:xfrm>
          <a:prstGeom prst="straightConnector1">
            <a:avLst/>
          </a:prstGeom>
          <a:ln w="76200">
            <a:tailEnd type="arrow"/>
          </a:ln>
        </p:spPr>
        <p:style>
          <a:lnRef idx="2">
            <a:schemeClr val="accent6"/>
          </a:lnRef>
          <a:fillRef idx="0">
            <a:schemeClr val="accent6"/>
          </a:fillRef>
          <a:effectRef idx="1">
            <a:schemeClr val="accent6"/>
          </a:effectRef>
          <a:fontRef idx="minor">
            <a:schemeClr val="tx1"/>
          </a:fontRef>
        </p:style>
      </p:cxnSp>
      <p:sp>
        <p:nvSpPr>
          <p:cNvPr id="28" name="Arc 27"/>
          <p:cNvSpPr/>
          <p:nvPr/>
        </p:nvSpPr>
        <p:spPr>
          <a:xfrm rot="18767867">
            <a:off x="3204436" y="4106030"/>
            <a:ext cx="1288473" cy="842479"/>
          </a:xfrm>
          <a:prstGeom prst="arc">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6408915">
            <a:off x="3799720" y="4932218"/>
            <a:ext cx="1288473" cy="1025237"/>
          </a:xfrm>
          <a:prstGeom prst="arc">
            <a:avLst>
              <a:gd name="adj1" fmla="val 18939456"/>
              <a:gd name="adj2" fmla="val 0"/>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p:cNvSpPr txBox="1"/>
          <p:nvPr/>
        </p:nvSpPr>
        <p:spPr>
          <a:xfrm>
            <a:off x="1858297" y="3082414"/>
            <a:ext cx="1253613" cy="369332"/>
          </a:xfrm>
          <a:prstGeom prst="rect">
            <a:avLst/>
          </a:prstGeom>
          <a:noFill/>
        </p:spPr>
        <p:txBody>
          <a:bodyPr wrap="square" rtlCol="0">
            <a:spAutoFit/>
          </a:bodyPr>
          <a:lstStyle/>
          <a:p>
            <a:pPr algn="r" rtl="1"/>
            <a:r>
              <a:rPr lang="he-IL" dirty="0" smtClean="0"/>
              <a:t>קרן פוגעת</a:t>
            </a:r>
            <a:endParaRPr lang="en-US" dirty="0"/>
          </a:p>
        </p:txBody>
      </p:sp>
      <p:sp>
        <p:nvSpPr>
          <p:cNvPr id="39" name="TextBox 38"/>
          <p:cNvSpPr txBox="1"/>
          <p:nvPr/>
        </p:nvSpPr>
        <p:spPr>
          <a:xfrm>
            <a:off x="4193460" y="2851356"/>
            <a:ext cx="1514166" cy="646331"/>
          </a:xfrm>
          <a:prstGeom prst="rect">
            <a:avLst/>
          </a:prstGeom>
          <a:noFill/>
        </p:spPr>
        <p:txBody>
          <a:bodyPr wrap="square" rtlCol="0">
            <a:spAutoFit/>
          </a:bodyPr>
          <a:lstStyle/>
          <a:p>
            <a:pPr algn="ctr" rtl="1"/>
            <a:r>
              <a:rPr lang="he-IL" dirty="0" smtClean="0"/>
              <a:t>האנך למשטח הפגיעה</a:t>
            </a:r>
            <a:endParaRPr lang="en-US" dirty="0"/>
          </a:p>
        </p:txBody>
      </p:sp>
      <p:sp>
        <p:nvSpPr>
          <p:cNvPr id="41" name="TextBox 40"/>
          <p:cNvSpPr txBox="1"/>
          <p:nvPr/>
        </p:nvSpPr>
        <p:spPr>
          <a:xfrm>
            <a:off x="4768645" y="5963265"/>
            <a:ext cx="1253613" cy="369332"/>
          </a:xfrm>
          <a:prstGeom prst="rect">
            <a:avLst/>
          </a:prstGeom>
          <a:noFill/>
        </p:spPr>
        <p:txBody>
          <a:bodyPr wrap="square" rtlCol="0">
            <a:spAutoFit/>
          </a:bodyPr>
          <a:lstStyle/>
          <a:p>
            <a:pPr algn="r" rtl="1"/>
            <a:r>
              <a:rPr lang="he-IL" dirty="0" smtClean="0"/>
              <a:t>קרן נשברת</a:t>
            </a:r>
            <a:endParaRPr lang="en-US" dirty="0"/>
          </a:p>
        </p:txBody>
      </p:sp>
      <p:sp>
        <p:nvSpPr>
          <p:cNvPr id="42" name="TextBox 41"/>
          <p:cNvSpPr txBox="1"/>
          <p:nvPr/>
        </p:nvSpPr>
        <p:spPr>
          <a:xfrm>
            <a:off x="3043084" y="3470788"/>
            <a:ext cx="1253613" cy="369332"/>
          </a:xfrm>
          <a:prstGeom prst="rect">
            <a:avLst/>
          </a:prstGeom>
          <a:noFill/>
        </p:spPr>
        <p:txBody>
          <a:bodyPr wrap="square" rtlCol="0">
            <a:spAutoFit/>
          </a:bodyPr>
          <a:lstStyle/>
          <a:p>
            <a:pPr algn="r" rtl="1"/>
            <a:r>
              <a:rPr lang="he-IL" dirty="0" smtClean="0"/>
              <a:t>זווית פגיעה</a:t>
            </a:r>
            <a:endParaRPr lang="en-US" dirty="0"/>
          </a:p>
        </p:txBody>
      </p:sp>
      <p:sp>
        <p:nvSpPr>
          <p:cNvPr id="43" name="TextBox 42"/>
          <p:cNvSpPr txBox="1"/>
          <p:nvPr/>
        </p:nvSpPr>
        <p:spPr>
          <a:xfrm>
            <a:off x="2974258" y="5968182"/>
            <a:ext cx="1253613" cy="369332"/>
          </a:xfrm>
          <a:prstGeom prst="rect">
            <a:avLst/>
          </a:prstGeom>
          <a:noFill/>
        </p:spPr>
        <p:txBody>
          <a:bodyPr wrap="square" rtlCol="0">
            <a:spAutoFit/>
          </a:bodyPr>
          <a:lstStyle/>
          <a:p>
            <a:pPr algn="r" rtl="1"/>
            <a:r>
              <a:rPr lang="he-IL" dirty="0" smtClean="0"/>
              <a:t>זווית שבירה</a:t>
            </a:r>
            <a:endParaRPr lang="en-US" dirty="0"/>
          </a:p>
        </p:txBody>
      </p:sp>
      <p:sp>
        <p:nvSpPr>
          <p:cNvPr id="44" name="TextBox 43"/>
          <p:cNvSpPr txBox="1"/>
          <p:nvPr/>
        </p:nvSpPr>
        <p:spPr>
          <a:xfrm>
            <a:off x="3746091" y="4168879"/>
            <a:ext cx="511277" cy="461665"/>
          </a:xfrm>
          <a:prstGeom prst="rect">
            <a:avLst/>
          </a:prstGeom>
          <a:noFill/>
        </p:spPr>
        <p:txBody>
          <a:bodyPr wrap="square" rtlCol="0">
            <a:spAutoFit/>
          </a:bodyPr>
          <a:lstStyle/>
          <a:p>
            <a:pPr algn="r" rtl="1"/>
            <a:r>
              <a:rPr lang="he-IL" sz="2400" baseline="-25000" dirty="0" smtClean="0"/>
              <a:t>1</a:t>
            </a:r>
            <a:r>
              <a:rPr lang="el-GR" sz="2400" dirty="0" smtClean="0"/>
              <a:t>θ</a:t>
            </a:r>
            <a:endParaRPr lang="en-US" sz="2400" dirty="0"/>
          </a:p>
        </p:txBody>
      </p:sp>
      <p:sp>
        <p:nvSpPr>
          <p:cNvPr id="45" name="TextBox 44"/>
          <p:cNvSpPr txBox="1"/>
          <p:nvPr/>
        </p:nvSpPr>
        <p:spPr>
          <a:xfrm>
            <a:off x="4163961" y="5574892"/>
            <a:ext cx="511277" cy="461665"/>
          </a:xfrm>
          <a:prstGeom prst="rect">
            <a:avLst/>
          </a:prstGeom>
          <a:noFill/>
        </p:spPr>
        <p:txBody>
          <a:bodyPr wrap="square" rtlCol="0">
            <a:spAutoFit/>
          </a:bodyPr>
          <a:lstStyle/>
          <a:p>
            <a:pPr algn="r" rtl="1"/>
            <a:r>
              <a:rPr lang="he-IL" sz="2400" baseline="-25000" dirty="0" smtClean="0"/>
              <a:t>2</a:t>
            </a:r>
            <a:r>
              <a:rPr lang="el-GR" sz="2400" dirty="0" smtClean="0"/>
              <a:t>θ</a:t>
            </a:r>
            <a:endParaRPr lang="en-US" sz="2400" dirty="0"/>
          </a:p>
        </p:txBody>
      </p:sp>
      <p:sp>
        <p:nvSpPr>
          <p:cNvPr id="46" name="Rectangle 16"/>
          <p:cNvSpPr txBox="1">
            <a:spLocks noChangeArrowheads="1"/>
          </p:cNvSpPr>
          <p:nvPr/>
        </p:nvSpPr>
        <p:spPr>
          <a:xfrm>
            <a:off x="0" y="95534"/>
            <a:ext cx="8950036" cy="1869745"/>
          </a:xfrm>
          <a:prstGeom prst="rect">
            <a:avLst/>
          </a:prstGeom>
          <a:noFill/>
          <a:ln/>
        </p:spPr>
        <p:txBody>
          <a:bodyPr vert="horz" lIns="91440" tIns="45720" rIns="91440" bIns="45720" rtlCol="0">
            <a:noAutofit/>
          </a:bodyPr>
          <a:lstStyle/>
          <a:p>
            <a:pPr marL="514350" marR="0" lvl="0" indent="-51435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4000" b="1" i="0" u="none" strike="noStrike" kern="1200" cap="none" spc="0" normalizeH="0" baseline="0" noProof="0" dirty="0" smtClean="0">
                <a:ln>
                  <a:noFill/>
                </a:ln>
                <a:solidFill>
                  <a:srgbClr val="7030A0"/>
                </a:solidFill>
                <a:effectLst/>
                <a:uLnTx/>
                <a:uFillTx/>
                <a:latin typeface="+mn-lt"/>
                <a:ea typeface="+mn-ea"/>
                <a:cs typeface="David" pitchFamily="2" charset="-79"/>
              </a:rPr>
              <a:t>קרן הפוגעת במשטח, הקרן הנשברת בתווך והאנך למשטח בנקודת הפגיעה נמצאים                        			</a:t>
            </a:r>
            <a:r>
              <a:rPr kumimoji="0" lang="he-IL" sz="4000" b="1" i="0" u="none" strike="noStrike" kern="1200" cap="none" spc="0" normalizeH="0" baseline="0" noProof="0" dirty="0" smtClean="0">
                <a:ln>
                  <a:noFill/>
                </a:ln>
                <a:solidFill>
                  <a:srgbClr val="FF0000"/>
                </a:solidFill>
                <a:effectLst/>
                <a:uLnTx/>
                <a:uFillTx/>
                <a:latin typeface="+mn-lt"/>
                <a:ea typeface="+mn-ea"/>
                <a:cs typeface="David" pitchFamily="2" charset="-79"/>
              </a:rPr>
              <a:t>באותו מישור</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394045"/>
            <a:ext cx="58674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3002140" y="4650054"/>
            <a:ext cx="3412308" cy="369332"/>
          </a:xfrm>
          <a:prstGeom prst="rect">
            <a:avLst/>
          </a:prstGeom>
        </p:spPr>
        <p:txBody>
          <a:bodyPr wrap="square">
            <a:spAutoFit/>
          </a:bodyPr>
          <a:lstStyle/>
          <a:p>
            <a:r>
              <a:rPr lang="en-US" dirty="0">
                <a:hlinkClick r:id="rId3"/>
              </a:rPr>
              <a:t>http://youtu.be/Ekf2821Ts4s</a:t>
            </a:r>
            <a:endParaRPr lang="he-IL" dirty="0"/>
          </a:p>
        </p:txBody>
      </p:sp>
      <p:sp>
        <p:nvSpPr>
          <p:cNvPr id="3" name="מלבן 2"/>
          <p:cNvSpPr/>
          <p:nvPr/>
        </p:nvSpPr>
        <p:spPr>
          <a:xfrm>
            <a:off x="3209622" y="746794"/>
            <a:ext cx="2151551" cy="707886"/>
          </a:xfrm>
          <a:prstGeom prst="rect">
            <a:avLst/>
          </a:prstGeom>
        </p:spPr>
        <p:txBody>
          <a:bodyPr wrap="none">
            <a:spAutoFit/>
          </a:bodyPr>
          <a:lstStyle/>
          <a:p>
            <a:pPr algn="ctr"/>
            <a:r>
              <a:rPr lang="he-IL" sz="4000" dirty="0" smtClean="0"/>
              <a:t>סיב אופטי</a:t>
            </a:r>
            <a:endParaRPr lang="he-IL" sz="4000" dirty="0"/>
          </a:p>
        </p:txBody>
      </p:sp>
    </p:spTree>
    <p:extLst>
      <p:ext uri="{BB962C8B-B14F-4D97-AF65-F5344CB8AC3E}">
        <p14:creationId xmlns:p14="http://schemas.microsoft.com/office/powerpoint/2010/main" val="3835313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2"/>
          <p:cNvSpPr txBox="1">
            <a:spLocks/>
          </p:cNvSpPr>
          <p:nvPr/>
        </p:nvSpPr>
        <p:spPr>
          <a:xfrm>
            <a:off x="1857828" y="1896916"/>
            <a:ext cx="5504190" cy="17751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buFont typeface="Arial" pitchFamily="34" charset="0"/>
              <a:buNone/>
            </a:pPr>
            <a:r>
              <a:rPr lang="he-IL" sz="8800" b="1" dirty="0" smtClean="0">
                <a:ln w="18000">
                  <a:solidFill>
                    <a:schemeClr val="accent2">
                      <a:satMod val="140000"/>
                    </a:schemeClr>
                  </a:solidFill>
                  <a:prstDash val="solid"/>
                  <a:miter lim="800000"/>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a:outerShdw blurRad="25500" dist="23000" dir="7020000" algn="tl">
                    <a:srgbClr val="000000">
                      <a:alpha val="50000"/>
                    </a:srgbClr>
                  </a:outerShdw>
                </a:effectLst>
                <a:latin typeface="Tahoma" pitchFamily="34" charset="0"/>
              </a:rPr>
              <a:t>נפיצת האור</a:t>
            </a:r>
          </a:p>
          <a:p>
            <a:pPr algn="ctr" rtl="1">
              <a:buFont typeface="Arial" pitchFamily="34" charset="0"/>
              <a:buNone/>
            </a:pPr>
            <a:endParaRPr lang="en-US" sz="8800" dirty="0">
              <a:solidFill>
                <a:schemeClr val="accent1">
                  <a:lumMod val="50000"/>
                </a:schemeClr>
              </a:solidFill>
            </a:endParaRPr>
          </a:p>
        </p:txBody>
      </p:sp>
    </p:spTree>
    <p:extLst>
      <p:ext uri="{BB962C8B-B14F-4D97-AF65-F5344CB8AC3E}">
        <p14:creationId xmlns:p14="http://schemas.microsoft.com/office/powerpoint/2010/main" val="1334667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3" name="Picture 3" descr="D:\פיזיקה\אופטיקה גאומטרית\חוק סנל - שבירה\dispersion.gif"/>
          <p:cNvPicPr>
            <a:picLocks noChangeAspect="1" noChangeArrowheads="1"/>
          </p:cNvPicPr>
          <p:nvPr/>
        </p:nvPicPr>
        <p:blipFill>
          <a:blip r:embed="rId3" cstate="print"/>
          <a:srcRect/>
          <a:stretch>
            <a:fillRect/>
          </a:stretch>
        </p:blipFill>
        <p:spPr bwMode="auto">
          <a:xfrm>
            <a:off x="309716" y="3271210"/>
            <a:ext cx="4601498" cy="3586790"/>
          </a:xfrm>
          <a:prstGeom prst="rect">
            <a:avLst/>
          </a:prstGeom>
          <a:noFill/>
        </p:spPr>
      </p:pic>
      <p:sp>
        <p:nvSpPr>
          <p:cNvPr id="23" name="Content Placeholder 22"/>
          <p:cNvSpPr>
            <a:spLocks noGrp="1"/>
          </p:cNvSpPr>
          <p:nvPr>
            <p:ph idx="1"/>
          </p:nvPr>
        </p:nvSpPr>
        <p:spPr>
          <a:xfrm>
            <a:off x="2438400" y="1994192"/>
            <a:ext cx="6705600" cy="2912808"/>
          </a:xfrm>
        </p:spPr>
        <p:txBody>
          <a:bodyPr>
            <a:normAutofit/>
          </a:bodyPr>
          <a:lstStyle/>
          <a:p>
            <a:pPr algn="r" rtl="1">
              <a:buNone/>
            </a:pPr>
            <a:r>
              <a:rPr lang="he-IL" b="1" dirty="0" smtClean="0">
                <a:solidFill>
                  <a:schemeClr val="accent1">
                    <a:lumMod val="50000"/>
                  </a:schemeClr>
                </a:solidFill>
                <a:latin typeface="Tahoma" pitchFamily="34" charset="0"/>
              </a:rPr>
              <a:t>מקדם </a:t>
            </a:r>
            <a:r>
              <a:rPr lang="he-IL" b="1" dirty="0">
                <a:solidFill>
                  <a:schemeClr val="accent1">
                    <a:lumMod val="50000"/>
                  </a:schemeClr>
                </a:solidFill>
                <a:latin typeface="Tahoma" pitchFamily="34" charset="0"/>
              </a:rPr>
              <a:t>השבירה של </a:t>
            </a:r>
            <a:r>
              <a:rPr lang="he-IL" b="1" dirty="0" smtClean="0">
                <a:solidFill>
                  <a:schemeClr val="accent1">
                    <a:lumMod val="50000"/>
                  </a:schemeClr>
                </a:solidFill>
                <a:latin typeface="Tahoma" pitchFamily="34" charset="0"/>
              </a:rPr>
              <a:t>החומר תלוי בסוג החומר ובאורך הגל של האור.</a:t>
            </a:r>
          </a:p>
          <a:p>
            <a:pPr algn="r" rtl="1">
              <a:buNone/>
            </a:pPr>
            <a:r>
              <a:rPr lang="he-IL" b="1" dirty="0" smtClean="0">
                <a:solidFill>
                  <a:schemeClr val="accent1">
                    <a:lumMod val="50000"/>
                  </a:schemeClr>
                </a:solidFill>
                <a:latin typeface="Tahoma" pitchFamily="34" charset="0"/>
              </a:rPr>
              <a:t>לכל חומר, יש מקדם שבירה אופייני לו.</a:t>
            </a:r>
          </a:p>
          <a:p>
            <a:pPr algn="r" rtl="1">
              <a:buNone/>
            </a:pPr>
            <a:r>
              <a:rPr lang="he-IL" b="1" dirty="0" smtClean="0">
                <a:solidFill>
                  <a:schemeClr val="accent1">
                    <a:lumMod val="50000"/>
                  </a:schemeClr>
                </a:solidFill>
                <a:latin typeface="Tahoma" pitchFamily="34" charset="0"/>
              </a:rPr>
              <a:t>ולכל צבע ( אורך גל) יש מקדם שבירה משלו.</a:t>
            </a:r>
            <a:endParaRPr lang="en-US" dirty="0">
              <a:solidFill>
                <a:schemeClr val="accent1">
                  <a:lumMod val="50000"/>
                </a:schemeClr>
              </a:solidFill>
            </a:endParaRPr>
          </a:p>
        </p:txBody>
      </p:sp>
      <p:sp>
        <p:nvSpPr>
          <p:cNvPr id="6" name="Content Placeholder 22"/>
          <p:cNvSpPr txBox="1">
            <a:spLocks/>
          </p:cNvSpPr>
          <p:nvPr/>
        </p:nvSpPr>
        <p:spPr>
          <a:xfrm>
            <a:off x="1901369" y="416460"/>
            <a:ext cx="4778478" cy="109302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buFont typeface="Arial" pitchFamily="34" charset="0"/>
              <a:buNone/>
            </a:pPr>
            <a:r>
              <a:rPr lang="he-IL" sz="6600" b="1" dirty="0" smtClean="0">
                <a:ln w="18000">
                  <a:solidFill>
                    <a:schemeClr val="accent2">
                      <a:satMod val="140000"/>
                    </a:schemeClr>
                  </a:solidFill>
                  <a:prstDash val="solid"/>
                  <a:miter lim="800000"/>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a:outerShdw blurRad="25500" dist="23000" dir="7020000" algn="tl">
                    <a:srgbClr val="000000">
                      <a:alpha val="50000"/>
                    </a:srgbClr>
                  </a:outerShdw>
                </a:effectLst>
                <a:latin typeface="Tahoma" pitchFamily="34" charset="0"/>
              </a:rPr>
              <a:t>נפיצת האור</a:t>
            </a:r>
          </a:p>
          <a:p>
            <a:pPr algn="ctr" rtl="1">
              <a:buFont typeface="Arial" pitchFamily="34" charset="0"/>
              <a:buNone/>
            </a:pPr>
            <a:endParaRPr lang="en-US" dirty="0">
              <a:solidFill>
                <a:schemeClr val="accent1">
                  <a:lumMod val="50000"/>
                </a:schemeClr>
              </a:solidFill>
            </a:endParaRPr>
          </a:p>
        </p:txBody>
      </p:sp>
    </p:spTree>
    <p:extLst>
      <p:ext uri="{BB962C8B-B14F-4D97-AF65-F5344CB8AC3E}">
        <p14:creationId xmlns:p14="http://schemas.microsoft.com/office/powerpoint/2010/main" val="4179069478"/>
      </p:ext>
    </p:extLst>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D:\פיזיקה\אופטיקה גאומטרית\חוק סנל - שבירה\rndrop.gif"/>
          <p:cNvPicPr>
            <a:picLocks noChangeAspect="1" noChangeArrowheads="1"/>
          </p:cNvPicPr>
          <p:nvPr/>
        </p:nvPicPr>
        <p:blipFill>
          <a:blip r:embed="rId2" cstate="print"/>
          <a:srcRect/>
          <a:stretch>
            <a:fillRect/>
          </a:stretch>
        </p:blipFill>
        <p:spPr bwMode="auto">
          <a:xfrm>
            <a:off x="5549223" y="1094924"/>
            <a:ext cx="3101291" cy="3128736"/>
          </a:xfrm>
          <a:prstGeom prst="rect">
            <a:avLst/>
          </a:prstGeom>
          <a:noFill/>
        </p:spPr>
      </p:pic>
      <p:grpSp>
        <p:nvGrpSpPr>
          <p:cNvPr id="28" name="Group 27"/>
          <p:cNvGrpSpPr/>
          <p:nvPr/>
        </p:nvGrpSpPr>
        <p:grpSpPr>
          <a:xfrm>
            <a:off x="4325256" y="2706914"/>
            <a:ext cx="1277257" cy="4412343"/>
            <a:chOff x="3657599" y="2641599"/>
            <a:chExt cx="1277257" cy="4412343"/>
          </a:xfrm>
        </p:grpSpPr>
        <p:sp>
          <p:nvSpPr>
            <p:cNvPr id="23" name="Block Arc 22"/>
            <p:cNvSpPr/>
            <p:nvPr/>
          </p:nvSpPr>
          <p:spPr>
            <a:xfrm>
              <a:off x="3657599" y="2641599"/>
              <a:ext cx="1277257" cy="4412343"/>
            </a:xfrm>
            <a:prstGeom prst="blockArc">
              <a:avLst>
                <a:gd name="adj1" fmla="val 10800000"/>
                <a:gd name="adj2" fmla="val 0"/>
                <a:gd name="adj3" fmla="val 134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lock Arc 25"/>
            <p:cNvSpPr/>
            <p:nvPr/>
          </p:nvSpPr>
          <p:spPr>
            <a:xfrm>
              <a:off x="3715658" y="2757714"/>
              <a:ext cx="1103085" cy="4100286"/>
            </a:xfrm>
            <a:prstGeom prst="blockArc">
              <a:avLst>
                <a:gd name="adj1" fmla="val 10716177"/>
                <a:gd name="adj2" fmla="val 0"/>
                <a:gd name="adj3" fmla="val 134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lock Arc 26"/>
            <p:cNvSpPr/>
            <p:nvPr/>
          </p:nvSpPr>
          <p:spPr>
            <a:xfrm>
              <a:off x="3824513" y="2888343"/>
              <a:ext cx="921658" cy="3773714"/>
            </a:xfrm>
            <a:prstGeom prst="blockArc">
              <a:avLst>
                <a:gd name="adj1" fmla="val 10599494"/>
                <a:gd name="adj2" fmla="val 0"/>
                <a:gd name="adj3" fmla="val 1340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lock Arc 24"/>
            <p:cNvSpPr/>
            <p:nvPr/>
          </p:nvSpPr>
          <p:spPr>
            <a:xfrm>
              <a:off x="3868057" y="2989942"/>
              <a:ext cx="805544" cy="3679372"/>
            </a:xfrm>
            <a:prstGeom prst="blockArc">
              <a:avLst>
                <a:gd name="adj1" fmla="val 10800000"/>
                <a:gd name="adj2" fmla="val 0"/>
                <a:gd name="adj3" fmla="val 134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lock Arc 23"/>
            <p:cNvSpPr/>
            <p:nvPr/>
          </p:nvSpPr>
          <p:spPr>
            <a:xfrm>
              <a:off x="3926114" y="3106057"/>
              <a:ext cx="674914" cy="3410857"/>
            </a:xfrm>
            <a:prstGeom prst="blockArc">
              <a:avLst>
                <a:gd name="adj1" fmla="val 10800000"/>
                <a:gd name="adj2" fmla="val 0"/>
                <a:gd name="adj3" fmla="val 13406"/>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extBox 1"/>
          <p:cNvSpPr txBox="1"/>
          <p:nvPr/>
        </p:nvSpPr>
        <p:spPr>
          <a:xfrm>
            <a:off x="667657" y="246743"/>
            <a:ext cx="7779657" cy="954107"/>
          </a:xfrm>
          <a:prstGeom prst="rect">
            <a:avLst/>
          </a:prstGeom>
          <a:noFill/>
        </p:spPr>
        <p:txBody>
          <a:bodyPr wrap="square" rtlCol="0">
            <a:spAutoFit/>
          </a:bodyPr>
          <a:lstStyle/>
          <a:p>
            <a:pPr algn="ctr" rtl="1"/>
            <a:r>
              <a:rPr lang="he-IL" sz="2800" b="1" dirty="0" smtClean="0">
                <a:solidFill>
                  <a:srgbClr val="002060"/>
                </a:solidFill>
              </a:rPr>
              <a:t>תופעת הקשת, נוצרת בעיקבות שבירת האור הלבן בטיפת המים.</a:t>
            </a:r>
            <a:endParaRPr lang="en-US" sz="2800" b="1" dirty="0">
              <a:solidFill>
                <a:srgbClr val="002060"/>
              </a:solidFill>
            </a:endParaRPr>
          </a:p>
        </p:txBody>
      </p:sp>
      <p:pic>
        <p:nvPicPr>
          <p:cNvPr id="70660" name="Picture 4"/>
          <p:cNvPicPr>
            <a:picLocks noChangeAspect="1" noChangeArrowheads="1"/>
          </p:cNvPicPr>
          <p:nvPr/>
        </p:nvPicPr>
        <p:blipFill>
          <a:blip r:embed="rId3" cstate="print"/>
          <a:srcRect/>
          <a:stretch>
            <a:fillRect/>
          </a:stretch>
        </p:blipFill>
        <p:spPr bwMode="auto">
          <a:xfrm>
            <a:off x="193902" y="818016"/>
            <a:ext cx="1266825" cy="1419225"/>
          </a:xfrm>
          <a:prstGeom prst="rect">
            <a:avLst/>
          </a:prstGeom>
          <a:noFill/>
          <a:ln w="9525">
            <a:noFill/>
            <a:miter lim="800000"/>
            <a:headEnd/>
            <a:tailEnd/>
          </a:ln>
          <a:effectLst/>
        </p:spPr>
      </p:pic>
      <p:pic>
        <p:nvPicPr>
          <p:cNvPr id="70661" name="Picture 5"/>
          <p:cNvPicPr>
            <a:picLocks noChangeAspect="1" noChangeArrowheads="1"/>
          </p:cNvPicPr>
          <p:nvPr/>
        </p:nvPicPr>
        <p:blipFill>
          <a:blip r:embed="rId4" cstate="print"/>
          <a:srcRect/>
          <a:stretch>
            <a:fillRect/>
          </a:stretch>
        </p:blipFill>
        <p:spPr bwMode="auto">
          <a:xfrm>
            <a:off x="2426152" y="3983265"/>
            <a:ext cx="895350" cy="1562100"/>
          </a:xfrm>
          <a:prstGeom prst="rect">
            <a:avLst/>
          </a:prstGeom>
          <a:noFill/>
          <a:ln w="9525">
            <a:noFill/>
            <a:miter lim="800000"/>
            <a:headEnd/>
            <a:tailEnd/>
          </a:ln>
          <a:effectLst/>
        </p:spPr>
      </p:pic>
      <p:sp>
        <p:nvSpPr>
          <p:cNvPr id="10" name="Flowchart: Connector 9"/>
          <p:cNvSpPr/>
          <p:nvPr/>
        </p:nvSpPr>
        <p:spPr>
          <a:xfrm>
            <a:off x="4775200" y="2191656"/>
            <a:ext cx="174171" cy="188686"/>
          </a:xfrm>
          <a:prstGeom prst="flowChartConnector">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4811486" y="3258457"/>
            <a:ext cx="174171" cy="188686"/>
          </a:xfrm>
          <a:prstGeom prst="flowChartConnector">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4978400" y="3643086"/>
            <a:ext cx="174171" cy="188686"/>
          </a:xfrm>
          <a:prstGeom prst="flowChartConnector">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4564743" y="2721429"/>
            <a:ext cx="174171" cy="188686"/>
          </a:xfrm>
          <a:prstGeom prst="flowChartConnector">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167085" y="2496458"/>
            <a:ext cx="174171" cy="188686"/>
          </a:xfrm>
          <a:prstGeom prst="flowChartConnector">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5450115" y="2808514"/>
            <a:ext cx="174171" cy="188686"/>
          </a:xfrm>
          <a:prstGeom prst="flowChartConnector">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370286" y="3207657"/>
            <a:ext cx="174171" cy="188686"/>
          </a:xfrm>
          <a:prstGeom prst="flowChartConnector">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5377543" y="4216400"/>
            <a:ext cx="174171" cy="188686"/>
          </a:xfrm>
          <a:prstGeom prst="flowChartConnector">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5573485" y="3744686"/>
            <a:ext cx="174171" cy="188686"/>
          </a:xfrm>
          <a:prstGeom prst="flowChartConnector">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4767943" y="4013200"/>
            <a:ext cx="174171" cy="188686"/>
          </a:xfrm>
          <a:prstGeom prst="flowChartConnector">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5138057" y="4499428"/>
            <a:ext cx="174171" cy="188686"/>
          </a:xfrm>
          <a:prstGeom prst="flowChartConnector">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4318000" y="3490685"/>
            <a:ext cx="174171" cy="188686"/>
          </a:xfrm>
          <a:prstGeom prst="flowChartConnector">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256971" y="5341034"/>
            <a:ext cx="5617029" cy="355822"/>
          </a:xfrm>
          <a:custGeom>
            <a:avLst/>
            <a:gdLst>
              <a:gd name="connsiteX0" fmla="*/ 0 w 5617029"/>
              <a:gd name="connsiteY0" fmla="*/ 283251 h 355822"/>
              <a:gd name="connsiteX1" fmla="*/ 58057 w 5617029"/>
              <a:gd name="connsiteY1" fmla="*/ 254222 h 355822"/>
              <a:gd name="connsiteX2" fmla="*/ 159657 w 5617029"/>
              <a:gd name="connsiteY2" fmla="*/ 225194 h 355822"/>
              <a:gd name="connsiteX3" fmla="*/ 246743 w 5617029"/>
              <a:gd name="connsiteY3" fmla="*/ 181651 h 355822"/>
              <a:gd name="connsiteX4" fmla="*/ 290286 w 5617029"/>
              <a:gd name="connsiteY4" fmla="*/ 152622 h 355822"/>
              <a:gd name="connsiteX5" fmla="*/ 377372 w 5617029"/>
              <a:gd name="connsiteY5" fmla="*/ 138108 h 355822"/>
              <a:gd name="connsiteX6" fmla="*/ 435429 w 5617029"/>
              <a:gd name="connsiteY6" fmla="*/ 109079 h 355822"/>
              <a:gd name="connsiteX7" fmla="*/ 478972 w 5617029"/>
              <a:gd name="connsiteY7" fmla="*/ 94565 h 355822"/>
              <a:gd name="connsiteX8" fmla="*/ 551543 w 5617029"/>
              <a:gd name="connsiteY8" fmla="*/ 65536 h 355822"/>
              <a:gd name="connsiteX9" fmla="*/ 595086 w 5617029"/>
              <a:gd name="connsiteY9" fmla="*/ 51022 h 355822"/>
              <a:gd name="connsiteX10" fmla="*/ 725715 w 5617029"/>
              <a:gd name="connsiteY10" fmla="*/ 7479 h 355822"/>
              <a:gd name="connsiteX11" fmla="*/ 1146629 w 5617029"/>
              <a:gd name="connsiteY11" fmla="*/ 21994 h 355822"/>
              <a:gd name="connsiteX12" fmla="*/ 1277257 w 5617029"/>
              <a:gd name="connsiteY12" fmla="*/ 36508 h 355822"/>
              <a:gd name="connsiteX13" fmla="*/ 1364343 w 5617029"/>
              <a:gd name="connsiteY13" fmla="*/ 65536 h 355822"/>
              <a:gd name="connsiteX14" fmla="*/ 1451429 w 5617029"/>
              <a:gd name="connsiteY14" fmla="*/ 80051 h 355822"/>
              <a:gd name="connsiteX15" fmla="*/ 1494972 w 5617029"/>
              <a:gd name="connsiteY15" fmla="*/ 94565 h 355822"/>
              <a:gd name="connsiteX16" fmla="*/ 1611086 w 5617029"/>
              <a:gd name="connsiteY16" fmla="*/ 123594 h 355822"/>
              <a:gd name="connsiteX17" fmla="*/ 1654629 w 5617029"/>
              <a:gd name="connsiteY17" fmla="*/ 138108 h 355822"/>
              <a:gd name="connsiteX18" fmla="*/ 1930400 w 5617029"/>
              <a:gd name="connsiteY18" fmla="*/ 152622 h 355822"/>
              <a:gd name="connsiteX19" fmla="*/ 1988457 w 5617029"/>
              <a:gd name="connsiteY19" fmla="*/ 167136 h 355822"/>
              <a:gd name="connsiteX20" fmla="*/ 2569029 w 5617029"/>
              <a:gd name="connsiteY20" fmla="*/ 167136 h 355822"/>
              <a:gd name="connsiteX21" fmla="*/ 2946400 w 5617029"/>
              <a:gd name="connsiteY21" fmla="*/ 152622 h 355822"/>
              <a:gd name="connsiteX22" fmla="*/ 3309257 w 5617029"/>
              <a:gd name="connsiteY22" fmla="*/ 167136 h 355822"/>
              <a:gd name="connsiteX23" fmla="*/ 3410857 w 5617029"/>
              <a:gd name="connsiteY23" fmla="*/ 181651 h 355822"/>
              <a:gd name="connsiteX24" fmla="*/ 3686629 w 5617029"/>
              <a:gd name="connsiteY24" fmla="*/ 196165 h 355822"/>
              <a:gd name="connsiteX25" fmla="*/ 4296229 w 5617029"/>
              <a:gd name="connsiteY25" fmla="*/ 210679 h 355822"/>
              <a:gd name="connsiteX26" fmla="*/ 4484915 w 5617029"/>
              <a:gd name="connsiteY26" fmla="*/ 239708 h 355822"/>
              <a:gd name="connsiteX27" fmla="*/ 4673600 w 5617029"/>
              <a:gd name="connsiteY27" fmla="*/ 297765 h 355822"/>
              <a:gd name="connsiteX28" fmla="*/ 4746172 w 5617029"/>
              <a:gd name="connsiteY28" fmla="*/ 312279 h 355822"/>
              <a:gd name="connsiteX29" fmla="*/ 4992915 w 5617029"/>
              <a:gd name="connsiteY29" fmla="*/ 326794 h 355822"/>
              <a:gd name="connsiteX30" fmla="*/ 5384800 w 5617029"/>
              <a:gd name="connsiteY30" fmla="*/ 355822 h 355822"/>
              <a:gd name="connsiteX31" fmla="*/ 5617029 w 5617029"/>
              <a:gd name="connsiteY31" fmla="*/ 341308 h 3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17029" h="355822">
                <a:moveTo>
                  <a:pt x="0" y="283251"/>
                </a:moveTo>
                <a:cubicBezTo>
                  <a:pt x="19352" y="273575"/>
                  <a:pt x="38170" y="262745"/>
                  <a:pt x="58057" y="254222"/>
                </a:cubicBezTo>
                <a:cubicBezTo>
                  <a:pt x="87206" y="241729"/>
                  <a:pt x="130199" y="232558"/>
                  <a:pt x="159657" y="225194"/>
                </a:cubicBezTo>
                <a:cubicBezTo>
                  <a:pt x="284446" y="142001"/>
                  <a:pt x="126559" y="241743"/>
                  <a:pt x="246743" y="181651"/>
                </a:cubicBezTo>
                <a:cubicBezTo>
                  <a:pt x="262345" y="173850"/>
                  <a:pt x="273737" y="158138"/>
                  <a:pt x="290286" y="152622"/>
                </a:cubicBezTo>
                <a:cubicBezTo>
                  <a:pt x="318205" y="143316"/>
                  <a:pt x="348343" y="142946"/>
                  <a:pt x="377372" y="138108"/>
                </a:cubicBezTo>
                <a:cubicBezTo>
                  <a:pt x="396724" y="128432"/>
                  <a:pt x="415542" y="117602"/>
                  <a:pt x="435429" y="109079"/>
                </a:cubicBezTo>
                <a:cubicBezTo>
                  <a:pt x="449491" y="103052"/>
                  <a:pt x="464647" y="99937"/>
                  <a:pt x="478972" y="94565"/>
                </a:cubicBezTo>
                <a:cubicBezTo>
                  <a:pt x="503367" y="85417"/>
                  <a:pt x="527148" y="74684"/>
                  <a:pt x="551543" y="65536"/>
                </a:cubicBezTo>
                <a:cubicBezTo>
                  <a:pt x="565868" y="60164"/>
                  <a:pt x="581402" y="57864"/>
                  <a:pt x="595086" y="51022"/>
                </a:cubicBezTo>
                <a:cubicBezTo>
                  <a:pt x="697132" y="0"/>
                  <a:pt x="564035" y="34427"/>
                  <a:pt x="725715" y="7479"/>
                </a:cubicBezTo>
                <a:lnTo>
                  <a:pt x="1146629" y="21994"/>
                </a:lnTo>
                <a:cubicBezTo>
                  <a:pt x="1190379" y="24297"/>
                  <a:pt x="1234297" y="27916"/>
                  <a:pt x="1277257" y="36508"/>
                </a:cubicBezTo>
                <a:cubicBezTo>
                  <a:pt x="1307262" y="42509"/>
                  <a:pt x="1334658" y="58115"/>
                  <a:pt x="1364343" y="65536"/>
                </a:cubicBezTo>
                <a:cubicBezTo>
                  <a:pt x="1392893" y="72674"/>
                  <a:pt x="1422701" y="73667"/>
                  <a:pt x="1451429" y="80051"/>
                </a:cubicBezTo>
                <a:cubicBezTo>
                  <a:pt x="1466364" y="83370"/>
                  <a:pt x="1480212" y="90539"/>
                  <a:pt x="1494972" y="94565"/>
                </a:cubicBezTo>
                <a:cubicBezTo>
                  <a:pt x="1533462" y="105062"/>
                  <a:pt x="1572596" y="113097"/>
                  <a:pt x="1611086" y="123594"/>
                </a:cubicBezTo>
                <a:cubicBezTo>
                  <a:pt x="1625846" y="127620"/>
                  <a:pt x="1639392" y="136723"/>
                  <a:pt x="1654629" y="138108"/>
                </a:cubicBezTo>
                <a:cubicBezTo>
                  <a:pt x="1746302" y="146442"/>
                  <a:pt x="1838476" y="147784"/>
                  <a:pt x="1930400" y="152622"/>
                </a:cubicBezTo>
                <a:cubicBezTo>
                  <a:pt x="1949752" y="157460"/>
                  <a:pt x="1968781" y="163857"/>
                  <a:pt x="1988457" y="167136"/>
                </a:cubicBezTo>
                <a:cubicBezTo>
                  <a:pt x="2200349" y="202452"/>
                  <a:pt x="2295592" y="176565"/>
                  <a:pt x="2569029" y="167136"/>
                </a:cubicBezTo>
                <a:lnTo>
                  <a:pt x="2946400" y="152622"/>
                </a:lnTo>
                <a:cubicBezTo>
                  <a:pt x="3067352" y="157460"/>
                  <a:pt x="3188444" y="159585"/>
                  <a:pt x="3309257" y="167136"/>
                </a:cubicBezTo>
                <a:cubicBezTo>
                  <a:pt x="3343401" y="169270"/>
                  <a:pt x="3376747" y="179027"/>
                  <a:pt x="3410857" y="181651"/>
                </a:cubicBezTo>
                <a:cubicBezTo>
                  <a:pt x="3502637" y="188711"/>
                  <a:pt x="3594627" y="193149"/>
                  <a:pt x="3686629" y="196165"/>
                </a:cubicBezTo>
                <a:lnTo>
                  <a:pt x="4296229" y="210679"/>
                </a:lnTo>
                <a:cubicBezTo>
                  <a:pt x="4350552" y="217470"/>
                  <a:pt x="4428657" y="224365"/>
                  <a:pt x="4484915" y="239708"/>
                </a:cubicBezTo>
                <a:cubicBezTo>
                  <a:pt x="4747900" y="311430"/>
                  <a:pt x="4378564" y="224006"/>
                  <a:pt x="4673600" y="297765"/>
                </a:cubicBezTo>
                <a:cubicBezTo>
                  <a:pt x="4697533" y="303748"/>
                  <a:pt x="4721604" y="310045"/>
                  <a:pt x="4746172" y="312279"/>
                </a:cubicBezTo>
                <a:cubicBezTo>
                  <a:pt x="4828223" y="319738"/>
                  <a:pt x="4910686" y="321655"/>
                  <a:pt x="4992915" y="326794"/>
                </a:cubicBezTo>
                <a:cubicBezTo>
                  <a:pt x="5213612" y="340588"/>
                  <a:pt x="5182320" y="338949"/>
                  <a:pt x="5384800" y="355822"/>
                </a:cubicBezTo>
                <a:lnTo>
                  <a:pt x="5617029" y="341308"/>
                </a:ln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1611086" y="6096000"/>
            <a:ext cx="4499428" cy="369332"/>
          </a:xfrm>
          <a:prstGeom prst="rect">
            <a:avLst/>
          </a:prstGeom>
          <a:noFill/>
        </p:spPr>
        <p:txBody>
          <a:bodyPr wrap="square" rtlCol="0">
            <a:spAutoFit/>
          </a:bodyPr>
          <a:lstStyle/>
          <a:p>
            <a:pPr algn="ctr" rtl="1"/>
            <a:r>
              <a:rPr lang="he-IL" dirty="0" smtClean="0"/>
              <a:t>הסבר על היווצרות הקשת במצגת נוספת</a:t>
            </a:r>
            <a:endParaRPr lang="en-US" dirty="0"/>
          </a:p>
        </p:txBody>
      </p:sp>
    </p:spTree>
    <p:extLst>
      <p:ext uri="{BB962C8B-B14F-4D97-AF65-F5344CB8AC3E}">
        <p14:creationId xmlns:p14="http://schemas.microsoft.com/office/powerpoint/2010/main" val="2108644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D:\פיזיקה\אופטיקה גאומטרית\חוק סנל - שבירה\AQUO2CAPTR6Y3CAKGUCN5CAN59BZVCAXJMQ3LCA6E6V05CANEJCY3CARS3X23CAG26MPBCA900TF3CAXJZX53CAWSBUN3CARU.jpg"/>
          <p:cNvPicPr>
            <a:picLocks noChangeAspect="1" noChangeArrowheads="1"/>
          </p:cNvPicPr>
          <p:nvPr/>
        </p:nvPicPr>
        <p:blipFill>
          <a:blip r:embed="rId2" cstate="print"/>
          <a:srcRect/>
          <a:stretch>
            <a:fillRect/>
          </a:stretch>
        </p:blipFill>
        <p:spPr bwMode="auto">
          <a:xfrm>
            <a:off x="1808389" y="2029357"/>
            <a:ext cx="4882696" cy="3769099"/>
          </a:xfrm>
          <a:prstGeom prst="rect">
            <a:avLst/>
          </a:prstGeom>
          <a:noFill/>
        </p:spPr>
      </p:pic>
      <p:sp>
        <p:nvSpPr>
          <p:cNvPr id="3" name="TextBox 2"/>
          <p:cNvSpPr txBox="1"/>
          <p:nvPr/>
        </p:nvSpPr>
        <p:spPr>
          <a:xfrm>
            <a:off x="725714" y="478972"/>
            <a:ext cx="7779657" cy="2308324"/>
          </a:xfrm>
          <a:prstGeom prst="rect">
            <a:avLst/>
          </a:prstGeom>
          <a:noFill/>
        </p:spPr>
        <p:txBody>
          <a:bodyPr wrap="square" rtlCol="0">
            <a:spAutoFit/>
          </a:bodyPr>
          <a:lstStyle/>
          <a:p>
            <a:pPr algn="ctr" rtl="1"/>
            <a:r>
              <a:rPr lang="he-IL" sz="3600" b="1" dirty="0" smtClean="0">
                <a:solidFill>
                  <a:srgbClr val="FFFF00"/>
                </a:solidFill>
              </a:rPr>
              <a:t>היהלומים נוצצים בצבעים רבים, בגלל תופעת הנפיצה שאנו מקבלים בדפנות .</a:t>
            </a:r>
          </a:p>
          <a:p>
            <a:pPr algn="ctr" rtl="1"/>
            <a:endParaRPr lang="he-IL" sz="3600" b="1" dirty="0" smtClean="0">
              <a:solidFill>
                <a:srgbClr val="FFFF00"/>
              </a:solidFill>
            </a:endParaRPr>
          </a:p>
          <a:p>
            <a:pPr algn="ctr" rtl="1"/>
            <a:endParaRPr lang="en-US" sz="3600" b="1" dirty="0">
              <a:solidFill>
                <a:srgbClr val="FFFF00"/>
              </a:solidFill>
            </a:endParaRPr>
          </a:p>
        </p:txBody>
      </p:sp>
      <p:sp>
        <p:nvSpPr>
          <p:cNvPr id="4" name="Line Callout 1 3"/>
          <p:cNvSpPr/>
          <p:nvPr/>
        </p:nvSpPr>
        <p:spPr>
          <a:xfrm>
            <a:off x="6618515" y="4630057"/>
            <a:ext cx="2249714" cy="1407886"/>
          </a:xfrm>
          <a:prstGeom prst="borderCallout1">
            <a:avLst>
              <a:gd name="adj1" fmla="val 47061"/>
              <a:gd name="adj2" fmla="val -8333"/>
              <a:gd name="adj3" fmla="val 20405"/>
              <a:gd name="adj4" fmla="val -44784"/>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he-IL" sz="2400" b="1" dirty="0" smtClean="0">
                <a:solidFill>
                  <a:schemeClr val="dk1"/>
                </a:solidFill>
              </a:rPr>
              <a:t>לכל צבע, יש זווית קריטית אופיינת לו</a:t>
            </a:r>
            <a:endParaRPr lang="en-US" sz="2400" b="1" dirty="0" smtClean="0">
              <a:solidFill>
                <a:schemeClr val="dk1"/>
              </a:solidFill>
            </a:endParaRPr>
          </a:p>
        </p:txBody>
      </p:sp>
      <p:sp>
        <p:nvSpPr>
          <p:cNvPr id="5" name="Line Callout 1 4"/>
          <p:cNvSpPr/>
          <p:nvPr/>
        </p:nvSpPr>
        <p:spPr>
          <a:xfrm>
            <a:off x="362857" y="4477657"/>
            <a:ext cx="2764972" cy="1407886"/>
          </a:xfrm>
          <a:prstGeom prst="borderCallout1">
            <a:avLst>
              <a:gd name="adj1" fmla="val 33659"/>
              <a:gd name="adj2" fmla="val 106506"/>
              <a:gd name="adj3" fmla="val -18770"/>
              <a:gd name="adj4" fmla="val 122958"/>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he-IL" sz="2400" b="1" dirty="0" smtClean="0">
                <a:solidFill>
                  <a:schemeClr val="dk1"/>
                </a:solidFill>
              </a:rPr>
              <a:t>כל החזרה נוספת, גורמת להפרדה טובה יותר בין הצבעים.</a:t>
            </a:r>
            <a:endParaRPr lang="en-US" sz="2400" b="1" dirty="0" smtClean="0">
              <a:solidFill>
                <a:schemeClr val="dk1"/>
              </a:solidFill>
            </a:endParaRPr>
          </a:p>
        </p:txBody>
      </p:sp>
    </p:spTree>
    <p:extLst>
      <p:ext uri="{BB962C8B-B14F-4D97-AF65-F5344CB8AC3E}">
        <p14:creationId xmlns:p14="http://schemas.microsoft.com/office/powerpoint/2010/main" val="4793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swissharleyriders.ch/gallery/albums/down-under/009_fata_morgana.sized.jpg"/>
          <p:cNvPicPr>
            <a:picLocks noChangeAspect="1" noChangeArrowheads="1"/>
          </p:cNvPicPr>
          <p:nvPr/>
        </p:nvPicPr>
        <p:blipFill>
          <a:blip r:embed="rId2" cstate="print"/>
          <a:srcRect/>
          <a:stretch>
            <a:fillRect/>
          </a:stretch>
        </p:blipFill>
        <p:spPr bwMode="auto">
          <a:xfrm>
            <a:off x="0" y="1"/>
            <a:ext cx="9144000"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2618061" y="4201049"/>
            <a:ext cx="3607078" cy="1323439"/>
          </a:xfrm>
          <a:prstGeom prst="rect">
            <a:avLst/>
          </a:prstGeom>
          <a:noFill/>
        </p:spPr>
        <p:txBody>
          <a:bodyPr wrap="none" lIns="91440" tIns="45720" rIns="91440" bIns="45720">
            <a:spAutoFit/>
          </a:bodyPr>
          <a:lstStyle/>
          <a:p>
            <a:pPr algn="ctr"/>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end</a:t>
            </a:r>
            <a:endParaRPr lang="en-US" sz="8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 name="מלבן 1"/>
          <p:cNvSpPr/>
          <p:nvPr/>
        </p:nvSpPr>
        <p:spPr>
          <a:xfrm>
            <a:off x="3422993" y="5782818"/>
            <a:ext cx="1997213" cy="369332"/>
          </a:xfrm>
          <a:prstGeom prst="rect">
            <a:avLst/>
          </a:prstGeom>
        </p:spPr>
        <p:txBody>
          <a:bodyPr wrap="none">
            <a:spAutoFit/>
          </a:bodyPr>
          <a:lstStyle/>
          <a:p>
            <a:r>
              <a:rPr lang="en-US" dirty="0">
                <a:hlinkClick r:id="rId3"/>
              </a:rPr>
              <a:t>http://goo.gl/Chrt3</a:t>
            </a:r>
            <a:endParaRPr lang="he-IL" dirty="0"/>
          </a:p>
        </p:txBody>
      </p:sp>
    </p:spTree>
    <p:extLst>
      <p:ext uri="{BB962C8B-B14F-4D97-AF65-F5344CB8AC3E}">
        <p14:creationId xmlns:p14="http://schemas.microsoft.com/office/powerpoint/2010/main" val="158236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85" y="1323976"/>
            <a:ext cx="8340614"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1202646" y="186035"/>
            <a:ext cx="6510115" cy="923330"/>
          </a:xfrm>
          <a:prstGeom prst="rect">
            <a:avLst/>
          </a:prstGeom>
          <a:noFill/>
        </p:spPr>
        <p:txBody>
          <a:bodyPr wrap="none" lIns="91440" tIns="45720" rIns="91440" bIns="45720">
            <a:spAutoFit/>
          </a:bodyPr>
          <a:lstStyle/>
          <a:p>
            <a:pPr algn="ctr"/>
            <a:r>
              <a:rPr lang="he-IL"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הדמיה של שבירת אור</a:t>
            </a:r>
            <a:endParaRPr lang="he-IL"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4060385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33425" y="1844675"/>
            <a:ext cx="7772400" cy="1470025"/>
          </a:xfrm>
        </p:spPr>
        <p:txBody>
          <a:bodyPr/>
          <a:lstStyle/>
          <a:p>
            <a:pPr algn="r"/>
            <a:r>
              <a:rPr lang="he-IL" dirty="0" smtClean="0"/>
              <a:t>במעבר </a:t>
            </a:r>
            <a:r>
              <a:rPr lang="he-IL" dirty="0" smtClean="0">
                <a:solidFill>
                  <a:schemeClr val="accent6">
                    <a:lumMod val="75000"/>
                  </a:schemeClr>
                </a:solidFill>
              </a:rPr>
              <a:t>מאוויר לחומר </a:t>
            </a:r>
            <a:r>
              <a:rPr lang="he-IL" dirty="0" smtClean="0"/>
              <a:t>שקוף אחר, קרן אור </a:t>
            </a:r>
            <a:r>
              <a:rPr lang="he-IL" dirty="0">
                <a:solidFill>
                  <a:schemeClr val="accent6">
                    <a:lumMod val="75000"/>
                  </a:schemeClr>
                </a:solidFill>
              </a:rPr>
              <a:t>מתקרבת לאנך </a:t>
            </a:r>
            <a:r>
              <a:rPr lang="he-IL" dirty="0" smtClean="0"/>
              <a:t>לנקודת הפגיעה</a:t>
            </a:r>
            <a:endParaRPr lang="he-IL" dirty="0"/>
          </a:p>
        </p:txBody>
      </p:sp>
      <p:sp>
        <p:nvSpPr>
          <p:cNvPr id="3" name="כותרת משנה 2"/>
          <p:cNvSpPr>
            <a:spLocks noGrp="1"/>
          </p:cNvSpPr>
          <p:nvPr>
            <p:ph type="subTitle" idx="1"/>
          </p:nvPr>
        </p:nvSpPr>
        <p:spPr>
          <a:xfrm>
            <a:off x="1371600" y="3886200"/>
            <a:ext cx="7086600" cy="1752600"/>
          </a:xfrm>
        </p:spPr>
        <p:txBody>
          <a:bodyPr>
            <a:normAutofit fontScale="92500"/>
          </a:bodyPr>
          <a:lstStyle/>
          <a:p>
            <a:pPr algn="r" rtl="1">
              <a:spcBef>
                <a:spcPct val="0"/>
              </a:spcBef>
            </a:pPr>
            <a:r>
              <a:rPr lang="he-IL" sz="4400" dirty="0">
                <a:solidFill>
                  <a:schemeClr val="tx1"/>
                </a:solidFill>
                <a:latin typeface="+mj-lt"/>
                <a:ea typeface="+mj-ea"/>
                <a:cs typeface="+mj-cs"/>
              </a:rPr>
              <a:t>במעבר </a:t>
            </a:r>
            <a:r>
              <a:rPr lang="he-IL" sz="4400" dirty="0">
                <a:solidFill>
                  <a:schemeClr val="accent5">
                    <a:lumMod val="75000"/>
                  </a:schemeClr>
                </a:solidFill>
                <a:latin typeface="+mj-lt"/>
                <a:ea typeface="+mj-ea"/>
                <a:cs typeface="+mj-cs"/>
              </a:rPr>
              <a:t>מחומר שקוף כלשהו לאוויר</a:t>
            </a:r>
            <a:r>
              <a:rPr lang="he-IL" sz="4400" dirty="0">
                <a:solidFill>
                  <a:schemeClr val="tx1"/>
                </a:solidFill>
                <a:latin typeface="+mj-lt"/>
                <a:ea typeface="+mj-ea"/>
                <a:cs typeface="+mj-cs"/>
              </a:rPr>
              <a:t>, </a:t>
            </a:r>
            <a:r>
              <a:rPr lang="en-US" sz="4400" dirty="0" smtClean="0">
                <a:solidFill>
                  <a:schemeClr val="tx1"/>
                </a:solidFill>
                <a:latin typeface="+mj-lt"/>
                <a:ea typeface="+mj-ea"/>
                <a:cs typeface="+mj-cs"/>
              </a:rPr>
              <a:t> </a:t>
            </a:r>
            <a:r>
              <a:rPr lang="he-IL" sz="4400" dirty="0" smtClean="0">
                <a:solidFill>
                  <a:schemeClr val="tx1"/>
                </a:solidFill>
                <a:latin typeface="+mj-lt"/>
                <a:ea typeface="+mj-ea"/>
                <a:cs typeface="+mj-cs"/>
              </a:rPr>
              <a:t>קרן </a:t>
            </a:r>
            <a:r>
              <a:rPr lang="he-IL" sz="4400" dirty="0">
                <a:solidFill>
                  <a:schemeClr val="tx1"/>
                </a:solidFill>
                <a:latin typeface="+mj-lt"/>
                <a:ea typeface="+mj-ea"/>
                <a:cs typeface="+mj-cs"/>
              </a:rPr>
              <a:t>אור </a:t>
            </a:r>
            <a:r>
              <a:rPr lang="he-IL" sz="4400" dirty="0">
                <a:solidFill>
                  <a:schemeClr val="accent5">
                    <a:lumMod val="75000"/>
                  </a:schemeClr>
                </a:solidFill>
                <a:latin typeface="+mj-lt"/>
                <a:ea typeface="+mj-ea"/>
                <a:cs typeface="+mj-cs"/>
              </a:rPr>
              <a:t>מתרחקת מאנך </a:t>
            </a:r>
            <a:r>
              <a:rPr lang="he-IL" sz="4400" dirty="0">
                <a:solidFill>
                  <a:schemeClr val="tx1"/>
                </a:solidFill>
                <a:latin typeface="+mj-lt"/>
                <a:ea typeface="+mj-ea"/>
                <a:cs typeface="+mj-cs"/>
              </a:rPr>
              <a:t>לנקודת הפגיעה</a:t>
            </a:r>
          </a:p>
        </p:txBody>
      </p:sp>
      <p:sp>
        <p:nvSpPr>
          <p:cNvPr id="4" name="כותרת 1"/>
          <p:cNvSpPr txBox="1">
            <a:spLocks/>
          </p:cNvSpPr>
          <p:nvPr/>
        </p:nvSpPr>
        <p:spPr>
          <a:xfrm>
            <a:off x="2781299" y="292100"/>
            <a:ext cx="3609975" cy="1089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he-IL" b="1" dirty="0" smtClean="0">
                <a:solidFill>
                  <a:schemeClr val="tx2">
                    <a:lumMod val="60000"/>
                    <a:lumOff val="40000"/>
                  </a:schemeClr>
                </a:solidFill>
                <a:effectLst>
                  <a:outerShdw blurRad="38100" dist="38100" dir="2700000" algn="tl">
                    <a:srgbClr val="000000">
                      <a:alpha val="43137"/>
                    </a:srgbClr>
                  </a:outerShdw>
                </a:effectLst>
              </a:rPr>
              <a:t>מסקנות מהדמיה</a:t>
            </a:r>
            <a:endParaRPr lang="he-IL" b="1"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261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309717" y="221673"/>
            <a:ext cx="8421328" cy="1066800"/>
          </a:xfrm>
        </p:spPr>
        <p:style>
          <a:lnRef idx="0">
            <a:schemeClr val="accent2"/>
          </a:lnRef>
          <a:fillRef idx="3">
            <a:schemeClr val="accent2"/>
          </a:fillRef>
          <a:effectRef idx="3">
            <a:schemeClr val="accent2"/>
          </a:effectRef>
          <a:fontRef idx="minor">
            <a:schemeClr val="lt1"/>
          </a:fontRef>
        </p:style>
        <p:txBody>
          <a:bodyPr>
            <a:normAutofit/>
          </a:bodyPr>
          <a:lstStyle/>
          <a:p>
            <a:pPr>
              <a:spcBef>
                <a:spcPct val="50000"/>
              </a:spcBef>
            </a:pPr>
            <a:r>
              <a:rPr lang="he-IL" sz="6000" b="1" dirty="0" smtClean="0">
                <a:solidFill>
                  <a:srgbClr val="FFFF00"/>
                </a:solidFill>
                <a:latin typeface="Tahoma" pitchFamily="34" charset="0"/>
              </a:rPr>
              <a:t>חוק סנל (1580-1626)</a:t>
            </a:r>
            <a:endParaRPr lang="en-US" sz="6000" b="1" dirty="0">
              <a:solidFill>
                <a:srgbClr val="FFFF00"/>
              </a:solidFill>
              <a:latin typeface="Tahoma" pitchFamily="34" charset="0"/>
            </a:endParaRPr>
          </a:p>
        </p:txBody>
      </p:sp>
      <p:sp>
        <p:nvSpPr>
          <p:cNvPr id="49" name="TextBox 48"/>
          <p:cNvSpPr txBox="1"/>
          <p:nvPr/>
        </p:nvSpPr>
        <p:spPr>
          <a:xfrm>
            <a:off x="368710" y="1327356"/>
            <a:ext cx="8347587" cy="646331"/>
          </a:xfrm>
          <a:prstGeom prst="rect">
            <a:avLst/>
          </a:prstGeom>
          <a:noFill/>
        </p:spPr>
        <p:txBody>
          <a:bodyPr wrap="square" rtlCol="0">
            <a:spAutoFit/>
          </a:bodyPr>
          <a:lstStyle/>
          <a:p>
            <a:pPr algn="ctr" rtl="1"/>
            <a:r>
              <a:rPr lang="he-IL" dirty="0"/>
              <a:t>החוק קרוי על שם המתמטיקאי ההולנדי וילברורד סנל בן המאה ה-16 אולם </a:t>
            </a:r>
            <a:r>
              <a:rPr lang="he-IL" dirty="0" smtClean="0"/>
              <a:t>יש הטוענים שחוק זה היה ידוע לפניו. זהו חוק אמפירי המבוסס על ניסויים במעבדה.</a:t>
            </a:r>
            <a:endParaRPr lang="en-US" dirty="0"/>
          </a:p>
        </p:txBody>
      </p:sp>
      <p:graphicFrame>
        <p:nvGraphicFramePr>
          <p:cNvPr id="3" name="אובייקט 2"/>
          <p:cNvGraphicFramePr>
            <a:graphicFrameLocks noChangeAspect="1"/>
          </p:cNvGraphicFramePr>
          <p:nvPr>
            <p:extLst>
              <p:ext uri="{D42A27DB-BD31-4B8C-83A1-F6EECF244321}">
                <p14:modId xmlns:p14="http://schemas.microsoft.com/office/powerpoint/2010/main" val="3030917423"/>
              </p:ext>
            </p:extLst>
          </p:nvPr>
        </p:nvGraphicFramePr>
        <p:xfrm>
          <a:off x="3224741" y="2251528"/>
          <a:ext cx="3004233" cy="1812471"/>
        </p:xfrm>
        <a:graphic>
          <a:graphicData uri="http://schemas.openxmlformats.org/presentationml/2006/ole">
            <mc:AlternateContent xmlns:mc="http://schemas.openxmlformats.org/markup-compatibility/2006">
              <mc:Choice xmlns:v="urn:schemas-microsoft-com:vml" Requires="v">
                <p:oleObj spid="_x0000_s3111" name="Equation" r:id="rId4" imgW="710891" imgH="431613" progId="Equation.DSMT4">
                  <p:embed/>
                </p:oleObj>
              </mc:Choice>
              <mc:Fallback>
                <p:oleObj name="Equation" r:id="rId4" imgW="710891" imgH="431613"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741" y="2251528"/>
                        <a:ext cx="3004233" cy="1812471"/>
                      </a:xfrm>
                      <a:prstGeom prst="rect">
                        <a:avLst/>
                      </a:prstGeom>
                      <a:noFill/>
                      <a:ln w="38100">
                        <a:solidFill>
                          <a:srgbClr val="C00000"/>
                        </a:solidFill>
                      </a:ln>
                    </p:spPr>
                  </p:pic>
                </p:oleObj>
              </mc:Fallback>
            </mc:AlternateContent>
          </a:graphicData>
        </a:graphic>
      </p:graphicFrame>
      <p:sp>
        <p:nvSpPr>
          <p:cNvPr id="4" name="מלבן 3"/>
          <p:cNvSpPr/>
          <p:nvPr/>
        </p:nvSpPr>
        <p:spPr>
          <a:xfrm>
            <a:off x="368710" y="4194629"/>
            <a:ext cx="8716297" cy="2062103"/>
          </a:xfrm>
          <a:prstGeom prst="rect">
            <a:avLst/>
          </a:prstGeom>
        </p:spPr>
        <p:txBody>
          <a:bodyPr wrap="square">
            <a:spAutoFit/>
          </a:bodyPr>
          <a:lstStyle/>
          <a:p>
            <a:pPr algn="r" rtl="1"/>
            <a:r>
              <a:rPr lang="en-US" sz="3200" dirty="0">
                <a:latin typeface="Times New Roman" pitchFamily="18" charset="0"/>
              </a:rPr>
              <a:t>sin</a:t>
            </a:r>
            <a:r>
              <a:rPr lang="en-US" sz="3200" dirty="0">
                <a:latin typeface="Arial" pitchFamily="34" charset="0"/>
              </a:rPr>
              <a:t>θ</a:t>
            </a:r>
            <a:r>
              <a:rPr lang="en-US" sz="3200" baseline="-25000" dirty="0">
                <a:latin typeface="Times New Roman" pitchFamily="18" charset="0"/>
              </a:rPr>
              <a:t>1</a:t>
            </a:r>
            <a:r>
              <a:rPr lang="he-IL" sz="3200" dirty="0">
                <a:latin typeface="Times New Roman" pitchFamily="18" charset="0"/>
                <a:cs typeface="Times New Roman" pitchFamily="18" charset="0"/>
              </a:rPr>
              <a:t> – סינוס זווית הפגיעה</a:t>
            </a:r>
            <a:endParaRPr lang="he-IL" sz="3200" dirty="0">
              <a:latin typeface="Times New Roman" pitchFamily="18" charset="0"/>
            </a:endParaRPr>
          </a:p>
          <a:p>
            <a:pPr algn="r" rtl="1"/>
            <a:r>
              <a:rPr lang="en-US" sz="3200" dirty="0">
                <a:latin typeface="Times New Roman" pitchFamily="18" charset="0"/>
              </a:rPr>
              <a:t>sin</a:t>
            </a:r>
            <a:r>
              <a:rPr lang="en-US" sz="3200" dirty="0">
                <a:latin typeface="Arial" pitchFamily="34" charset="0"/>
              </a:rPr>
              <a:t>θ</a:t>
            </a:r>
            <a:r>
              <a:rPr lang="en-US" sz="3200" baseline="-25000" dirty="0">
                <a:latin typeface="Times New Roman" pitchFamily="18" charset="0"/>
              </a:rPr>
              <a:t>2</a:t>
            </a:r>
            <a:r>
              <a:rPr lang="he-IL" sz="3200" dirty="0">
                <a:latin typeface="Times New Roman" pitchFamily="18" charset="0"/>
              </a:rPr>
              <a:t> – </a:t>
            </a:r>
            <a:r>
              <a:rPr lang="he-IL" sz="3200" dirty="0">
                <a:latin typeface="Times New Roman" pitchFamily="18" charset="0"/>
                <a:cs typeface="Times New Roman" pitchFamily="18" charset="0"/>
              </a:rPr>
              <a:t>סינוס זווית השבירה</a:t>
            </a:r>
          </a:p>
          <a:p>
            <a:pPr algn="r" rtl="1"/>
            <a:r>
              <a:rPr lang="en-US" sz="3200" dirty="0">
                <a:latin typeface="Times New Roman" pitchFamily="18" charset="0"/>
              </a:rPr>
              <a:t>n</a:t>
            </a:r>
            <a:r>
              <a:rPr lang="en-US" sz="3200" baseline="-25000" dirty="0">
                <a:latin typeface="Times New Roman" pitchFamily="18" charset="0"/>
              </a:rPr>
              <a:t>1</a:t>
            </a:r>
            <a:r>
              <a:rPr lang="he-IL" sz="3200" dirty="0">
                <a:latin typeface="Times New Roman" pitchFamily="18" charset="0"/>
                <a:cs typeface="Times New Roman" pitchFamily="18" charset="0"/>
              </a:rPr>
              <a:t> – מקדם השבירה של החומר שבו הקרן הפוגעת</a:t>
            </a:r>
            <a:endParaRPr lang="he-IL" sz="3200" dirty="0">
              <a:latin typeface="Times New Roman" pitchFamily="18" charset="0"/>
            </a:endParaRPr>
          </a:p>
          <a:p>
            <a:pPr algn="r" rtl="1"/>
            <a:r>
              <a:rPr lang="en-US" sz="3200" dirty="0">
                <a:latin typeface="Times New Roman" pitchFamily="18" charset="0"/>
              </a:rPr>
              <a:t>n</a:t>
            </a:r>
            <a:r>
              <a:rPr lang="en-US" sz="3200" baseline="-25000" dirty="0">
                <a:latin typeface="Times New Roman" pitchFamily="18" charset="0"/>
              </a:rPr>
              <a:t>2</a:t>
            </a:r>
            <a:r>
              <a:rPr lang="he-IL" sz="3200" dirty="0">
                <a:latin typeface="Times New Roman" pitchFamily="18" charset="0"/>
                <a:cs typeface="Times New Roman" pitchFamily="18" charset="0"/>
              </a:rPr>
              <a:t> – מקדם השבירה של החומר שבו הקרן העוברת (נשברת)</a:t>
            </a:r>
            <a:endParaRPr lang="en-US" sz="3200" dirty="0"/>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834" y="1014525"/>
            <a:ext cx="8660166" cy="1821426"/>
          </a:xfrm>
        </p:spPr>
        <p:txBody>
          <a:bodyPr/>
          <a:lstStyle/>
          <a:p>
            <a:pPr algn="r" rtl="1">
              <a:buNone/>
            </a:pPr>
            <a:r>
              <a:rPr lang="he-IL" dirty="0" smtClean="0"/>
              <a:t>   בשלב יותר מאוחר בהיסטוריה התגלה כי מקדם השבירה שווה ליחס בין מהירות האור </a:t>
            </a:r>
            <a:r>
              <a:rPr lang="he-IL" b="1" dirty="0" smtClean="0">
                <a:solidFill>
                  <a:srgbClr val="C00000"/>
                </a:solidFill>
              </a:rPr>
              <a:t>בריק</a:t>
            </a:r>
            <a:r>
              <a:rPr lang="he-IL" dirty="0" smtClean="0">
                <a:solidFill>
                  <a:srgbClr val="C00000"/>
                </a:solidFill>
              </a:rPr>
              <a:t> </a:t>
            </a:r>
            <a:r>
              <a:rPr lang="he-IL" dirty="0" smtClean="0"/>
              <a:t>למהירות האור </a:t>
            </a:r>
            <a:r>
              <a:rPr lang="he-IL" dirty="0" smtClean="0">
                <a:solidFill>
                  <a:srgbClr val="0070C0"/>
                </a:solidFill>
              </a:rPr>
              <a:t>בתווך</a:t>
            </a:r>
            <a:r>
              <a:rPr lang="he-IL" dirty="0" smtClean="0"/>
              <a:t>.</a:t>
            </a:r>
            <a:endParaRPr lang="en-US" dirty="0"/>
          </a:p>
        </p:txBody>
      </p:sp>
      <p:graphicFrame>
        <p:nvGraphicFramePr>
          <p:cNvPr id="30722" name="Object 2"/>
          <p:cNvGraphicFramePr>
            <a:graphicFrameLocks noChangeAspect="1"/>
          </p:cNvGraphicFramePr>
          <p:nvPr>
            <p:extLst>
              <p:ext uri="{D42A27DB-BD31-4B8C-83A1-F6EECF244321}">
                <p14:modId xmlns:p14="http://schemas.microsoft.com/office/powerpoint/2010/main" val="1098066877"/>
              </p:ext>
            </p:extLst>
          </p:nvPr>
        </p:nvGraphicFramePr>
        <p:xfrm>
          <a:off x="3338847" y="2373078"/>
          <a:ext cx="2446646" cy="2613702"/>
        </p:xfrm>
        <a:graphic>
          <a:graphicData uri="http://schemas.openxmlformats.org/presentationml/2006/ole">
            <mc:AlternateContent xmlns:mc="http://schemas.openxmlformats.org/markup-compatibility/2006">
              <mc:Choice xmlns:v="urn:schemas-microsoft-com:vml" Requires="v">
                <p:oleObj spid="_x0000_s30787" name="Equation" r:id="rId3" imgW="368280" imgH="393480" progId="Equation.DSMT4">
                  <p:embed/>
                </p:oleObj>
              </mc:Choice>
              <mc:Fallback>
                <p:oleObj name="Equation" r:id="rId3" imgW="36828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847" y="2373078"/>
                        <a:ext cx="2446646" cy="2613702"/>
                      </a:xfrm>
                      <a:prstGeom prst="rect">
                        <a:avLst/>
                      </a:prstGeom>
                      <a:noFill/>
                      <a:ln w="38100">
                        <a:solidFill>
                          <a:schemeClr val="accent2">
                            <a:lumMod val="75000"/>
                          </a:schemeClr>
                        </a:solidFill>
                      </a:ln>
                      <a:extLst/>
                    </p:spPr>
                  </p:pic>
                </p:oleObj>
              </mc:Fallback>
            </mc:AlternateContent>
          </a:graphicData>
        </a:graphic>
      </p:graphicFrame>
      <p:graphicFrame>
        <p:nvGraphicFramePr>
          <p:cNvPr id="30723" name="Object 3"/>
          <p:cNvGraphicFramePr>
            <a:graphicFrameLocks noChangeAspect="1"/>
          </p:cNvGraphicFramePr>
          <p:nvPr>
            <p:extLst>
              <p:ext uri="{D42A27DB-BD31-4B8C-83A1-F6EECF244321}">
                <p14:modId xmlns:p14="http://schemas.microsoft.com/office/powerpoint/2010/main" val="1659965197"/>
              </p:ext>
            </p:extLst>
          </p:nvPr>
        </p:nvGraphicFramePr>
        <p:xfrm>
          <a:off x="6556006" y="3062820"/>
          <a:ext cx="1890200" cy="904189"/>
        </p:xfrm>
        <a:graphic>
          <a:graphicData uri="http://schemas.openxmlformats.org/presentationml/2006/ole">
            <mc:AlternateContent xmlns:mc="http://schemas.openxmlformats.org/markup-compatibility/2006">
              <mc:Choice xmlns:v="urn:schemas-microsoft-com:vml" Requires="v">
                <p:oleObj spid="_x0000_s30788" name="Equation" r:id="rId5" imgW="901440" imgH="431640" progId="Equation.DSMT4">
                  <p:embed/>
                </p:oleObj>
              </mc:Choice>
              <mc:Fallback>
                <p:oleObj name="Equation" r:id="rId5" imgW="90144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6006" y="3062820"/>
                        <a:ext cx="1890200" cy="9041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353044" y="2835951"/>
            <a:ext cx="2917099" cy="461665"/>
          </a:xfrm>
          <a:prstGeom prst="rect">
            <a:avLst/>
          </a:prstGeom>
          <a:noFill/>
        </p:spPr>
        <p:txBody>
          <a:bodyPr wrap="square" rtlCol="0">
            <a:spAutoFit/>
          </a:bodyPr>
          <a:lstStyle/>
          <a:p>
            <a:pPr algn="ctr"/>
            <a:r>
              <a:rPr lang="he-IL" sz="2400" b="1" dirty="0" smtClean="0">
                <a:solidFill>
                  <a:srgbClr val="C00000"/>
                </a:solidFill>
              </a:rPr>
              <a:t>מהירות האור בריק</a:t>
            </a:r>
            <a:endParaRPr lang="en-US" sz="2400" b="1" dirty="0">
              <a:solidFill>
                <a:srgbClr val="C00000"/>
              </a:solidFill>
            </a:endParaRPr>
          </a:p>
        </p:txBody>
      </p:sp>
      <p:sp>
        <p:nvSpPr>
          <p:cNvPr id="7" name="TextBox 6"/>
          <p:cNvSpPr txBox="1"/>
          <p:nvPr/>
        </p:nvSpPr>
        <p:spPr>
          <a:xfrm>
            <a:off x="447370" y="4163450"/>
            <a:ext cx="2728449" cy="461665"/>
          </a:xfrm>
          <a:prstGeom prst="rect">
            <a:avLst/>
          </a:prstGeom>
          <a:noFill/>
        </p:spPr>
        <p:txBody>
          <a:bodyPr wrap="square" rtlCol="0">
            <a:spAutoFit/>
          </a:bodyPr>
          <a:lstStyle/>
          <a:p>
            <a:pPr algn="ctr"/>
            <a:r>
              <a:rPr lang="he-IL" sz="2400" b="1" dirty="0">
                <a:solidFill>
                  <a:srgbClr val="385D8A"/>
                </a:solidFill>
              </a:rPr>
              <a:t>מהירות האור בחומר</a:t>
            </a:r>
            <a:endParaRPr lang="en-US" sz="2400" b="1" dirty="0">
              <a:solidFill>
                <a:srgbClr val="385D8A"/>
              </a:solidFill>
            </a:endParaRPr>
          </a:p>
        </p:txBody>
      </p:sp>
      <p:sp>
        <p:nvSpPr>
          <p:cNvPr id="8" name="Content Placeholder 2"/>
          <p:cNvSpPr txBox="1">
            <a:spLocks/>
          </p:cNvSpPr>
          <p:nvPr/>
        </p:nvSpPr>
        <p:spPr>
          <a:xfrm>
            <a:off x="447370" y="5333083"/>
            <a:ext cx="8229600" cy="1216742"/>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1" i="0" u="none" strike="noStrike" kern="1200" cap="none" spc="0" normalizeH="0" baseline="0" noProof="0" dirty="0" smtClean="0">
                <a:ln>
                  <a:noFill/>
                </a:ln>
                <a:solidFill>
                  <a:schemeClr val="accent6">
                    <a:lumMod val="75000"/>
                  </a:schemeClr>
                </a:solidFill>
                <a:effectLst/>
                <a:uLnTx/>
                <a:uFillTx/>
                <a:latin typeface="+mn-lt"/>
                <a:ea typeface="+mn-ea"/>
                <a:cs typeface="+mn-cs"/>
              </a:rPr>
              <a:t>   ככל שמקדם השבירה גדול</a:t>
            </a:r>
            <a:r>
              <a:rPr kumimoji="0" lang="he-IL" sz="3200" b="1" i="0" u="none" strike="noStrike" kern="1200" cap="none" spc="0" normalizeH="0" noProof="0" dirty="0" smtClean="0">
                <a:ln>
                  <a:noFill/>
                </a:ln>
                <a:solidFill>
                  <a:schemeClr val="accent6">
                    <a:lumMod val="75000"/>
                  </a:schemeClr>
                </a:solidFill>
                <a:effectLst/>
                <a:uLnTx/>
                <a:uFillTx/>
                <a:latin typeface="+mn-lt"/>
                <a:ea typeface="+mn-ea"/>
                <a:cs typeface="+mn-cs"/>
              </a:rPr>
              <a:t> יותר, כך מהירות האור בחומר תהיה קטנה יותר.</a:t>
            </a:r>
            <a:endParaRPr kumimoji="0" lang="en-US" sz="32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p:txBody>
      </p:sp>
      <p:sp>
        <p:nvSpPr>
          <p:cNvPr id="9" name="TextBox 8"/>
          <p:cNvSpPr txBox="1"/>
          <p:nvPr/>
        </p:nvSpPr>
        <p:spPr>
          <a:xfrm>
            <a:off x="2205271" y="206482"/>
            <a:ext cx="4713797" cy="769441"/>
          </a:xfrm>
          <a:prstGeom prst="rect">
            <a:avLst/>
          </a:prstGeom>
          <a:noFill/>
        </p:spPr>
        <p:txBody>
          <a:bodyPr wrap="square" rtlCol="0">
            <a:spAutoFit/>
          </a:bodyPr>
          <a:lstStyle/>
          <a:p>
            <a:pPr algn="ctr"/>
            <a:r>
              <a:rPr lang="he-I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מקדם שבירה</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2091</TotalTime>
  <Words>1120</Words>
  <Application>Microsoft Office PowerPoint</Application>
  <PresentationFormat>‫הצגה על המסך (4:3)</PresentationFormat>
  <Paragraphs>254</Paragraphs>
  <Slides>55</Slides>
  <Notes>12</Notes>
  <HiddenSlides>0</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55</vt:i4>
      </vt:variant>
    </vt:vector>
  </HeadingPairs>
  <TitlesOfParts>
    <vt:vector size="57" baseType="lpstr">
      <vt:lpstr>Office Theme</vt:lpstr>
      <vt:lpstr>Equation</vt:lpstr>
      <vt:lpstr>שבירת האור</vt:lpstr>
      <vt:lpstr>מצגת של PowerPoint</vt:lpstr>
      <vt:lpstr>מצגת של PowerPoint</vt:lpstr>
      <vt:lpstr>מצגת של PowerPoint</vt:lpstr>
      <vt:lpstr>מצגת של PowerPoint</vt:lpstr>
      <vt:lpstr>מצגת של PowerPoint</vt:lpstr>
      <vt:lpstr>במעבר מאוויר לחומר שקוף אחר, קרן אור מתקרבת לאנך לנקודת הפגיעה</vt:lpstr>
      <vt:lpstr>חוק סנל (1580-1626)</vt:lpstr>
      <vt:lpstr>מצגת של PowerPoint</vt:lpstr>
      <vt:lpstr>מצגת של PowerPoint</vt:lpstr>
      <vt:lpstr>מצגת של PowerPoint</vt:lpstr>
      <vt:lpstr>חוק סנל - תרגיל</vt:lpstr>
      <vt:lpstr>כוס נעלמת</vt:lpstr>
      <vt:lpstr>מצגת של PowerPoint</vt:lpstr>
      <vt:lpstr>מצגת של PowerPoint</vt:lpstr>
      <vt:lpstr>מצגת של PowerPoint</vt:lpstr>
      <vt:lpstr>הדמיה</vt:lpstr>
      <vt:lpstr>מעבר קרן דרך משטחים ישרים מקבילים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הדמיה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שבירת האור</dc:title>
  <dc:creator>Gilit</dc:creator>
  <cp:lastModifiedBy>Main</cp:lastModifiedBy>
  <cp:revision>235</cp:revision>
  <dcterms:created xsi:type="dcterms:W3CDTF">2010-01-16T11:04:11Z</dcterms:created>
  <dcterms:modified xsi:type="dcterms:W3CDTF">2013-04-22T04:08:44Z</dcterms:modified>
</cp:coreProperties>
</file>