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6" r:id="rId1"/>
  </p:sldMasterIdLst>
  <p:sldIdLst>
    <p:sldId id="256" r:id="rId2"/>
    <p:sldId id="257" r:id="rId3"/>
    <p:sldId id="259" r:id="rId4"/>
    <p:sldId id="258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C3A91-FE7E-42DF-89AF-173D05091E12}" type="datetimeFigureOut">
              <a:rPr lang="en-US" smtClean="0"/>
              <a:t>10/6/2016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FC282-AEAB-4BD1-87BE-D233835B9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9095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C3A91-FE7E-42DF-89AF-173D05091E12}" type="datetimeFigureOut">
              <a:rPr lang="en-US" smtClean="0"/>
              <a:t>10/6/2016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FC282-AEAB-4BD1-87BE-D233835B9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798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C3A91-FE7E-42DF-89AF-173D05091E12}" type="datetimeFigureOut">
              <a:rPr lang="en-US" smtClean="0"/>
              <a:t>10/6/2016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FC282-AEAB-4BD1-87BE-D233835B9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3547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C3A91-FE7E-42DF-89AF-173D05091E12}" type="datetimeFigureOut">
              <a:rPr lang="en-US" smtClean="0"/>
              <a:t>10/6/2016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FC282-AEAB-4BD1-87BE-D233835B9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4370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C3A91-FE7E-42DF-89AF-173D05091E12}" type="datetimeFigureOut">
              <a:rPr lang="en-US" smtClean="0"/>
              <a:t>10/6/2016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FC282-AEAB-4BD1-87BE-D233835B9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4582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C3A91-FE7E-42DF-89AF-173D05091E12}" type="datetimeFigureOut">
              <a:rPr lang="en-US" smtClean="0"/>
              <a:t>10/6/2016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FC282-AEAB-4BD1-87BE-D233835B9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0223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C3A91-FE7E-42DF-89AF-173D05091E12}" type="datetimeFigureOut">
              <a:rPr lang="en-US" smtClean="0"/>
              <a:t>10/6/2016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FC282-AEAB-4BD1-87BE-D233835B9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1412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C3A91-FE7E-42DF-89AF-173D05091E12}" type="datetimeFigureOut">
              <a:rPr lang="en-US" smtClean="0"/>
              <a:t>10/6/2016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FC282-AEAB-4BD1-87BE-D233835B9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2581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C3A91-FE7E-42DF-89AF-173D05091E12}" type="datetimeFigureOut">
              <a:rPr lang="en-US" smtClean="0"/>
              <a:t>10/6/2016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FC282-AEAB-4BD1-87BE-D233835B9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09447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C3A91-FE7E-42DF-89AF-173D05091E12}" type="datetimeFigureOut">
              <a:rPr lang="en-US" smtClean="0"/>
              <a:t>10/6/2016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932FC282-AEAB-4BD1-87BE-D233835B9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730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C3A91-FE7E-42DF-89AF-173D05091E12}" type="datetimeFigureOut">
              <a:rPr lang="en-US" smtClean="0"/>
              <a:t>10/6/2016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FC282-AEAB-4BD1-87BE-D233835B9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73126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C3A91-FE7E-42DF-89AF-173D05091E12}" type="datetimeFigureOut">
              <a:rPr lang="en-US" smtClean="0"/>
              <a:t>10/6/2016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FC282-AEAB-4BD1-87BE-D233835B9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043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C3A91-FE7E-42DF-89AF-173D05091E12}" type="datetimeFigureOut">
              <a:rPr lang="en-US" smtClean="0"/>
              <a:t>10/6/2016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FC282-AEAB-4BD1-87BE-D233835B9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916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C3A91-FE7E-42DF-89AF-173D05091E12}" type="datetimeFigureOut">
              <a:rPr lang="en-US" smtClean="0"/>
              <a:t>10/6/2016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FC282-AEAB-4BD1-87BE-D233835B9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599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C3A91-FE7E-42DF-89AF-173D05091E12}" type="datetimeFigureOut">
              <a:rPr lang="en-US" smtClean="0"/>
              <a:t>10/6/2016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FC282-AEAB-4BD1-87BE-D233835B9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311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C3A91-FE7E-42DF-89AF-173D05091E12}" type="datetimeFigureOut">
              <a:rPr lang="en-US" smtClean="0"/>
              <a:t>10/6/2016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FC282-AEAB-4BD1-87BE-D233835B9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51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C3A91-FE7E-42DF-89AF-173D05091E12}" type="datetimeFigureOut">
              <a:rPr lang="en-US" smtClean="0"/>
              <a:t>10/6/2016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FC282-AEAB-4BD1-87BE-D233835B9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807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A2C3A91-FE7E-42DF-89AF-173D05091E12}" type="datetimeFigureOut">
              <a:rPr lang="en-US" smtClean="0"/>
              <a:t>10/6/2016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32FC282-AEAB-4BD1-87BE-D233835B9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150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  <p:sldLayoutId id="2147483808" r:id="rId12"/>
    <p:sldLayoutId id="2147483809" r:id="rId13"/>
    <p:sldLayoutId id="2147483810" r:id="rId14"/>
    <p:sldLayoutId id="2147483811" r:id="rId15"/>
    <p:sldLayoutId id="2147483812" r:id="rId16"/>
    <p:sldLayoutId id="2147483813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35972" y="594457"/>
            <a:ext cx="8574622" cy="2616199"/>
          </a:xfrm>
        </p:spPr>
        <p:txBody>
          <a:bodyPr>
            <a:normAutofit/>
          </a:bodyPr>
          <a:lstStyle/>
          <a:p>
            <a:pPr algn="ctr" rtl="1"/>
            <a:r>
              <a:rPr lang="he-IL" sz="9600" b="1" dirty="0" smtClean="0">
                <a:solidFill>
                  <a:srgbClr val="0070C0"/>
                </a:solidFill>
                <a:latin typeface="BN Alpaca" panose="02000000000000000000" pitchFamily="2" charset="-79"/>
                <a:cs typeface="BN Alpaca" panose="02000000000000000000" pitchFamily="2" charset="-79"/>
              </a:rPr>
              <a:t>הודעות למסך</a:t>
            </a:r>
            <a:endParaRPr lang="en-US" sz="9600" b="1" dirty="0">
              <a:solidFill>
                <a:srgbClr val="0070C0"/>
              </a:solidFill>
              <a:latin typeface="BN Alpaca" panose="02000000000000000000" pitchFamily="2" charset="-79"/>
              <a:cs typeface="BN Alpaca" panose="02000000000000000000" pitchFamily="2" charset="-79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9758" y="5061396"/>
            <a:ext cx="9144000" cy="814589"/>
          </a:xfrm>
        </p:spPr>
        <p:txBody>
          <a:bodyPr>
            <a:normAutofit/>
          </a:bodyPr>
          <a:lstStyle/>
          <a:p>
            <a:pPr algn="ctr"/>
            <a:r>
              <a:rPr lang="en-US" sz="2800" dirty="0" smtClean="0"/>
              <a:t>Android - Hagit Cohen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541580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0781" y="76456"/>
            <a:ext cx="10018713" cy="1139825"/>
          </a:xfrm>
        </p:spPr>
        <p:txBody>
          <a:bodyPr/>
          <a:lstStyle/>
          <a:p>
            <a:pPr algn="ctr" rtl="1"/>
            <a:r>
              <a:rPr lang="he-IL" b="1" dirty="0" smtClean="0">
                <a:solidFill>
                  <a:srgbClr val="0070C0"/>
                </a:solidFill>
                <a:latin typeface="BN Alpaca" panose="02000000000000000000" pitchFamily="2" charset="-79"/>
                <a:cs typeface="BN Alpaca" panose="02000000000000000000" pitchFamily="2" charset="-79"/>
              </a:rPr>
              <a:t>הצגת הודעות למסך</a:t>
            </a:r>
            <a:endParaRPr lang="en-US" b="1" dirty="0">
              <a:solidFill>
                <a:srgbClr val="0070C0"/>
              </a:solidFill>
              <a:latin typeface="BN Alpaca" panose="02000000000000000000" pitchFamily="2" charset="-79"/>
              <a:cs typeface="BN Alpaca" panose="02000000000000000000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37304" y="1693661"/>
            <a:ext cx="7762190" cy="4786045"/>
          </a:xfrm>
        </p:spPr>
        <p:txBody>
          <a:bodyPr>
            <a:normAutofit fontScale="92500" lnSpcReduction="20000"/>
          </a:bodyPr>
          <a:lstStyle/>
          <a:p>
            <a:pPr algn="r" rtl="1"/>
            <a:r>
              <a:rPr lang="he-IL" sz="2800" dirty="0" smtClean="0"/>
              <a:t>עד כה הצגנו הודעות ב </a:t>
            </a:r>
            <a:r>
              <a:rPr lang="en-US" sz="2800" dirty="0" err="1" smtClean="0"/>
              <a:t>TextView</a:t>
            </a:r>
            <a:r>
              <a:rPr lang="he-IL" sz="2800" dirty="0" smtClean="0"/>
              <a:t>.</a:t>
            </a:r>
          </a:p>
          <a:p>
            <a:pPr algn="r" rtl="1"/>
            <a:r>
              <a:rPr lang="he-IL" sz="2800" dirty="0" smtClean="0"/>
              <a:t>את הטקסט ניתן לשנות בקוד.</a:t>
            </a:r>
            <a:endParaRPr lang="en-US" sz="2800" dirty="0" smtClean="0"/>
          </a:p>
          <a:p>
            <a:pPr lvl="1" algn="r" rtl="1"/>
            <a:r>
              <a:rPr lang="he-IL" sz="2400" dirty="0" smtClean="0"/>
              <a:t>יצירת גישה לפקד:</a:t>
            </a:r>
          </a:p>
          <a:p>
            <a:pPr marL="0" lvl="0" indent="0">
              <a:buNone/>
            </a:pPr>
            <a:r>
              <a:rPr lang="en-US" altLang="en-US" sz="2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tvDate</a:t>
            </a:r>
            <a:r>
              <a:rPr lang="en-US" alt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(</a:t>
            </a:r>
            <a:r>
              <a:rPr lang="en-US" altLang="en-US" sz="2400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TextView</a:t>
            </a:r>
            <a:r>
              <a:rPr lang="en-US" alt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altLang="en-US" sz="2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findViewById</a:t>
            </a:r>
            <a:r>
              <a:rPr lang="en-US" alt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altLang="en-US" sz="2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R.id.tvDate</a:t>
            </a:r>
            <a:r>
              <a:rPr lang="en-US" alt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lvl="1" algn="r" rtl="1"/>
            <a:endParaRPr lang="he-IL" altLang="en-US" dirty="0" smtClean="0"/>
          </a:p>
          <a:p>
            <a:pPr lvl="1" algn="r" rtl="1"/>
            <a:r>
              <a:rPr lang="he-IL" altLang="en-US" sz="2400" dirty="0" smtClean="0"/>
              <a:t>עדכון </a:t>
            </a:r>
            <a:r>
              <a:rPr lang="he-IL" altLang="en-US" sz="2400" dirty="0"/>
              <a:t>טקסט </a:t>
            </a:r>
            <a:r>
              <a:rPr lang="he-IL" altLang="en-US" sz="2400" dirty="0" smtClean="0"/>
              <a:t>וצבע אותיות לפקד</a:t>
            </a:r>
            <a:r>
              <a:rPr lang="he-IL" altLang="en-US" sz="2400" dirty="0"/>
              <a:t>:</a:t>
            </a:r>
            <a:endParaRPr lang="en-US" altLang="en-US" sz="2400" dirty="0"/>
          </a:p>
          <a:p>
            <a:pPr marL="0" lvl="0" indent="0">
              <a:buNone/>
            </a:pPr>
            <a:r>
              <a:rPr lang="en-US" altLang="en-US" sz="2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tvDate.</a:t>
            </a:r>
            <a:r>
              <a:rPr lang="en-US" altLang="en-US" sz="2400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setText</a:t>
            </a:r>
            <a:r>
              <a:rPr lang="en-US" alt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(“New Text</a:t>
            </a:r>
            <a:r>
              <a:rPr lang="en-US" altLang="en-US" sz="240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”);</a:t>
            </a:r>
          </a:p>
          <a:p>
            <a:pPr marL="0" lvl="0" indent="0">
              <a:buNone/>
            </a:pPr>
            <a:r>
              <a:rPr lang="en-US" altLang="en-US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tvDate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setTextColor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Integer.parseInt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("#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FF0043")); </a:t>
            </a:r>
            <a:r>
              <a:rPr lang="en-US" dirty="0"/>
              <a:t/>
            </a:r>
            <a:br>
              <a:rPr lang="en-US" dirty="0"/>
            </a:br>
            <a:endParaRPr lang="en-US" altLang="en-US" sz="24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altLang="en-US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tvDate</a:t>
            </a:r>
            <a:r>
              <a:rPr lang="en-US" dirty="0" err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b="1" dirty="0" err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setBackgroundColor</a:t>
            </a:r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Color.GREEN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dirty="0"/>
              <a:t/>
            </a:r>
            <a:br>
              <a:rPr lang="en-US" dirty="0"/>
            </a:br>
            <a:endParaRPr lang="he-IL" dirty="0" smtClean="0"/>
          </a:p>
          <a:p>
            <a:pPr algn="r" rtl="1"/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838200" y="870866"/>
            <a:ext cx="2695575" cy="5476875"/>
            <a:chOff x="838200" y="870866"/>
            <a:chExt cx="2695575" cy="5476875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38200" y="870866"/>
              <a:ext cx="2695575" cy="5476875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</p:spPr>
        </p:pic>
        <p:sp>
          <p:nvSpPr>
            <p:cNvPr id="5" name="Oval 4"/>
            <p:cNvSpPr/>
            <p:nvPr/>
          </p:nvSpPr>
          <p:spPr>
            <a:xfrm>
              <a:off x="1107583" y="1825625"/>
              <a:ext cx="2125014" cy="659998"/>
            </a:xfrm>
            <a:prstGeom prst="ellipse">
              <a:avLst/>
            </a:prstGeom>
            <a:noFill/>
            <a:ln w="3810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8356879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0781" y="76456"/>
            <a:ext cx="10018713" cy="1139825"/>
          </a:xfrm>
        </p:spPr>
        <p:txBody>
          <a:bodyPr/>
          <a:lstStyle/>
          <a:p>
            <a:pPr algn="ctr" rtl="1"/>
            <a:r>
              <a:rPr lang="he-IL" b="1" dirty="0" smtClean="0">
                <a:solidFill>
                  <a:srgbClr val="0070C0"/>
                </a:solidFill>
                <a:latin typeface="BN Alpaca" panose="02000000000000000000" pitchFamily="2" charset="-79"/>
                <a:cs typeface="BN Alpaca" panose="02000000000000000000" pitchFamily="2" charset="-79"/>
              </a:rPr>
              <a:t>מאפייני טקסט</a:t>
            </a:r>
            <a:endParaRPr lang="en-US" b="1" dirty="0">
              <a:solidFill>
                <a:srgbClr val="0070C0"/>
              </a:solidFill>
              <a:latin typeface="BN Alpaca" panose="02000000000000000000" pitchFamily="2" charset="-79"/>
              <a:cs typeface="BN Alpaca" panose="02000000000000000000" pitchFamily="2" charset="-79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1288483" y="3863662"/>
            <a:ext cx="10111011" cy="22795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tvDate.</a:t>
            </a:r>
            <a:r>
              <a:rPr lang="en-US" altLang="en-US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setText</a:t>
            </a:r>
            <a:r>
              <a:rPr lang="en-US" altLang="en-US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altLang="en-US" b="1" dirty="0" smtClean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"Hello </a:t>
            </a:r>
            <a:r>
              <a:rPr lang="en-US" altLang="en-US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World</a:t>
            </a:r>
            <a:r>
              <a:rPr lang="en-US" altLang="en-US" b="1" dirty="0" smtClean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!"</a:t>
            </a:r>
            <a:r>
              <a:rPr lang="he-IL" altLang="en-US" b="1" dirty="0" smtClean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altLang="en-US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altLang="en-US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altLang="en-US" dirty="0" err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tvDate.</a:t>
            </a:r>
            <a:r>
              <a:rPr lang="en-US" altLang="en-US" b="1" dirty="0" err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dirty="0" err="1" smtClean="0"/>
              <a:t>etTextSize</a:t>
            </a:r>
            <a:r>
              <a:rPr lang="en-US" dirty="0" smtClean="0"/>
              <a:t>(</a:t>
            </a:r>
            <a:r>
              <a:rPr lang="en-US" dirty="0" err="1" smtClean="0"/>
              <a:t>Float.</a:t>
            </a:r>
            <a:r>
              <a:rPr lang="en-US" i="1" dirty="0" err="1" smtClean="0"/>
              <a:t>parseFloat</a:t>
            </a:r>
            <a:r>
              <a:rPr lang="en-US" dirty="0"/>
              <a:t>(</a:t>
            </a:r>
            <a:r>
              <a:rPr lang="en-US" b="1" dirty="0"/>
              <a:t>"30dp</a:t>
            </a:r>
            <a:r>
              <a:rPr lang="en-US" b="1" dirty="0" smtClean="0"/>
              <a:t>"</a:t>
            </a:r>
            <a:r>
              <a:rPr lang="en-US" dirty="0" smtClean="0"/>
              <a:t>));</a:t>
            </a:r>
          </a:p>
          <a:p>
            <a:pPr marL="0" indent="0">
              <a:buNone/>
            </a:pPr>
            <a:r>
              <a:rPr lang="en-US" altLang="en-US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tvDate.</a:t>
            </a:r>
            <a:r>
              <a:rPr lang="en-US" altLang="en-US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setTextAlignment</a:t>
            </a:r>
            <a:r>
              <a:rPr lang="en-US" altLang="en-US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altLang="en-US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View.TEXT_ALIGNMENT_CENTER</a:t>
            </a:r>
            <a:r>
              <a:rPr lang="en-US" altLang="en-US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US" dirty="0"/>
          </a:p>
        </p:txBody>
      </p:sp>
      <p:sp>
        <p:nvSpPr>
          <p:cNvPr id="9" name="Content Placeholder 7"/>
          <p:cNvSpPr txBox="1">
            <a:spLocks/>
          </p:cNvSpPr>
          <p:nvPr/>
        </p:nvSpPr>
        <p:spPr>
          <a:xfrm>
            <a:off x="1380780" y="1216281"/>
            <a:ext cx="6204875" cy="23254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US" altLang="en-US" b="1" dirty="0" err="1" smtClean="0">
                <a:solidFill>
                  <a:srgbClr val="660E7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android</a:t>
            </a:r>
            <a:r>
              <a:rPr lang="en-US" altLang="en-US" b="1" dirty="0" err="1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:text</a:t>
            </a:r>
            <a:r>
              <a:rPr lang="en-US" altLang="en-US" b="1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en-US" altLang="en-US" b="1" dirty="0" smtClean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"Hello World!"</a:t>
            </a:r>
            <a:br>
              <a:rPr lang="en-US" altLang="en-US" b="1" dirty="0" smtClean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altLang="en-US" b="1" dirty="0" err="1" smtClean="0">
                <a:solidFill>
                  <a:srgbClr val="660E7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android</a:t>
            </a:r>
            <a:r>
              <a:rPr lang="en-US" altLang="en-US" b="1" dirty="0" err="1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:textSize</a:t>
            </a:r>
            <a:r>
              <a:rPr lang="en-US" altLang="en-US" b="1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en-US" altLang="en-US" b="1" dirty="0" smtClean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"30dp"</a:t>
            </a:r>
            <a:br>
              <a:rPr lang="en-US" altLang="en-US" b="1" dirty="0" smtClean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altLang="en-US" b="1" dirty="0" err="1" smtClean="0">
                <a:solidFill>
                  <a:srgbClr val="660E7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android</a:t>
            </a:r>
            <a:r>
              <a:rPr lang="en-US" altLang="en-US" b="1" dirty="0" err="1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:textAlignment</a:t>
            </a:r>
            <a:r>
              <a:rPr lang="en-US" altLang="en-US" b="1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en-US" altLang="en-US" b="1" dirty="0" smtClean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"center”</a:t>
            </a:r>
            <a:endParaRPr lang="en-US" altLang="en-US" sz="4800" dirty="0" smtClean="0">
              <a:latin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96997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0" y="260797"/>
            <a:ext cx="10018713" cy="1014211"/>
          </a:xfrm>
        </p:spPr>
        <p:txBody>
          <a:bodyPr/>
          <a:lstStyle/>
          <a:p>
            <a:pPr rtl="1"/>
            <a:r>
              <a:rPr lang="he-IL" b="1" dirty="0" smtClean="0">
                <a:solidFill>
                  <a:srgbClr val="0070C0"/>
                </a:solidFill>
                <a:latin typeface="BN Alpaca" panose="02000000000000000000" pitchFamily="2" charset="-79"/>
                <a:cs typeface="BN Alpaca" panose="02000000000000000000" pitchFamily="2" charset="-79"/>
              </a:rPr>
              <a:t>הודעה קופצת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09" y="1522926"/>
            <a:ext cx="10018713" cy="4516192"/>
          </a:xfrm>
        </p:spPr>
        <p:txBody>
          <a:bodyPr anchor="t">
            <a:normAutofit fontScale="92500" lnSpcReduction="20000"/>
          </a:bodyPr>
          <a:lstStyle/>
          <a:p>
            <a:pPr algn="r" rtl="1"/>
            <a:r>
              <a:rPr lang="he-IL" dirty="0">
                <a:cs typeface="+mj-cs"/>
              </a:rPr>
              <a:t>במערכת ה- </a:t>
            </a:r>
            <a:r>
              <a:rPr lang="en-US" dirty="0" smtClean="0">
                <a:cs typeface="+mj-cs"/>
              </a:rPr>
              <a:t>Android</a:t>
            </a:r>
            <a:r>
              <a:rPr lang="he-IL" dirty="0" smtClean="0">
                <a:cs typeface="+mj-cs"/>
              </a:rPr>
              <a:t> קיימת אפשרות </a:t>
            </a:r>
            <a:r>
              <a:rPr lang="he-IL" dirty="0">
                <a:cs typeface="+mj-cs"/>
              </a:rPr>
              <a:t>להציג הודעה </a:t>
            </a:r>
            <a:r>
              <a:rPr lang="he-IL" dirty="0" smtClean="0">
                <a:cs typeface="+mj-cs"/>
              </a:rPr>
              <a:t>"</a:t>
            </a:r>
            <a:r>
              <a:rPr lang="he-IL" dirty="0">
                <a:cs typeface="+mj-cs"/>
              </a:rPr>
              <a:t>קופצת" </a:t>
            </a:r>
            <a:r>
              <a:rPr lang="he-IL" dirty="0" smtClean="0">
                <a:cs typeface="+mj-cs"/>
              </a:rPr>
              <a:t>/ "צפה".</a:t>
            </a:r>
            <a:endParaRPr lang="he-IL" sz="2600" dirty="0"/>
          </a:p>
          <a:p>
            <a:pPr algn="r" rtl="1"/>
            <a:r>
              <a:rPr lang="he-IL" dirty="0" smtClean="0"/>
              <a:t>מדוע "הודעה </a:t>
            </a:r>
            <a:r>
              <a:rPr lang="he-IL" dirty="0"/>
              <a:t>קופצת" </a:t>
            </a:r>
            <a:r>
              <a:rPr lang="he-IL" dirty="0" smtClean="0"/>
              <a:t>או  </a:t>
            </a:r>
            <a:r>
              <a:rPr lang="he-IL" dirty="0"/>
              <a:t>"הודעה צפה</a:t>
            </a:r>
            <a:r>
              <a:rPr lang="he-IL" dirty="0" smtClean="0"/>
              <a:t>"?</a:t>
            </a:r>
            <a:r>
              <a:rPr lang="he-IL" dirty="0"/>
              <a:t/>
            </a:r>
            <a:br>
              <a:rPr lang="he-IL" dirty="0"/>
            </a:br>
            <a:r>
              <a:rPr lang="he-IL" dirty="0" smtClean="0"/>
              <a:t>כיוון </a:t>
            </a:r>
            <a:r>
              <a:rPr lang="he-IL" dirty="0"/>
              <a:t>שהיא מופיעה על </a:t>
            </a:r>
            <a:r>
              <a:rPr lang="he-IL" dirty="0" smtClean="0"/>
              <a:t>המסך </a:t>
            </a:r>
            <a:r>
              <a:rPr lang="he-IL" dirty="0"/>
              <a:t>לזמן יחסית קצר </a:t>
            </a:r>
            <a:r>
              <a:rPr lang="he-IL" dirty="0" smtClean="0"/>
              <a:t>3-7 שניות בלבד.</a:t>
            </a:r>
          </a:p>
          <a:p>
            <a:pPr algn="r" rtl="1"/>
            <a:endParaRPr lang="he-IL" dirty="0"/>
          </a:p>
          <a:p>
            <a:pPr algn="r" rtl="1"/>
            <a:r>
              <a:rPr lang="he-IL" b="1" dirty="0"/>
              <a:t>היתרון</a:t>
            </a:r>
            <a:r>
              <a:rPr lang="he-IL" dirty="0"/>
              <a:t> </a:t>
            </a:r>
            <a:r>
              <a:rPr lang="he-IL" dirty="0" smtClean="0"/>
              <a:t>- ההודעה </a:t>
            </a:r>
            <a:r>
              <a:rPr lang="he-IL" dirty="0"/>
              <a:t>אינה דורשת </a:t>
            </a:r>
            <a:r>
              <a:rPr lang="he-IL" dirty="0" smtClean="0"/>
              <a:t>מרכיב </a:t>
            </a:r>
            <a:r>
              <a:rPr lang="he-IL" dirty="0"/>
              <a:t>עבור ההודעה שהיא </a:t>
            </a:r>
            <a:r>
              <a:rPr lang="he-IL" dirty="0" smtClean="0"/>
              <a:t>מציגה. אין </a:t>
            </a:r>
            <a:r>
              <a:rPr lang="he-IL" dirty="0"/>
              <a:t>צורך </a:t>
            </a:r>
            <a:r>
              <a:rPr lang="he-IL" dirty="0" smtClean="0"/>
              <a:t>להגדיר אותה </a:t>
            </a:r>
            <a:r>
              <a:rPr lang="he-IL" dirty="0"/>
              <a:t>בקובץ </a:t>
            </a:r>
            <a:r>
              <a:rPr lang="en-US" dirty="0" smtClean="0"/>
              <a:t>xml</a:t>
            </a:r>
            <a:r>
              <a:rPr lang="he-IL" dirty="0" smtClean="0"/>
              <a:t>.</a:t>
            </a:r>
          </a:p>
          <a:p>
            <a:pPr algn="r" rtl="1"/>
            <a:endParaRPr lang="en-US" dirty="0" smtClean="0"/>
          </a:p>
          <a:p>
            <a:pPr algn="r" rtl="1"/>
            <a:endParaRPr lang="en-US" dirty="0" smtClean="0"/>
          </a:p>
          <a:p>
            <a:pPr marL="0" lvl="0" indent="0" algn="l">
              <a:buNone/>
            </a:pPr>
            <a:r>
              <a:rPr lang="en-US" altLang="en-US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Toast.</a:t>
            </a:r>
            <a:r>
              <a:rPr lang="en-US" altLang="en-US" i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makeText</a:t>
            </a:r>
            <a:r>
              <a:rPr lang="en-US" altLang="en-US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altLang="en-US" b="1" dirty="0">
                <a:solidFill>
                  <a:srgbClr val="000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this</a:t>
            </a:r>
            <a:r>
              <a:rPr lang="en-US" altLang="en-US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altLang="en-US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"Message"</a:t>
            </a:r>
            <a:r>
              <a:rPr lang="en-US" altLang="en-US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altLang="en-US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Toast.</a:t>
            </a:r>
            <a:r>
              <a:rPr lang="en-US" altLang="en-US" b="1" i="1" dirty="0" err="1">
                <a:solidFill>
                  <a:srgbClr val="660E7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LENGTH_LONG</a:t>
            </a:r>
            <a:r>
              <a:rPr lang="en-US" altLang="en-US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).show();</a:t>
            </a:r>
            <a:endParaRPr lang="en-US" altLang="en-US" sz="4800" dirty="0">
              <a:latin typeface="Arial" panose="020B0604020202020204" pitchFamily="34" charset="0"/>
            </a:endParaRPr>
          </a:p>
          <a:p>
            <a:pPr marL="0" indent="0" algn="r" rtl="1">
              <a:buNone/>
            </a:pPr>
            <a:r>
              <a:rPr lang="he-IL" dirty="0"/>
              <a:t/>
            </a:r>
            <a:br>
              <a:rPr lang="he-IL" dirty="0"/>
            </a:br>
            <a:r>
              <a:rPr lang="he-IL" dirty="0" smtClean="0">
                <a:cs typeface="+mj-cs"/>
              </a:rPr>
              <a:t> </a:t>
            </a:r>
            <a:r>
              <a:rPr lang="he-IL" dirty="0">
                <a:cs typeface="+mj-cs"/>
              </a:rPr>
              <a:t/>
            </a:r>
            <a:br>
              <a:rPr lang="he-IL" dirty="0">
                <a:cs typeface="+mj-cs"/>
              </a:rPr>
            </a:br>
            <a:endParaRPr lang="en-US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7834558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0" y="260797"/>
            <a:ext cx="10018713" cy="1014211"/>
          </a:xfrm>
        </p:spPr>
        <p:txBody>
          <a:bodyPr/>
          <a:lstStyle/>
          <a:p>
            <a:pPr rtl="1"/>
            <a:r>
              <a:rPr lang="he-IL" b="1" dirty="0" smtClean="0">
                <a:solidFill>
                  <a:srgbClr val="0070C0"/>
                </a:solidFill>
                <a:latin typeface="BN Alpaca" panose="02000000000000000000" pitchFamily="2" charset="-79"/>
                <a:cs typeface="BN Alpaca" panose="02000000000000000000" pitchFamily="2" charset="-79"/>
              </a:rPr>
              <a:t>הודעה קופצת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2234" y="1535805"/>
            <a:ext cx="10562864" cy="4516192"/>
          </a:xfrm>
        </p:spPr>
        <p:txBody>
          <a:bodyPr anchor="t">
            <a:normAutofit fontScale="92500" lnSpcReduction="20000"/>
          </a:bodyPr>
          <a:lstStyle/>
          <a:p>
            <a:pPr marL="0" lvl="0" indent="0" algn="l">
              <a:buNone/>
            </a:pPr>
            <a:r>
              <a:rPr lang="en-US" altLang="en-US" dirty="0" err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Toast.</a:t>
            </a:r>
            <a:r>
              <a:rPr lang="en-US" altLang="en-US" i="1" dirty="0" err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makeText</a:t>
            </a:r>
            <a:r>
              <a:rPr lang="en-US" altLang="en-US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altLang="en-US" b="1" dirty="0" smtClean="0">
                <a:solidFill>
                  <a:srgbClr val="000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this</a:t>
            </a:r>
            <a:r>
              <a:rPr lang="en-US" altLang="en-US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altLang="en-US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"Message"</a:t>
            </a:r>
            <a:r>
              <a:rPr lang="en-US" altLang="en-US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altLang="en-US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Toast.</a:t>
            </a:r>
            <a:r>
              <a:rPr lang="en-US" altLang="en-US" b="1" i="1" dirty="0" err="1">
                <a:solidFill>
                  <a:srgbClr val="660E7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LENGTH_LONG</a:t>
            </a:r>
            <a:r>
              <a:rPr lang="en-US" altLang="en-US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).show();</a:t>
            </a:r>
            <a:endParaRPr lang="en-US" altLang="en-US" sz="4800" dirty="0">
              <a:latin typeface="Arial" panose="020B0604020202020204" pitchFamily="34" charset="0"/>
            </a:endParaRPr>
          </a:p>
          <a:p>
            <a:pPr marL="0" indent="0" algn="r" rtl="1">
              <a:buNone/>
            </a:pPr>
            <a:endParaRPr lang="en-US" dirty="0" smtClean="0"/>
          </a:p>
          <a:p>
            <a:pPr marL="0" indent="0" algn="r" rtl="1">
              <a:buNone/>
            </a:pPr>
            <a:r>
              <a:rPr lang="he-IL" b="1" dirty="0">
                <a:solidFill>
                  <a:srgbClr val="0070C0"/>
                </a:solidFill>
                <a:cs typeface="+mj-cs"/>
              </a:rPr>
              <a:t>הפקודה מכילה שלושה פרמטרים</a:t>
            </a:r>
            <a:r>
              <a:rPr lang="he-IL" b="1" dirty="0" smtClean="0">
                <a:solidFill>
                  <a:srgbClr val="0070C0"/>
                </a:solidFill>
                <a:cs typeface="+mj-cs"/>
              </a:rPr>
              <a:t>:</a:t>
            </a:r>
          </a:p>
          <a:p>
            <a:pPr marL="0" indent="0" algn="r" rtl="1">
              <a:buNone/>
            </a:pPr>
            <a:r>
              <a:rPr lang="he-IL" dirty="0">
                <a:cs typeface="+mj-cs"/>
              </a:rPr>
              <a:t/>
            </a:r>
            <a:br>
              <a:rPr lang="he-IL" dirty="0">
                <a:cs typeface="+mj-cs"/>
              </a:rPr>
            </a:br>
            <a:r>
              <a:rPr lang="he-IL" dirty="0" smtClean="0">
                <a:cs typeface="+mj-cs"/>
              </a:rPr>
              <a:t>1.</a:t>
            </a:r>
            <a:r>
              <a:rPr lang="en-US" dirty="0" smtClean="0">
                <a:cs typeface="+mj-cs"/>
              </a:rPr>
              <a:t>this </a:t>
            </a:r>
            <a:r>
              <a:rPr lang="he-IL" dirty="0" smtClean="0">
                <a:cs typeface="+mj-cs"/>
              </a:rPr>
              <a:t> - מציין </a:t>
            </a:r>
            <a:r>
              <a:rPr lang="he-IL" dirty="0">
                <a:cs typeface="+mj-cs"/>
              </a:rPr>
              <a:t>שיש להציג את </a:t>
            </a:r>
            <a:r>
              <a:rPr lang="he-IL" sz="2600" dirty="0">
                <a:cs typeface="+mj-cs"/>
              </a:rPr>
              <a:t>ההודעה </a:t>
            </a:r>
            <a:r>
              <a:rPr lang="he-IL" dirty="0">
                <a:cs typeface="+mj-cs"/>
              </a:rPr>
              <a:t>באקטיביטי </a:t>
            </a:r>
            <a:r>
              <a:rPr lang="he-IL" dirty="0" smtClean="0">
                <a:cs typeface="+mj-cs"/>
              </a:rPr>
              <a:t>(המסך) הנוכחי. </a:t>
            </a:r>
            <a:r>
              <a:rPr lang="he-IL" dirty="0">
                <a:cs typeface="+mj-cs"/>
              </a:rPr>
              <a:t/>
            </a:r>
            <a:br>
              <a:rPr lang="he-IL" dirty="0">
                <a:cs typeface="+mj-cs"/>
              </a:rPr>
            </a:br>
            <a:r>
              <a:rPr lang="he-IL" dirty="0" smtClean="0">
                <a:cs typeface="+mj-cs"/>
              </a:rPr>
              <a:t>2. הודעה – התוכן אותו נרצה להציג.</a:t>
            </a:r>
            <a:r>
              <a:rPr lang="he-IL" dirty="0">
                <a:cs typeface="+mj-cs"/>
              </a:rPr>
              <a:t/>
            </a:r>
            <a:br>
              <a:rPr lang="he-IL" dirty="0">
                <a:cs typeface="+mj-cs"/>
              </a:rPr>
            </a:br>
            <a:r>
              <a:rPr lang="he-IL" dirty="0" smtClean="0">
                <a:cs typeface="+mj-cs"/>
              </a:rPr>
              <a:t>3. משך הצגת ההודעה – </a:t>
            </a:r>
          </a:p>
          <a:p>
            <a:pPr marL="0" indent="0" algn="r" rtl="1">
              <a:buNone/>
            </a:pPr>
            <a:r>
              <a:rPr lang="he-IL" dirty="0" smtClean="0">
                <a:cs typeface="+mj-cs"/>
              </a:rPr>
              <a:t>	</a:t>
            </a:r>
            <a:r>
              <a:rPr lang="en-US" dirty="0" err="1" smtClean="0">
                <a:cs typeface="+mj-cs"/>
              </a:rPr>
              <a:t>Toast.</a:t>
            </a:r>
            <a:r>
              <a:rPr lang="en-US" b="1" i="1" dirty="0" err="1" smtClean="0">
                <a:cs typeface="+mj-cs"/>
              </a:rPr>
              <a:t>LENGTH_SHORT</a:t>
            </a:r>
            <a:r>
              <a:rPr lang="en-US" b="1" i="1" dirty="0" smtClean="0">
                <a:cs typeface="+mj-cs"/>
              </a:rPr>
              <a:t> </a:t>
            </a:r>
            <a:r>
              <a:rPr lang="he-IL" dirty="0" smtClean="0">
                <a:cs typeface="+mj-cs"/>
              </a:rPr>
              <a:t> - 3 שניות.</a:t>
            </a:r>
          </a:p>
          <a:p>
            <a:pPr marL="0" indent="0" algn="r" rtl="1">
              <a:buNone/>
            </a:pPr>
            <a:r>
              <a:rPr lang="he-IL" dirty="0" smtClean="0">
                <a:cs typeface="+mj-cs"/>
              </a:rPr>
              <a:t>	</a:t>
            </a:r>
            <a:r>
              <a:rPr lang="en-US" dirty="0" err="1" smtClean="0">
                <a:cs typeface="+mj-cs"/>
              </a:rPr>
              <a:t>Toast.</a:t>
            </a:r>
            <a:r>
              <a:rPr lang="en-US" b="1" i="1" dirty="0" err="1" smtClean="0">
                <a:cs typeface="+mj-cs"/>
              </a:rPr>
              <a:t>LENGTH_LONG</a:t>
            </a:r>
            <a:r>
              <a:rPr lang="en-US" b="1" i="1" dirty="0" smtClean="0">
                <a:cs typeface="+mj-cs"/>
              </a:rPr>
              <a:t> </a:t>
            </a:r>
            <a:r>
              <a:rPr lang="he-IL" b="1" i="1" dirty="0" smtClean="0">
                <a:cs typeface="+mj-cs"/>
              </a:rPr>
              <a:t> </a:t>
            </a:r>
            <a:r>
              <a:rPr lang="he-IL" dirty="0" smtClean="0">
                <a:cs typeface="+mj-cs"/>
              </a:rPr>
              <a:t>- 7 שניות.</a:t>
            </a:r>
            <a:endParaRPr lang="en-US" dirty="0" smtClean="0">
              <a:cs typeface="+mj-cs"/>
            </a:endParaRPr>
          </a:p>
          <a:p>
            <a:pPr marL="0" indent="0" algn="ctr" rtl="1">
              <a:buNone/>
            </a:pPr>
            <a:r>
              <a:rPr lang="he-IL" dirty="0"/>
              <a:t/>
            </a:r>
            <a:br>
              <a:rPr lang="he-IL" dirty="0"/>
            </a:br>
            <a:r>
              <a:rPr lang="he-IL" dirty="0" smtClean="0">
                <a:cs typeface="+mj-cs"/>
              </a:rPr>
              <a:t> </a:t>
            </a:r>
            <a:r>
              <a:rPr lang="he-IL" dirty="0">
                <a:cs typeface="+mj-cs"/>
              </a:rPr>
              <a:t/>
            </a:r>
            <a:br>
              <a:rPr lang="he-IL" dirty="0">
                <a:cs typeface="+mj-cs"/>
              </a:rPr>
            </a:br>
            <a:r>
              <a:rPr lang="en-US" altLang="en-US" sz="2600" b="1" dirty="0" smtClean="0">
                <a:solidFill>
                  <a:srgbClr val="0070C0"/>
                </a:solidFill>
                <a:cs typeface="+mj-cs"/>
              </a:rPr>
              <a:t>Show()</a:t>
            </a:r>
            <a:r>
              <a:rPr lang="he-IL" altLang="en-US" sz="2600" b="1" dirty="0" smtClean="0">
                <a:solidFill>
                  <a:srgbClr val="0070C0"/>
                </a:solidFill>
                <a:cs typeface="+mj-cs"/>
              </a:rPr>
              <a:t> </a:t>
            </a:r>
            <a:r>
              <a:rPr lang="he-IL" altLang="en-US" sz="2600" b="1" dirty="0">
                <a:solidFill>
                  <a:srgbClr val="0070C0"/>
                </a:solidFill>
                <a:cs typeface="+mj-cs"/>
              </a:rPr>
              <a:t>–</a:t>
            </a:r>
            <a:r>
              <a:rPr lang="he-IL" altLang="en-US" sz="2600" dirty="0">
                <a:cs typeface="+mj-cs"/>
              </a:rPr>
              <a:t> מבצע את פעולת ההצגה למסך.</a:t>
            </a:r>
            <a:endParaRPr lang="en-US" sz="2600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7605320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49</TotalTime>
  <Words>100</Words>
  <Application>Microsoft Office PowerPoint</Application>
  <PresentationFormat>Widescreen</PresentationFormat>
  <Paragraphs>33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BN Alpaca</vt:lpstr>
      <vt:lpstr>Corbel</vt:lpstr>
      <vt:lpstr>Courier New</vt:lpstr>
      <vt:lpstr>Miriam</vt:lpstr>
      <vt:lpstr>Parallax</vt:lpstr>
      <vt:lpstr>הודעות למסך</vt:lpstr>
      <vt:lpstr>הצגת הודעות למסך</vt:lpstr>
      <vt:lpstr>מאפייני טקסט</vt:lpstr>
      <vt:lpstr>הודעה קופצת</vt:lpstr>
      <vt:lpstr>הודעה קופצת</vt:lpstr>
    </vt:vector>
  </TitlesOfParts>
  <Company>Intel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הודעות למסך וחיי אפליקציה</dc:title>
  <dc:creator>Cohen, Hagit IDC</dc:creator>
  <cp:lastModifiedBy>Cohen, Hagit IDC</cp:lastModifiedBy>
  <cp:revision>13</cp:revision>
  <dcterms:created xsi:type="dcterms:W3CDTF">2016-10-06T19:16:05Z</dcterms:created>
  <dcterms:modified xsi:type="dcterms:W3CDTF">2016-10-06T20:05:34Z</dcterms:modified>
</cp:coreProperties>
</file>