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2" r:id="rId2"/>
    <p:sldId id="28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32" autoAdjust="0"/>
    <p:restoredTop sz="94660"/>
  </p:normalViewPr>
  <p:slideViewPr>
    <p:cSldViewPr>
      <p:cViewPr varScale="1">
        <p:scale>
          <a:sx n="86" d="100"/>
          <a:sy n="86" d="100"/>
        </p:scale>
        <p:origin x="1493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39846-DAE6-409C-91D0-E8B5D217B477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433A9-777A-4FB6-B128-B50ED062C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8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5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1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2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9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8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2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4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2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3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2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A98F7-270D-4782-AF41-7F909AAAAB9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21CD5-CC93-4E19-ACD6-B64761211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22" t="24538" r="20576" b="16667"/>
          <a:stretch/>
        </p:blipFill>
        <p:spPr bwMode="auto">
          <a:xfrm>
            <a:off x="4434" y="1340768"/>
            <a:ext cx="9089082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59" y="5229200"/>
            <a:ext cx="4752529" cy="322562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99587" y="5499967"/>
            <a:ext cx="2232248" cy="322562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Callout 6"/>
          <p:cNvSpPr/>
          <p:nvPr/>
        </p:nvSpPr>
        <p:spPr>
          <a:xfrm>
            <a:off x="1031666" y="0"/>
            <a:ext cx="3312368" cy="2022476"/>
          </a:xfrm>
          <a:prstGeom prst="wedgeEllipseCallout">
            <a:avLst>
              <a:gd name="adj1" fmla="val -30203"/>
              <a:gd name="adj2" fmla="val 86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sz="1400" u="sng" dirty="0"/>
              <a:t>שלב 1 : </a:t>
            </a:r>
          </a:p>
          <a:p>
            <a:pPr algn="r" rtl="1"/>
            <a:r>
              <a:rPr lang="he-IL" sz="1400" dirty="0"/>
              <a:t>נכריז על משתנים ב – </a:t>
            </a:r>
            <a:r>
              <a:rPr lang="en-US" sz="1400" dirty="0" err="1"/>
              <a:t>MainActivity</a:t>
            </a:r>
            <a:r>
              <a:rPr lang="he-IL" sz="1400" dirty="0"/>
              <a:t>:</a:t>
            </a:r>
            <a:endParaRPr lang="en-US" sz="1400" dirty="0"/>
          </a:p>
          <a:p>
            <a:pPr algn="r" rtl="1"/>
            <a:r>
              <a:rPr lang="en-US" sz="1400" dirty="0"/>
              <a:t>iv - </a:t>
            </a:r>
            <a:r>
              <a:rPr lang="he-IL" sz="1400" dirty="0"/>
              <a:t> לתמונה  </a:t>
            </a:r>
          </a:p>
          <a:p>
            <a:pPr algn="r" rtl="1"/>
            <a:r>
              <a:rPr lang="he-IL" sz="1400" dirty="0"/>
              <a:t>- כפתור שיעביר אותנו למצלמה </a:t>
            </a:r>
          </a:p>
          <a:p>
            <a:pPr algn="r" rtl="1"/>
            <a:r>
              <a:rPr lang="he-IL" sz="1400" dirty="0"/>
              <a:t>ו - </a:t>
            </a:r>
            <a:r>
              <a:rPr lang="en-US" sz="1400" dirty="0"/>
              <a:t>Bitmap </a:t>
            </a:r>
            <a:r>
              <a:rPr lang="he-IL" sz="1400" dirty="0"/>
              <a:t> לשמירת התמונה שתגיע מהמצלמה. </a:t>
            </a:r>
          </a:p>
          <a:p>
            <a:pPr algn="r" rtl="1"/>
            <a:r>
              <a:rPr lang="he-IL" sz="1400" dirty="0"/>
              <a:t> </a:t>
            </a:r>
            <a:endParaRPr lang="en-US" sz="1400" dirty="0"/>
          </a:p>
        </p:txBody>
      </p:sp>
      <p:sp>
        <p:nvSpPr>
          <p:cNvPr id="8" name="Oval Callout 7"/>
          <p:cNvSpPr/>
          <p:nvPr/>
        </p:nvSpPr>
        <p:spPr>
          <a:xfrm>
            <a:off x="5705170" y="4307235"/>
            <a:ext cx="3456384" cy="2166492"/>
          </a:xfrm>
          <a:prstGeom prst="wedgeEllipseCallout">
            <a:avLst>
              <a:gd name="adj1" fmla="val -73406"/>
              <a:gd name="adj2" fmla="val 124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he-IL" sz="1400" u="sng" dirty="0"/>
          </a:p>
          <a:p>
            <a:pPr algn="r" rtl="1"/>
            <a:endParaRPr lang="he-IL" sz="1400" u="sng" dirty="0"/>
          </a:p>
          <a:p>
            <a:pPr algn="r" rtl="1"/>
            <a:r>
              <a:rPr lang="he-IL" sz="1400" u="sng" dirty="0"/>
              <a:t>שלב 2:</a:t>
            </a:r>
          </a:p>
          <a:p>
            <a:pPr algn="r" rtl="1"/>
            <a:r>
              <a:rPr lang="he-IL" sz="1400" dirty="0"/>
              <a:t>לחיצה על הכפתור:</a:t>
            </a:r>
          </a:p>
          <a:p>
            <a:pPr marL="285750" indent="-285750" algn="r" rtl="1">
              <a:buFontTx/>
              <a:buChar char="-"/>
            </a:pPr>
            <a:r>
              <a:rPr lang="he-IL" sz="1400" dirty="0"/>
              <a:t>תיצור </a:t>
            </a:r>
            <a:r>
              <a:rPr lang="en-US" sz="1400" dirty="0"/>
              <a:t>Intent </a:t>
            </a:r>
            <a:r>
              <a:rPr lang="he-IL" sz="1400" dirty="0"/>
              <a:t> מעבר למצלמה</a:t>
            </a:r>
          </a:p>
          <a:p>
            <a:pPr marL="285750" indent="-285750" algn="r" rtl="1">
              <a:buFontTx/>
              <a:buChar char="-"/>
            </a:pPr>
            <a:r>
              <a:rPr lang="he-IL" sz="1400" dirty="0"/>
              <a:t>הפעלת ה </a:t>
            </a:r>
            <a:r>
              <a:rPr lang="en-US" sz="1400" dirty="0"/>
              <a:t>activity</a:t>
            </a:r>
            <a:r>
              <a:rPr lang="he-IL" sz="1400" dirty="0"/>
              <a:t> והמתנה לתשובה</a:t>
            </a:r>
          </a:p>
          <a:p>
            <a:pPr marL="285750" indent="-285750" algn="r" rtl="1">
              <a:buFontTx/>
              <a:buChar char="-"/>
            </a:pPr>
            <a:endParaRPr lang="he-IL" sz="1400" dirty="0"/>
          </a:p>
          <a:p>
            <a:pPr marL="285750" indent="-285750" algn="r" rtl="1">
              <a:buFontTx/>
              <a:buChar char="-"/>
            </a:pPr>
            <a:endParaRPr lang="he-IL" sz="1400" dirty="0"/>
          </a:p>
          <a:p>
            <a:pPr marL="285750" indent="-285750" algn="r" rtl="1">
              <a:buFontTx/>
              <a:buChar char="-"/>
            </a:pPr>
            <a:endParaRPr lang="he-IL" sz="1400" dirty="0"/>
          </a:p>
          <a:p>
            <a:pPr algn="r" rtl="1"/>
            <a:r>
              <a:rPr lang="he-IL" sz="1400" dirty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8860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427" y="404664"/>
            <a:ext cx="88204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Arial"/>
              </a:rPr>
              <a:t>protected void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onActivityResult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b="1" dirty="0" err="1">
                <a:solidFill>
                  <a:srgbClr val="000080"/>
                </a:solidFill>
                <a:latin typeface="Arial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requestCode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80"/>
                </a:solidFill>
                <a:latin typeface="Arial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resultCode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, Intent data) {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</a:t>
            </a:r>
            <a:r>
              <a:rPr lang="en-US" b="1" dirty="0" err="1">
                <a:solidFill>
                  <a:srgbClr val="000080"/>
                </a:solidFill>
                <a:latin typeface="Arial"/>
              </a:rPr>
              <a:t>super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.onActivityResult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requestCode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resultCode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, data);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</a:t>
            </a:r>
            <a:r>
              <a:rPr lang="en-US" b="1" dirty="0">
                <a:solidFill>
                  <a:srgbClr val="000080"/>
                </a:solidFill>
                <a:latin typeface="Arial"/>
              </a:rPr>
              <a:t>if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requestCode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==</a:t>
            </a:r>
            <a:r>
              <a:rPr lang="en-US" dirty="0">
                <a:solidFill>
                  <a:srgbClr val="0000FF"/>
                </a:solidFill>
                <a:latin typeface="Arial"/>
              </a:rPr>
              <a:t>0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)</a:t>
            </a:r>
            <a:r>
              <a:rPr lang="en-US" i="1" dirty="0">
                <a:solidFill>
                  <a:srgbClr val="808080"/>
                </a:solidFill>
                <a:latin typeface="Arial"/>
              </a:rPr>
              <a:t>//coming from camera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i="1" dirty="0">
                <a:solidFill>
                  <a:srgbClr val="808080"/>
                </a:solidFill>
                <a:latin typeface="Arial"/>
              </a:rPr>
              <a:t>  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{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    </a:t>
            </a:r>
            <a:r>
              <a:rPr lang="en-US" b="1" dirty="0">
                <a:solidFill>
                  <a:srgbClr val="000080"/>
                </a:solidFill>
                <a:latin typeface="Arial"/>
              </a:rPr>
              <a:t>if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resultCode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==</a:t>
            </a:r>
            <a:r>
              <a:rPr lang="en-US" b="1" i="1" dirty="0">
                <a:solidFill>
                  <a:srgbClr val="660E7A"/>
                </a:solidFill>
                <a:latin typeface="Arial"/>
              </a:rPr>
              <a:t>RESULT_OK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)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    {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        </a:t>
            </a:r>
            <a:r>
              <a:rPr lang="en-US" b="1" dirty="0">
                <a:solidFill>
                  <a:srgbClr val="660E7A"/>
                </a:solidFill>
                <a:latin typeface="Arial"/>
              </a:rPr>
              <a:t>bitmap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= (Bitmap)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data.getExtras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().get(</a:t>
            </a:r>
            <a:r>
              <a:rPr lang="en-US" b="1" dirty="0">
                <a:solidFill>
                  <a:srgbClr val="008000"/>
                </a:solidFill>
                <a:latin typeface="Arial"/>
              </a:rPr>
              <a:t>"data"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);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        </a:t>
            </a:r>
            <a:r>
              <a:rPr lang="en-US" b="1" dirty="0" err="1">
                <a:solidFill>
                  <a:srgbClr val="660E7A"/>
                </a:solidFill>
                <a:latin typeface="Arial"/>
              </a:rPr>
              <a:t>iv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.setImageBitmap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b="1" dirty="0">
                <a:solidFill>
                  <a:srgbClr val="660E7A"/>
                </a:solidFill>
                <a:latin typeface="Arial"/>
              </a:rPr>
              <a:t>bitmap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);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    }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  }</a:t>
            </a:r>
            <a:endParaRPr lang="en-US" dirty="0">
              <a:solidFill>
                <a:srgbClr val="333333"/>
              </a:solidFill>
              <a:latin typeface="pfennig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}</a:t>
            </a:r>
            <a:endParaRPr lang="en-US" b="0" i="0" dirty="0">
              <a:solidFill>
                <a:srgbClr val="333333"/>
              </a:solidFill>
              <a:effectLst/>
              <a:latin typeface="pfennig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4031402" y="2924944"/>
            <a:ext cx="5112598" cy="3672408"/>
          </a:xfrm>
          <a:prstGeom prst="wedgeEllipseCallout">
            <a:avLst>
              <a:gd name="adj1" fmla="val -47407"/>
              <a:gd name="adj2" fmla="val -657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לאחר שנעבור למצלמה וניקח תמונה.אנו חוזרים לפונקציה </a:t>
            </a:r>
            <a:r>
              <a:rPr lang="en-US" sz="1400" dirty="0" err="1"/>
              <a:t>OnActivityResult</a:t>
            </a:r>
            <a:r>
              <a:rPr lang="en-US" sz="1400" dirty="0"/>
              <a:t> </a:t>
            </a:r>
            <a:r>
              <a:rPr lang="he-IL" sz="1400" dirty="0"/>
              <a:t> שמקבלת 3 פרמטרים: </a:t>
            </a:r>
          </a:p>
          <a:p>
            <a:pPr algn="r" rtl="1"/>
            <a:r>
              <a:rPr lang="he-IL" sz="1400" b="1" dirty="0"/>
              <a:t>פרמטר ראשון </a:t>
            </a:r>
            <a:r>
              <a:rPr lang="he-IL" sz="1400" dirty="0"/>
              <a:t>: </a:t>
            </a:r>
            <a:r>
              <a:rPr lang="en-US" sz="1400" b="1" u="sng" dirty="0" err="1"/>
              <a:t>requestCode</a:t>
            </a:r>
            <a:r>
              <a:rPr lang="en-US" sz="1400" dirty="0"/>
              <a:t>  </a:t>
            </a:r>
            <a:r>
              <a:rPr lang="he-IL" sz="1400" dirty="0"/>
              <a:t> זהו הפרמטר שיצאנו איתו מהמסך ב -  </a:t>
            </a:r>
            <a:r>
              <a:rPr lang="en-US" sz="1400" dirty="0" err="1"/>
              <a:t>startActivityForResult</a:t>
            </a:r>
            <a:r>
              <a:rPr lang="en-US" sz="1400" dirty="0"/>
              <a:t>  </a:t>
            </a:r>
            <a:r>
              <a:rPr lang="he-IL" sz="1400" dirty="0"/>
              <a:t> (במקרה שלנו 0)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b="1" dirty="0"/>
              <a:t>פרמטר שני </a:t>
            </a:r>
            <a:r>
              <a:rPr lang="en-US" sz="1400" b="1" u="sng" dirty="0" err="1"/>
              <a:t>ResultCode</a:t>
            </a:r>
            <a:r>
              <a:rPr lang="en-US" sz="1400" dirty="0"/>
              <a:t> :</a:t>
            </a:r>
            <a:r>
              <a:rPr lang="he-IL" sz="1400" dirty="0"/>
              <a:t> עם במסך המצלמה לקחנו תמונה וסימנו </a:t>
            </a:r>
            <a:r>
              <a:rPr lang="en-US" sz="1400" dirty="0"/>
              <a:t>v ,</a:t>
            </a:r>
            <a:r>
              <a:rPr lang="he-IL" sz="1400" dirty="0"/>
              <a:t> אזי ה -  </a:t>
            </a:r>
            <a:r>
              <a:rPr lang="en-US" sz="1400" dirty="0" err="1"/>
              <a:t>resultCode</a:t>
            </a:r>
            <a:r>
              <a:rPr lang="en-US" sz="1400" dirty="0"/>
              <a:t>  </a:t>
            </a:r>
            <a:r>
              <a:rPr lang="he-IL" sz="1400" dirty="0"/>
              <a:t> הוא </a:t>
            </a:r>
            <a:r>
              <a:rPr lang="en-US" sz="1400" dirty="0"/>
              <a:t>ok </a:t>
            </a:r>
            <a:r>
              <a:rPr lang="he-IL" sz="1400" dirty="0"/>
              <a:t> אחרת ה - </a:t>
            </a:r>
            <a:r>
              <a:rPr lang="en-US" sz="1400" dirty="0" err="1"/>
              <a:t>resultCode</a:t>
            </a:r>
            <a:r>
              <a:rPr lang="en-US" sz="1400" dirty="0"/>
              <a:t>  </a:t>
            </a:r>
            <a:r>
              <a:rPr lang="he-IL" sz="1400" dirty="0"/>
              <a:t> הוא  </a:t>
            </a:r>
            <a:r>
              <a:rPr lang="en-US" sz="1400" dirty="0"/>
              <a:t>cancel </a:t>
            </a:r>
          </a:p>
          <a:p>
            <a:pPr algn="r" rtl="1"/>
            <a:r>
              <a:rPr lang="en-US" sz="1400" dirty="0"/>
              <a:t> </a:t>
            </a:r>
          </a:p>
          <a:p>
            <a:pPr algn="r" rtl="1"/>
            <a:r>
              <a:rPr lang="he-IL" sz="1400" b="1" dirty="0"/>
              <a:t>פרמטר שלישי </a:t>
            </a:r>
            <a:r>
              <a:rPr lang="en-US" sz="1400" b="1" u="sng" dirty="0"/>
              <a:t>data</a:t>
            </a:r>
            <a:r>
              <a:rPr lang="en-US" sz="1400" dirty="0"/>
              <a:t> : </a:t>
            </a:r>
            <a:r>
              <a:rPr lang="he-IL" sz="1400" dirty="0"/>
              <a:t> הפרמטר הנ״ל הוא </a:t>
            </a:r>
            <a:r>
              <a:rPr lang="en-US" sz="1400" dirty="0"/>
              <a:t>Intent  </a:t>
            </a:r>
            <a:r>
              <a:rPr lang="he-IL" sz="1400" dirty="0"/>
              <a:t> שמכיל את התמונה תחת  </a:t>
            </a:r>
            <a:r>
              <a:rPr lang="en-US" sz="1400" dirty="0"/>
              <a:t>key </a:t>
            </a:r>
            <a:r>
              <a:rPr lang="he-IL" sz="1400" dirty="0"/>
              <a:t> בשם </a:t>
            </a:r>
            <a:r>
              <a:rPr lang="en-US" sz="1400" dirty="0"/>
              <a:t>data</a:t>
            </a:r>
          </a:p>
          <a:p>
            <a:pPr algn="r" rtl="1"/>
            <a:r>
              <a:rPr lang="he-IL" sz="1400" dirty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261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13462</TotalTime>
  <Words>192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pfennig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אנדרואיד</dc:title>
  <dc:creator>Windows User</dc:creator>
  <cp:lastModifiedBy>octi pr</cp:lastModifiedBy>
  <cp:revision>147</cp:revision>
  <dcterms:created xsi:type="dcterms:W3CDTF">2018-09-11T16:38:01Z</dcterms:created>
  <dcterms:modified xsi:type="dcterms:W3CDTF">2023-01-18T09:01:41Z</dcterms:modified>
</cp:coreProperties>
</file>