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sldIdLst>
    <p:sldId id="256" r:id="rId2"/>
    <p:sldId id="259" r:id="rId3"/>
    <p:sldId id="258" r:id="rId4"/>
    <p:sldId id="311" r:id="rId5"/>
    <p:sldId id="274" r:id="rId6"/>
    <p:sldId id="276" r:id="rId7"/>
    <p:sldId id="277" r:id="rId8"/>
    <p:sldId id="283" r:id="rId9"/>
    <p:sldId id="279" r:id="rId10"/>
    <p:sldId id="285" r:id="rId11"/>
    <p:sldId id="278" r:id="rId12"/>
    <p:sldId id="280" r:id="rId13"/>
    <p:sldId id="282" r:id="rId14"/>
    <p:sldId id="286" r:id="rId15"/>
    <p:sldId id="289" r:id="rId16"/>
    <p:sldId id="295" r:id="rId17"/>
    <p:sldId id="301" r:id="rId18"/>
    <p:sldId id="312" r:id="rId19"/>
    <p:sldId id="296" r:id="rId20"/>
    <p:sldId id="297" r:id="rId21"/>
    <p:sldId id="299" r:id="rId22"/>
    <p:sldId id="298" r:id="rId23"/>
    <p:sldId id="315" r:id="rId24"/>
    <p:sldId id="316" r:id="rId25"/>
    <p:sldId id="317" r:id="rId26"/>
    <p:sldId id="300" r:id="rId27"/>
    <p:sldId id="294" r:id="rId28"/>
    <p:sldId id="290" r:id="rId29"/>
    <p:sldId id="308" r:id="rId30"/>
    <p:sldId id="304" r:id="rId31"/>
    <p:sldId id="305" r:id="rId32"/>
    <p:sldId id="306" r:id="rId33"/>
    <p:sldId id="320" r:id="rId34"/>
    <p:sldId id="318" r:id="rId35"/>
    <p:sldId id="307" r:id="rId36"/>
    <p:sldId id="319" r:id="rId37"/>
    <p:sldId id="293" r:id="rId38"/>
    <p:sldId id="291" r:id="rId39"/>
    <p:sldId id="309" r:id="rId40"/>
    <p:sldId id="322" r:id="rId41"/>
    <p:sldId id="313" r:id="rId42"/>
    <p:sldId id="292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B89DEF-623B-42EF-A4B2-D07BE189834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C025FAD-D309-4E4A-A2F2-ADB2F2E9A37E}">
      <dgm:prSet phldrT="[Text]"/>
      <dgm:spPr/>
      <dgm:t>
        <a:bodyPr/>
        <a:lstStyle/>
        <a:p>
          <a:r>
            <a:rPr lang="en-US" dirty="0"/>
            <a:t>Main</a:t>
          </a:r>
        </a:p>
        <a:p>
          <a:r>
            <a:rPr lang="en-US" dirty="0"/>
            <a:t>Activity </a:t>
          </a:r>
        </a:p>
      </dgm:t>
    </dgm:pt>
    <dgm:pt modelId="{470D04BF-63BA-481D-9BC9-180866D45333}" type="parTrans" cxnId="{2B450A8F-874C-462E-B83A-689BDB3A11F5}">
      <dgm:prSet/>
      <dgm:spPr/>
      <dgm:t>
        <a:bodyPr/>
        <a:lstStyle/>
        <a:p>
          <a:endParaRPr lang="en-US"/>
        </a:p>
      </dgm:t>
    </dgm:pt>
    <dgm:pt modelId="{4D3EAF79-6318-479D-91D3-EE751768E722}" type="sibTrans" cxnId="{2B450A8F-874C-462E-B83A-689BDB3A11F5}">
      <dgm:prSet/>
      <dgm:spPr/>
      <dgm:t>
        <a:bodyPr/>
        <a:lstStyle/>
        <a:p>
          <a:endParaRPr lang="en-US"/>
        </a:p>
      </dgm:t>
    </dgm:pt>
    <dgm:pt modelId="{1C0D1DF3-3F6D-4F36-B858-F6C9B4D710EA}">
      <dgm:prSet phldrT="[Text]"/>
      <dgm:spPr/>
      <dgm:t>
        <a:bodyPr/>
        <a:lstStyle/>
        <a:p>
          <a:r>
            <a:rPr lang="en-US" dirty="0"/>
            <a:t>Activity 1</a:t>
          </a:r>
        </a:p>
      </dgm:t>
    </dgm:pt>
    <dgm:pt modelId="{311BFEA9-98DA-45F4-BDFA-7B75C346E135}" type="parTrans" cxnId="{6260E6A2-E9CB-45D1-8827-E68C26E682E1}">
      <dgm:prSet/>
      <dgm:spPr/>
      <dgm:t>
        <a:bodyPr/>
        <a:lstStyle/>
        <a:p>
          <a:endParaRPr lang="en-US"/>
        </a:p>
      </dgm:t>
    </dgm:pt>
    <dgm:pt modelId="{9FE1140A-EAE8-4D59-9069-2B262403E57E}" type="sibTrans" cxnId="{6260E6A2-E9CB-45D1-8827-E68C26E682E1}">
      <dgm:prSet/>
      <dgm:spPr/>
      <dgm:t>
        <a:bodyPr/>
        <a:lstStyle/>
        <a:p>
          <a:endParaRPr lang="en-US"/>
        </a:p>
      </dgm:t>
    </dgm:pt>
    <dgm:pt modelId="{56BFC6A5-AC2B-4EB2-B538-52BD9A4C10EB}">
      <dgm:prSet phldrT="[Text]"/>
      <dgm:spPr/>
      <dgm:t>
        <a:bodyPr/>
        <a:lstStyle/>
        <a:p>
          <a:r>
            <a:rPr lang="en-US" dirty="0"/>
            <a:t>Activity 2</a:t>
          </a:r>
        </a:p>
      </dgm:t>
    </dgm:pt>
    <dgm:pt modelId="{584E7373-410D-4612-9BF2-73C24EED1384}" type="parTrans" cxnId="{C97888AA-3658-4231-AE34-6C1FBD409D28}">
      <dgm:prSet/>
      <dgm:spPr/>
      <dgm:t>
        <a:bodyPr/>
        <a:lstStyle/>
        <a:p>
          <a:endParaRPr lang="en-US"/>
        </a:p>
      </dgm:t>
    </dgm:pt>
    <dgm:pt modelId="{C1B87C0B-6B46-489E-9F21-02F62F15C129}" type="sibTrans" cxnId="{C97888AA-3658-4231-AE34-6C1FBD409D28}">
      <dgm:prSet/>
      <dgm:spPr/>
      <dgm:t>
        <a:bodyPr/>
        <a:lstStyle/>
        <a:p>
          <a:endParaRPr lang="en-US"/>
        </a:p>
      </dgm:t>
    </dgm:pt>
    <dgm:pt modelId="{ABA3C94B-D00D-4877-BD09-D87971477729}" type="pres">
      <dgm:prSet presAssocID="{91B89DEF-623B-42EF-A4B2-D07BE189834F}" presName="Name0" presStyleCnt="0">
        <dgm:presLayoutVars>
          <dgm:dir/>
          <dgm:animLvl val="lvl"/>
          <dgm:resizeHandles val="exact"/>
        </dgm:presLayoutVars>
      </dgm:prSet>
      <dgm:spPr/>
    </dgm:pt>
    <dgm:pt modelId="{FBBE6DF2-AFAB-4226-9B6C-BE5D49373758}" type="pres">
      <dgm:prSet presAssocID="{3C025FAD-D309-4E4A-A2F2-ADB2F2E9A37E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B521707F-FE84-4313-97F6-0759C1680DBD}" type="pres">
      <dgm:prSet presAssocID="{4D3EAF79-6318-479D-91D3-EE751768E722}" presName="parTxOnlySpace" presStyleCnt="0"/>
      <dgm:spPr/>
    </dgm:pt>
    <dgm:pt modelId="{4AE4AF5F-44A5-4B40-8B4C-536EED448EE3}" type="pres">
      <dgm:prSet presAssocID="{1C0D1DF3-3F6D-4F36-B858-F6C9B4D710E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11B5E034-946D-4275-8526-2C6D223DB0CA}" type="pres">
      <dgm:prSet presAssocID="{9FE1140A-EAE8-4D59-9069-2B262403E57E}" presName="parTxOnlySpace" presStyleCnt="0"/>
      <dgm:spPr/>
    </dgm:pt>
    <dgm:pt modelId="{E26D64A7-B06C-4B10-8220-68A67308C3C0}" type="pres">
      <dgm:prSet presAssocID="{56BFC6A5-AC2B-4EB2-B538-52BD9A4C10EB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74E17D04-94E0-4761-9347-F363E98B5A60}" type="presOf" srcId="{3C025FAD-D309-4E4A-A2F2-ADB2F2E9A37E}" destId="{FBBE6DF2-AFAB-4226-9B6C-BE5D49373758}" srcOrd="0" destOrd="0" presId="urn:microsoft.com/office/officeart/2005/8/layout/chevron1"/>
    <dgm:cxn modelId="{30D3EC42-3268-4416-A77B-33B005CC048B}" type="presOf" srcId="{91B89DEF-623B-42EF-A4B2-D07BE189834F}" destId="{ABA3C94B-D00D-4877-BD09-D87971477729}" srcOrd="0" destOrd="0" presId="urn:microsoft.com/office/officeart/2005/8/layout/chevron1"/>
    <dgm:cxn modelId="{2B450A8F-874C-462E-B83A-689BDB3A11F5}" srcId="{91B89DEF-623B-42EF-A4B2-D07BE189834F}" destId="{3C025FAD-D309-4E4A-A2F2-ADB2F2E9A37E}" srcOrd="0" destOrd="0" parTransId="{470D04BF-63BA-481D-9BC9-180866D45333}" sibTransId="{4D3EAF79-6318-479D-91D3-EE751768E722}"/>
    <dgm:cxn modelId="{6260E6A2-E9CB-45D1-8827-E68C26E682E1}" srcId="{91B89DEF-623B-42EF-A4B2-D07BE189834F}" destId="{1C0D1DF3-3F6D-4F36-B858-F6C9B4D710EA}" srcOrd="1" destOrd="0" parTransId="{311BFEA9-98DA-45F4-BDFA-7B75C346E135}" sibTransId="{9FE1140A-EAE8-4D59-9069-2B262403E57E}"/>
    <dgm:cxn modelId="{C97888AA-3658-4231-AE34-6C1FBD409D28}" srcId="{91B89DEF-623B-42EF-A4B2-D07BE189834F}" destId="{56BFC6A5-AC2B-4EB2-B538-52BD9A4C10EB}" srcOrd="2" destOrd="0" parTransId="{584E7373-410D-4612-9BF2-73C24EED1384}" sibTransId="{C1B87C0B-6B46-489E-9F21-02F62F15C129}"/>
    <dgm:cxn modelId="{0109E5AA-ADE5-4C58-BDEA-75B33054F0BD}" type="presOf" srcId="{56BFC6A5-AC2B-4EB2-B538-52BD9A4C10EB}" destId="{E26D64A7-B06C-4B10-8220-68A67308C3C0}" srcOrd="0" destOrd="0" presId="urn:microsoft.com/office/officeart/2005/8/layout/chevron1"/>
    <dgm:cxn modelId="{15CB52CE-694B-482E-AC2A-58F4F152D788}" type="presOf" srcId="{1C0D1DF3-3F6D-4F36-B858-F6C9B4D710EA}" destId="{4AE4AF5F-44A5-4B40-8B4C-536EED448EE3}" srcOrd="0" destOrd="0" presId="urn:microsoft.com/office/officeart/2005/8/layout/chevron1"/>
    <dgm:cxn modelId="{85D79C5E-ECB8-400B-AE09-CCD07004C3D5}" type="presParOf" srcId="{ABA3C94B-D00D-4877-BD09-D87971477729}" destId="{FBBE6DF2-AFAB-4226-9B6C-BE5D49373758}" srcOrd="0" destOrd="0" presId="urn:microsoft.com/office/officeart/2005/8/layout/chevron1"/>
    <dgm:cxn modelId="{384EE285-D2D6-4D13-BBDD-31C3F7591CA0}" type="presParOf" srcId="{ABA3C94B-D00D-4877-BD09-D87971477729}" destId="{B521707F-FE84-4313-97F6-0759C1680DBD}" srcOrd="1" destOrd="0" presId="urn:microsoft.com/office/officeart/2005/8/layout/chevron1"/>
    <dgm:cxn modelId="{F586E672-FD0C-4224-9F77-89418DB5CE2C}" type="presParOf" srcId="{ABA3C94B-D00D-4877-BD09-D87971477729}" destId="{4AE4AF5F-44A5-4B40-8B4C-536EED448EE3}" srcOrd="2" destOrd="0" presId="urn:microsoft.com/office/officeart/2005/8/layout/chevron1"/>
    <dgm:cxn modelId="{B8FA83F1-9E75-4E1C-84A8-389399A1A977}" type="presParOf" srcId="{ABA3C94B-D00D-4877-BD09-D87971477729}" destId="{11B5E034-946D-4275-8526-2C6D223DB0CA}" srcOrd="3" destOrd="0" presId="urn:microsoft.com/office/officeart/2005/8/layout/chevron1"/>
    <dgm:cxn modelId="{4D55E085-1E5A-4F96-91BA-1F63EC13EC0D}" type="presParOf" srcId="{ABA3C94B-D00D-4877-BD09-D87971477729}" destId="{E26D64A7-B06C-4B10-8220-68A67308C3C0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B89DEF-623B-42EF-A4B2-D07BE189834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C025FAD-D309-4E4A-A2F2-ADB2F2E9A37E}">
      <dgm:prSet phldrT="[Text]"/>
      <dgm:spPr/>
      <dgm:t>
        <a:bodyPr/>
        <a:lstStyle/>
        <a:p>
          <a:r>
            <a:rPr lang="en-US" dirty="0"/>
            <a:t>Main</a:t>
          </a:r>
        </a:p>
        <a:p>
          <a:r>
            <a:rPr lang="en-US" dirty="0"/>
            <a:t>Activity </a:t>
          </a:r>
        </a:p>
      </dgm:t>
    </dgm:pt>
    <dgm:pt modelId="{470D04BF-63BA-481D-9BC9-180866D45333}" type="parTrans" cxnId="{2B450A8F-874C-462E-B83A-689BDB3A11F5}">
      <dgm:prSet/>
      <dgm:spPr/>
      <dgm:t>
        <a:bodyPr/>
        <a:lstStyle/>
        <a:p>
          <a:endParaRPr lang="en-US"/>
        </a:p>
      </dgm:t>
    </dgm:pt>
    <dgm:pt modelId="{4D3EAF79-6318-479D-91D3-EE751768E722}" type="sibTrans" cxnId="{2B450A8F-874C-462E-B83A-689BDB3A11F5}">
      <dgm:prSet/>
      <dgm:spPr/>
      <dgm:t>
        <a:bodyPr/>
        <a:lstStyle/>
        <a:p>
          <a:endParaRPr lang="en-US"/>
        </a:p>
      </dgm:t>
    </dgm:pt>
    <dgm:pt modelId="{1C0D1DF3-3F6D-4F36-B858-F6C9B4D710EA}">
      <dgm:prSet phldrT="[Text]"/>
      <dgm:spPr/>
      <dgm:t>
        <a:bodyPr/>
        <a:lstStyle/>
        <a:p>
          <a:r>
            <a:rPr lang="en-US" dirty="0"/>
            <a:t>Activity 1</a:t>
          </a:r>
        </a:p>
      </dgm:t>
    </dgm:pt>
    <dgm:pt modelId="{311BFEA9-98DA-45F4-BDFA-7B75C346E135}" type="parTrans" cxnId="{6260E6A2-E9CB-45D1-8827-E68C26E682E1}">
      <dgm:prSet/>
      <dgm:spPr/>
      <dgm:t>
        <a:bodyPr/>
        <a:lstStyle/>
        <a:p>
          <a:endParaRPr lang="en-US"/>
        </a:p>
      </dgm:t>
    </dgm:pt>
    <dgm:pt modelId="{9FE1140A-EAE8-4D59-9069-2B262403E57E}" type="sibTrans" cxnId="{6260E6A2-E9CB-45D1-8827-E68C26E682E1}">
      <dgm:prSet/>
      <dgm:spPr/>
      <dgm:t>
        <a:bodyPr/>
        <a:lstStyle/>
        <a:p>
          <a:endParaRPr lang="en-US"/>
        </a:p>
      </dgm:t>
    </dgm:pt>
    <dgm:pt modelId="{56BFC6A5-AC2B-4EB2-B538-52BD9A4C10EB}">
      <dgm:prSet phldrT="[Text]"/>
      <dgm:spPr/>
      <dgm:t>
        <a:bodyPr/>
        <a:lstStyle/>
        <a:p>
          <a:r>
            <a:rPr lang="en-US" dirty="0"/>
            <a:t>Activity 2</a:t>
          </a:r>
        </a:p>
      </dgm:t>
    </dgm:pt>
    <dgm:pt modelId="{584E7373-410D-4612-9BF2-73C24EED1384}" type="parTrans" cxnId="{C97888AA-3658-4231-AE34-6C1FBD409D28}">
      <dgm:prSet/>
      <dgm:spPr/>
      <dgm:t>
        <a:bodyPr/>
        <a:lstStyle/>
        <a:p>
          <a:endParaRPr lang="en-US"/>
        </a:p>
      </dgm:t>
    </dgm:pt>
    <dgm:pt modelId="{C1B87C0B-6B46-489E-9F21-02F62F15C129}" type="sibTrans" cxnId="{C97888AA-3658-4231-AE34-6C1FBD409D28}">
      <dgm:prSet/>
      <dgm:spPr/>
      <dgm:t>
        <a:bodyPr/>
        <a:lstStyle/>
        <a:p>
          <a:endParaRPr lang="en-US"/>
        </a:p>
      </dgm:t>
    </dgm:pt>
    <dgm:pt modelId="{ABA3C94B-D00D-4877-BD09-D87971477729}" type="pres">
      <dgm:prSet presAssocID="{91B89DEF-623B-42EF-A4B2-D07BE189834F}" presName="Name0" presStyleCnt="0">
        <dgm:presLayoutVars>
          <dgm:dir/>
          <dgm:animLvl val="lvl"/>
          <dgm:resizeHandles val="exact"/>
        </dgm:presLayoutVars>
      </dgm:prSet>
      <dgm:spPr/>
    </dgm:pt>
    <dgm:pt modelId="{FBBE6DF2-AFAB-4226-9B6C-BE5D49373758}" type="pres">
      <dgm:prSet presAssocID="{3C025FAD-D309-4E4A-A2F2-ADB2F2E9A37E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B521707F-FE84-4313-97F6-0759C1680DBD}" type="pres">
      <dgm:prSet presAssocID="{4D3EAF79-6318-479D-91D3-EE751768E722}" presName="parTxOnlySpace" presStyleCnt="0"/>
      <dgm:spPr/>
    </dgm:pt>
    <dgm:pt modelId="{4AE4AF5F-44A5-4B40-8B4C-536EED448EE3}" type="pres">
      <dgm:prSet presAssocID="{1C0D1DF3-3F6D-4F36-B858-F6C9B4D710E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11B5E034-946D-4275-8526-2C6D223DB0CA}" type="pres">
      <dgm:prSet presAssocID="{9FE1140A-EAE8-4D59-9069-2B262403E57E}" presName="parTxOnlySpace" presStyleCnt="0"/>
      <dgm:spPr/>
    </dgm:pt>
    <dgm:pt modelId="{E26D64A7-B06C-4B10-8220-68A67308C3C0}" type="pres">
      <dgm:prSet presAssocID="{56BFC6A5-AC2B-4EB2-B538-52BD9A4C10EB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74E17D04-94E0-4761-9347-F363E98B5A60}" type="presOf" srcId="{3C025FAD-D309-4E4A-A2F2-ADB2F2E9A37E}" destId="{FBBE6DF2-AFAB-4226-9B6C-BE5D49373758}" srcOrd="0" destOrd="0" presId="urn:microsoft.com/office/officeart/2005/8/layout/chevron1"/>
    <dgm:cxn modelId="{30D3EC42-3268-4416-A77B-33B005CC048B}" type="presOf" srcId="{91B89DEF-623B-42EF-A4B2-D07BE189834F}" destId="{ABA3C94B-D00D-4877-BD09-D87971477729}" srcOrd="0" destOrd="0" presId="urn:microsoft.com/office/officeart/2005/8/layout/chevron1"/>
    <dgm:cxn modelId="{2B450A8F-874C-462E-B83A-689BDB3A11F5}" srcId="{91B89DEF-623B-42EF-A4B2-D07BE189834F}" destId="{3C025FAD-D309-4E4A-A2F2-ADB2F2E9A37E}" srcOrd="0" destOrd="0" parTransId="{470D04BF-63BA-481D-9BC9-180866D45333}" sibTransId="{4D3EAF79-6318-479D-91D3-EE751768E722}"/>
    <dgm:cxn modelId="{6260E6A2-E9CB-45D1-8827-E68C26E682E1}" srcId="{91B89DEF-623B-42EF-A4B2-D07BE189834F}" destId="{1C0D1DF3-3F6D-4F36-B858-F6C9B4D710EA}" srcOrd="1" destOrd="0" parTransId="{311BFEA9-98DA-45F4-BDFA-7B75C346E135}" sibTransId="{9FE1140A-EAE8-4D59-9069-2B262403E57E}"/>
    <dgm:cxn modelId="{C97888AA-3658-4231-AE34-6C1FBD409D28}" srcId="{91B89DEF-623B-42EF-A4B2-D07BE189834F}" destId="{56BFC6A5-AC2B-4EB2-B538-52BD9A4C10EB}" srcOrd="2" destOrd="0" parTransId="{584E7373-410D-4612-9BF2-73C24EED1384}" sibTransId="{C1B87C0B-6B46-489E-9F21-02F62F15C129}"/>
    <dgm:cxn modelId="{0109E5AA-ADE5-4C58-BDEA-75B33054F0BD}" type="presOf" srcId="{56BFC6A5-AC2B-4EB2-B538-52BD9A4C10EB}" destId="{E26D64A7-B06C-4B10-8220-68A67308C3C0}" srcOrd="0" destOrd="0" presId="urn:microsoft.com/office/officeart/2005/8/layout/chevron1"/>
    <dgm:cxn modelId="{15CB52CE-694B-482E-AC2A-58F4F152D788}" type="presOf" srcId="{1C0D1DF3-3F6D-4F36-B858-F6C9B4D710EA}" destId="{4AE4AF5F-44A5-4B40-8B4C-536EED448EE3}" srcOrd="0" destOrd="0" presId="urn:microsoft.com/office/officeart/2005/8/layout/chevron1"/>
    <dgm:cxn modelId="{85D79C5E-ECB8-400B-AE09-CCD07004C3D5}" type="presParOf" srcId="{ABA3C94B-D00D-4877-BD09-D87971477729}" destId="{FBBE6DF2-AFAB-4226-9B6C-BE5D49373758}" srcOrd="0" destOrd="0" presId="urn:microsoft.com/office/officeart/2005/8/layout/chevron1"/>
    <dgm:cxn modelId="{384EE285-D2D6-4D13-BBDD-31C3F7591CA0}" type="presParOf" srcId="{ABA3C94B-D00D-4877-BD09-D87971477729}" destId="{B521707F-FE84-4313-97F6-0759C1680DBD}" srcOrd="1" destOrd="0" presId="urn:microsoft.com/office/officeart/2005/8/layout/chevron1"/>
    <dgm:cxn modelId="{F586E672-FD0C-4224-9F77-89418DB5CE2C}" type="presParOf" srcId="{ABA3C94B-D00D-4877-BD09-D87971477729}" destId="{4AE4AF5F-44A5-4B40-8B4C-536EED448EE3}" srcOrd="2" destOrd="0" presId="urn:microsoft.com/office/officeart/2005/8/layout/chevron1"/>
    <dgm:cxn modelId="{B8FA83F1-9E75-4E1C-84A8-389399A1A977}" type="presParOf" srcId="{ABA3C94B-D00D-4877-BD09-D87971477729}" destId="{11B5E034-946D-4275-8526-2C6D223DB0CA}" srcOrd="3" destOrd="0" presId="urn:microsoft.com/office/officeart/2005/8/layout/chevron1"/>
    <dgm:cxn modelId="{4D55E085-1E5A-4F96-91BA-1F63EC13EC0D}" type="presParOf" srcId="{ABA3C94B-D00D-4877-BD09-D87971477729}" destId="{E26D64A7-B06C-4B10-8220-68A67308C3C0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FFAF82-2EC2-4866-B010-447DDC79096B}" type="doc">
      <dgm:prSet loTypeId="urn:microsoft.com/office/officeart/2005/8/layout/hProcess6" loCatId="process" qsTypeId="urn:microsoft.com/office/officeart/2005/8/quickstyle/simple5" qsCatId="simple" csTypeId="urn:microsoft.com/office/officeart/2005/8/colors/colorful1" csCatId="colorful" phldr="1"/>
      <dgm:spPr/>
    </dgm:pt>
    <dgm:pt modelId="{B917E79D-9606-449B-A035-9C6470CF7C24}">
      <dgm:prSet phldrT="[Text]"/>
      <dgm:spPr/>
      <dgm:t>
        <a:bodyPr/>
        <a:lstStyle/>
        <a:p>
          <a:r>
            <a:rPr lang="he-IL" dirty="0"/>
            <a:t>מסך 1</a:t>
          </a:r>
          <a:endParaRPr lang="en-US" dirty="0"/>
        </a:p>
      </dgm:t>
    </dgm:pt>
    <dgm:pt modelId="{AA8BD484-CE84-4639-B531-F9805DDA699E}" type="parTrans" cxnId="{9727E139-F8F5-4861-85DC-B7A34DD0FC6B}">
      <dgm:prSet/>
      <dgm:spPr/>
      <dgm:t>
        <a:bodyPr/>
        <a:lstStyle/>
        <a:p>
          <a:endParaRPr lang="en-US"/>
        </a:p>
      </dgm:t>
    </dgm:pt>
    <dgm:pt modelId="{7479F29F-9929-4380-91E3-A14E68C83AF5}" type="sibTrans" cxnId="{9727E139-F8F5-4861-85DC-B7A34DD0FC6B}">
      <dgm:prSet/>
      <dgm:spPr/>
      <dgm:t>
        <a:bodyPr/>
        <a:lstStyle/>
        <a:p>
          <a:endParaRPr lang="en-US"/>
        </a:p>
      </dgm:t>
    </dgm:pt>
    <dgm:pt modelId="{938714D5-5ABD-4B4E-9A75-22522A33087A}">
      <dgm:prSet phldrT="[Text]"/>
      <dgm:spPr/>
      <dgm:t>
        <a:bodyPr/>
        <a:lstStyle/>
        <a:p>
          <a:r>
            <a:rPr lang="he-IL" dirty="0"/>
            <a:t>מסך 2</a:t>
          </a:r>
          <a:endParaRPr lang="en-US" dirty="0"/>
        </a:p>
      </dgm:t>
    </dgm:pt>
    <dgm:pt modelId="{58E22F67-EC43-449D-8AB2-CC2FACF768A6}" type="parTrans" cxnId="{C1EDB935-D0AC-497E-B2C2-88464A473ED7}">
      <dgm:prSet/>
      <dgm:spPr/>
      <dgm:t>
        <a:bodyPr/>
        <a:lstStyle/>
        <a:p>
          <a:endParaRPr lang="en-US"/>
        </a:p>
      </dgm:t>
    </dgm:pt>
    <dgm:pt modelId="{AE6A7AD5-7D9C-4B91-B46E-C3FB3286E1E5}" type="sibTrans" cxnId="{C1EDB935-D0AC-497E-B2C2-88464A473ED7}">
      <dgm:prSet/>
      <dgm:spPr/>
      <dgm:t>
        <a:bodyPr/>
        <a:lstStyle/>
        <a:p>
          <a:endParaRPr lang="en-US"/>
        </a:p>
      </dgm:t>
    </dgm:pt>
    <dgm:pt modelId="{B45C365A-E336-45F8-B532-9E625334D9FC}">
      <dgm:prSet custT="1"/>
      <dgm:spPr/>
      <dgm:t>
        <a:bodyPr/>
        <a:lstStyle/>
        <a:p>
          <a:pPr algn="r" rtl="1">
            <a:buFont typeface="Arial" panose="020B0604020202020204" pitchFamily="34" charset="0"/>
            <a:buChar char="•"/>
          </a:pPr>
          <a:r>
            <a:rPr lang="he-IL" sz="2000" dirty="0"/>
            <a:t>מכין חבילת נתונים</a:t>
          </a:r>
        </a:p>
      </dgm:t>
    </dgm:pt>
    <dgm:pt modelId="{93A4A042-7867-4119-A717-D213D94E0BD1}" type="parTrans" cxnId="{59D3983A-7F4E-428B-9AF5-6B319B7A826A}">
      <dgm:prSet/>
      <dgm:spPr/>
      <dgm:t>
        <a:bodyPr/>
        <a:lstStyle/>
        <a:p>
          <a:endParaRPr lang="en-US"/>
        </a:p>
      </dgm:t>
    </dgm:pt>
    <dgm:pt modelId="{21EFEFEE-2499-429E-92D4-BF7CF7C2AA00}" type="sibTrans" cxnId="{59D3983A-7F4E-428B-9AF5-6B319B7A826A}">
      <dgm:prSet/>
      <dgm:spPr/>
      <dgm:t>
        <a:bodyPr/>
        <a:lstStyle/>
        <a:p>
          <a:endParaRPr lang="en-US"/>
        </a:p>
      </dgm:t>
    </dgm:pt>
    <dgm:pt modelId="{B39E9FF5-92F6-4DB7-AEF0-E61177B41A3C}">
      <dgm:prSet custT="1"/>
      <dgm:spPr/>
      <dgm:t>
        <a:bodyPr/>
        <a:lstStyle/>
        <a:p>
          <a:pPr rtl="1"/>
          <a:r>
            <a:rPr lang="he-IL" sz="2000" dirty="0"/>
            <a:t>המסך נפתח</a:t>
          </a:r>
          <a:endParaRPr lang="en-US" sz="2000" dirty="0"/>
        </a:p>
      </dgm:t>
    </dgm:pt>
    <dgm:pt modelId="{3E4FC08A-3A52-4184-AA16-27F17675595C}" type="parTrans" cxnId="{3FFB86CA-21F3-44FC-B767-0345BDF71B08}">
      <dgm:prSet/>
      <dgm:spPr/>
      <dgm:t>
        <a:bodyPr/>
        <a:lstStyle/>
        <a:p>
          <a:endParaRPr lang="en-US"/>
        </a:p>
      </dgm:t>
    </dgm:pt>
    <dgm:pt modelId="{C005E6E0-F791-4465-A716-5DF2FD8542B3}" type="sibTrans" cxnId="{3FFB86CA-21F3-44FC-B767-0345BDF71B08}">
      <dgm:prSet/>
      <dgm:spPr/>
      <dgm:t>
        <a:bodyPr/>
        <a:lstStyle/>
        <a:p>
          <a:endParaRPr lang="en-US"/>
        </a:p>
      </dgm:t>
    </dgm:pt>
    <dgm:pt modelId="{BF4FED7E-BFD8-402F-8F2D-93D2FC35D7EE}">
      <dgm:prSet custT="1"/>
      <dgm:spPr/>
      <dgm:t>
        <a:bodyPr/>
        <a:lstStyle/>
        <a:p>
          <a:pPr rtl="1"/>
          <a:r>
            <a:rPr lang="he-IL" sz="2000" dirty="0"/>
            <a:t>קורא את הנתונים</a:t>
          </a:r>
          <a:endParaRPr lang="en-US" sz="2000" dirty="0"/>
        </a:p>
      </dgm:t>
    </dgm:pt>
    <dgm:pt modelId="{489FE4B1-1926-4110-B001-00A6E651A037}" type="parTrans" cxnId="{C78C313A-669D-4E71-A3B0-33066A2A5670}">
      <dgm:prSet/>
      <dgm:spPr/>
      <dgm:t>
        <a:bodyPr/>
        <a:lstStyle/>
        <a:p>
          <a:endParaRPr lang="en-US"/>
        </a:p>
      </dgm:t>
    </dgm:pt>
    <dgm:pt modelId="{7A1589A4-CE53-4BE0-A5A9-DDF307719EDE}" type="sibTrans" cxnId="{C78C313A-669D-4E71-A3B0-33066A2A5670}">
      <dgm:prSet/>
      <dgm:spPr/>
      <dgm:t>
        <a:bodyPr/>
        <a:lstStyle/>
        <a:p>
          <a:endParaRPr lang="en-US"/>
        </a:p>
      </dgm:t>
    </dgm:pt>
    <dgm:pt modelId="{81B16E56-B611-4F4A-871D-84CBC778E8CC}">
      <dgm:prSet custT="1"/>
      <dgm:spPr/>
      <dgm:t>
        <a:bodyPr/>
        <a:lstStyle/>
        <a:p>
          <a:pPr algn="r" rtl="1">
            <a:buFont typeface="Arial" panose="020B0604020202020204" pitchFamily="34" charset="0"/>
            <a:buChar char="•"/>
          </a:pPr>
          <a:r>
            <a:rPr lang="he-IL" sz="2000" dirty="0"/>
            <a:t>קורא למסך השני</a:t>
          </a:r>
        </a:p>
      </dgm:t>
    </dgm:pt>
    <dgm:pt modelId="{FBCDE808-07E8-41F9-AF8F-D902DC3B71BC}" type="parTrans" cxnId="{83453615-CDE8-4D61-BE65-3FCFF7AD2AFB}">
      <dgm:prSet/>
      <dgm:spPr/>
      <dgm:t>
        <a:bodyPr/>
        <a:lstStyle/>
        <a:p>
          <a:endParaRPr lang="en-US"/>
        </a:p>
      </dgm:t>
    </dgm:pt>
    <dgm:pt modelId="{9E97B8B3-714D-4B41-8C57-2F3715723019}" type="sibTrans" cxnId="{83453615-CDE8-4D61-BE65-3FCFF7AD2AFB}">
      <dgm:prSet/>
      <dgm:spPr/>
      <dgm:t>
        <a:bodyPr/>
        <a:lstStyle/>
        <a:p>
          <a:endParaRPr lang="en-US"/>
        </a:p>
      </dgm:t>
    </dgm:pt>
    <dgm:pt modelId="{8CF7F9CF-9AA3-49BA-9160-67D7B43668C0}" type="pres">
      <dgm:prSet presAssocID="{47FFAF82-2EC2-4866-B010-447DDC79096B}" presName="theList" presStyleCnt="0">
        <dgm:presLayoutVars>
          <dgm:dir/>
          <dgm:animLvl val="lvl"/>
          <dgm:resizeHandles val="exact"/>
        </dgm:presLayoutVars>
      </dgm:prSet>
      <dgm:spPr/>
    </dgm:pt>
    <dgm:pt modelId="{A2C37936-C7AA-4FB0-B6B8-01BD05FFF122}" type="pres">
      <dgm:prSet presAssocID="{B917E79D-9606-449B-A035-9C6470CF7C24}" presName="compNode" presStyleCnt="0"/>
      <dgm:spPr/>
    </dgm:pt>
    <dgm:pt modelId="{BE609D8C-97DA-4968-AD39-708206CEED65}" type="pres">
      <dgm:prSet presAssocID="{B917E79D-9606-449B-A035-9C6470CF7C24}" presName="noGeometry" presStyleCnt="0"/>
      <dgm:spPr/>
    </dgm:pt>
    <dgm:pt modelId="{0E3F7FB8-370A-407D-B2F3-A6BBB221317D}" type="pres">
      <dgm:prSet presAssocID="{B917E79D-9606-449B-A035-9C6470CF7C24}" presName="childTextVisible" presStyleLbl="bgAccFollowNode1" presStyleIdx="0" presStyleCnt="2" custScaleX="109515" custScaleY="98952">
        <dgm:presLayoutVars>
          <dgm:bulletEnabled val="1"/>
        </dgm:presLayoutVars>
      </dgm:prSet>
      <dgm:spPr/>
    </dgm:pt>
    <dgm:pt modelId="{67B39FBF-487C-4C1F-9035-97ED3EA5FABC}" type="pres">
      <dgm:prSet presAssocID="{B917E79D-9606-449B-A035-9C6470CF7C24}" presName="childTextHidden" presStyleLbl="bgAccFollowNode1" presStyleIdx="0" presStyleCnt="2"/>
      <dgm:spPr/>
    </dgm:pt>
    <dgm:pt modelId="{9D82C7EA-FD7E-4234-83EC-686B33783A24}" type="pres">
      <dgm:prSet presAssocID="{B917E79D-9606-449B-A035-9C6470CF7C24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2FE77BBE-7AE3-48FD-90B4-FC2225BA6D7B}" type="pres">
      <dgm:prSet presAssocID="{B917E79D-9606-449B-A035-9C6470CF7C24}" presName="aSpace" presStyleCnt="0"/>
      <dgm:spPr/>
    </dgm:pt>
    <dgm:pt modelId="{7E661FD5-D723-45EA-9CA3-A47497DC967B}" type="pres">
      <dgm:prSet presAssocID="{938714D5-5ABD-4B4E-9A75-22522A33087A}" presName="compNode" presStyleCnt="0"/>
      <dgm:spPr/>
    </dgm:pt>
    <dgm:pt modelId="{1BE71783-86E0-4E02-A5B0-A4AE63B940EE}" type="pres">
      <dgm:prSet presAssocID="{938714D5-5ABD-4B4E-9A75-22522A33087A}" presName="noGeometry" presStyleCnt="0"/>
      <dgm:spPr/>
    </dgm:pt>
    <dgm:pt modelId="{421D0B7D-533F-4696-A9C7-3460CEEDAA36}" type="pres">
      <dgm:prSet presAssocID="{938714D5-5ABD-4B4E-9A75-22522A33087A}" presName="childTextVisible" presStyleLbl="bgAccFollowNode1" presStyleIdx="1" presStyleCnt="2" custScaleX="128770">
        <dgm:presLayoutVars>
          <dgm:bulletEnabled val="1"/>
        </dgm:presLayoutVars>
      </dgm:prSet>
      <dgm:spPr/>
    </dgm:pt>
    <dgm:pt modelId="{9FB2FEBE-BC45-480D-962A-8457EC34EEC5}" type="pres">
      <dgm:prSet presAssocID="{938714D5-5ABD-4B4E-9A75-22522A33087A}" presName="childTextHidden" presStyleLbl="bgAccFollowNode1" presStyleIdx="1" presStyleCnt="2"/>
      <dgm:spPr/>
    </dgm:pt>
    <dgm:pt modelId="{C7018AF8-D87A-4BB5-973D-F6DE4149EEAE}" type="pres">
      <dgm:prSet presAssocID="{938714D5-5ABD-4B4E-9A75-22522A33087A}" presName="parentText" presStyleLbl="node1" presStyleIdx="1" presStyleCnt="2">
        <dgm:presLayoutVars>
          <dgm:chMax val="1"/>
          <dgm:bulletEnabled val="1"/>
        </dgm:presLayoutVars>
      </dgm:prSet>
      <dgm:spPr/>
    </dgm:pt>
  </dgm:ptLst>
  <dgm:cxnLst>
    <dgm:cxn modelId="{83453615-CDE8-4D61-BE65-3FCFF7AD2AFB}" srcId="{B917E79D-9606-449B-A035-9C6470CF7C24}" destId="{81B16E56-B611-4F4A-871D-84CBC778E8CC}" srcOrd="1" destOrd="0" parTransId="{FBCDE808-07E8-41F9-AF8F-D902DC3B71BC}" sibTransId="{9E97B8B3-714D-4B41-8C57-2F3715723019}"/>
    <dgm:cxn modelId="{9E494530-A116-491C-A03B-001D01BB7B3A}" type="presOf" srcId="{BF4FED7E-BFD8-402F-8F2D-93D2FC35D7EE}" destId="{9FB2FEBE-BC45-480D-962A-8457EC34EEC5}" srcOrd="1" destOrd="1" presId="urn:microsoft.com/office/officeart/2005/8/layout/hProcess6"/>
    <dgm:cxn modelId="{C1EDB935-D0AC-497E-B2C2-88464A473ED7}" srcId="{47FFAF82-2EC2-4866-B010-447DDC79096B}" destId="{938714D5-5ABD-4B4E-9A75-22522A33087A}" srcOrd="1" destOrd="0" parTransId="{58E22F67-EC43-449D-8AB2-CC2FACF768A6}" sibTransId="{AE6A7AD5-7D9C-4B91-B46E-C3FB3286E1E5}"/>
    <dgm:cxn modelId="{9727E139-F8F5-4861-85DC-B7A34DD0FC6B}" srcId="{47FFAF82-2EC2-4866-B010-447DDC79096B}" destId="{B917E79D-9606-449B-A035-9C6470CF7C24}" srcOrd="0" destOrd="0" parTransId="{AA8BD484-CE84-4639-B531-F9805DDA699E}" sibTransId="{7479F29F-9929-4380-91E3-A14E68C83AF5}"/>
    <dgm:cxn modelId="{C78C313A-669D-4E71-A3B0-33066A2A5670}" srcId="{938714D5-5ABD-4B4E-9A75-22522A33087A}" destId="{BF4FED7E-BFD8-402F-8F2D-93D2FC35D7EE}" srcOrd="1" destOrd="0" parTransId="{489FE4B1-1926-4110-B001-00A6E651A037}" sibTransId="{7A1589A4-CE53-4BE0-A5A9-DDF307719EDE}"/>
    <dgm:cxn modelId="{59D3983A-7F4E-428B-9AF5-6B319B7A826A}" srcId="{B917E79D-9606-449B-A035-9C6470CF7C24}" destId="{B45C365A-E336-45F8-B532-9E625334D9FC}" srcOrd="0" destOrd="0" parTransId="{93A4A042-7867-4119-A717-D213D94E0BD1}" sibTransId="{21EFEFEE-2499-429E-92D4-BF7CF7C2AA00}"/>
    <dgm:cxn modelId="{C0EFF25C-B960-4424-A415-4CA059FDF840}" type="presOf" srcId="{938714D5-5ABD-4B4E-9A75-22522A33087A}" destId="{C7018AF8-D87A-4BB5-973D-F6DE4149EEAE}" srcOrd="0" destOrd="0" presId="urn:microsoft.com/office/officeart/2005/8/layout/hProcess6"/>
    <dgm:cxn modelId="{75AE6557-3495-4BB3-98DB-663301CBF055}" type="presOf" srcId="{81B16E56-B611-4F4A-871D-84CBC778E8CC}" destId="{0E3F7FB8-370A-407D-B2F3-A6BBB221317D}" srcOrd="0" destOrd="1" presId="urn:microsoft.com/office/officeart/2005/8/layout/hProcess6"/>
    <dgm:cxn modelId="{304BF288-341C-4D03-B23A-D1BF965A5348}" type="presOf" srcId="{BF4FED7E-BFD8-402F-8F2D-93D2FC35D7EE}" destId="{421D0B7D-533F-4696-A9C7-3460CEEDAA36}" srcOrd="0" destOrd="1" presId="urn:microsoft.com/office/officeart/2005/8/layout/hProcess6"/>
    <dgm:cxn modelId="{E12058AC-A936-4119-B16C-E7668208859A}" type="presOf" srcId="{47FFAF82-2EC2-4866-B010-447DDC79096B}" destId="{8CF7F9CF-9AA3-49BA-9160-67D7B43668C0}" srcOrd="0" destOrd="0" presId="urn:microsoft.com/office/officeart/2005/8/layout/hProcess6"/>
    <dgm:cxn modelId="{AA77A5AD-AF90-4221-BDEE-EED0D3806079}" type="presOf" srcId="{B39E9FF5-92F6-4DB7-AEF0-E61177B41A3C}" destId="{9FB2FEBE-BC45-480D-962A-8457EC34EEC5}" srcOrd="1" destOrd="0" presId="urn:microsoft.com/office/officeart/2005/8/layout/hProcess6"/>
    <dgm:cxn modelId="{EC0A6DB1-1BD8-4B5A-9B85-5AFFA51D4D6A}" type="presOf" srcId="{B39E9FF5-92F6-4DB7-AEF0-E61177B41A3C}" destId="{421D0B7D-533F-4696-A9C7-3460CEEDAA36}" srcOrd="0" destOrd="0" presId="urn:microsoft.com/office/officeart/2005/8/layout/hProcess6"/>
    <dgm:cxn modelId="{D84367C8-E908-4234-B5EE-AC5B98A10661}" type="presOf" srcId="{B917E79D-9606-449B-A035-9C6470CF7C24}" destId="{9D82C7EA-FD7E-4234-83EC-686B33783A24}" srcOrd="0" destOrd="0" presId="urn:microsoft.com/office/officeart/2005/8/layout/hProcess6"/>
    <dgm:cxn modelId="{3FFB86CA-21F3-44FC-B767-0345BDF71B08}" srcId="{938714D5-5ABD-4B4E-9A75-22522A33087A}" destId="{B39E9FF5-92F6-4DB7-AEF0-E61177B41A3C}" srcOrd="0" destOrd="0" parTransId="{3E4FC08A-3A52-4184-AA16-27F17675595C}" sibTransId="{C005E6E0-F791-4465-A716-5DF2FD8542B3}"/>
    <dgm:cxn modelId="{CFE79ACC-026A-4245-A552-6A818C462569}" type="presOf" srcId="{B45C365A-E336-45F8-B532-9E625334D9FC}" destId="{0E3F7FB8-370A-407D-B2F3-A6BBB221317D}" srcOrd="0" destOrd="0" presId="urn:microsoft.com/office/officeart/2005/8/layout/hProcess6"/>
    <dgm:cxn modelId="{C2AC1DD3-C892-47D4-ADD5-91833C89A019}" type="presOf" srcId="{B45C365A-E336-45F8-B532-9E625334D9FC}" destId="{67B39FBF-487C-4C1F-9035-97ED3EA5FABC}" srcOrd="1" destOrd="0" presId="urn:microsoft.com/office/officeart/2005/8/layout/hProcess6"/>
    <dgm:cxn modelId="{AEE776E4-80BE-4D2E-B3C7-73E7F5260BA7}" type="presOf" srcId="{81B16E56-B611-4F4A-871D-84CBC778E8CC}" destId="{67B39FBF-487C-4C1F-9035-97ED3EA5FABC}" srcOrd="1" destOrd="1" presId="urn:microsoft.com/office/officeart/2005/8/layout/hProcess6"/>
    <dgm:cxn modelId="{8816ACBF-3621-4F03-97A0-6A4794DC4B65}" type="presParOf" srcId="{8CF7F9CF-9AA3-49BA-9160-67D7B43668C0}" destId="{A2C37936-C7AA-4FB0-B6B8-01BD05FFF122}" srcOrd="0" destOrd="0" presId="urn:microsoft.com/office/officeart/2005/8/layout/hProcess6"/>
    <dgm:cxn modelId="{196F4514-E06F-4A65-BB58-1B3F8B11F238}" type="presParOf" srcId="{A2C37936-C7AA-4FB0-B6B8-01BD05FFF122}" destId="{BE609D8C-97DA-4968-AD39-708206CEED65}" srcOrd="0" destOrd="0" presId="urn:microsoft.com/office/officeart/2005/8/layout/hProcess6"/>
    <dgm:cxn modelId="{56260721-FF32-400D-8A1D-87C946648290}" type="presParOf" srcId="{A2C37936-C7AA-4FB0-B6B8-01BD05FFF122}" destId="{0E3F7FB8-370A-407D-B2F3-A6BBB221317D}" srcOrd="1" destOrd="0" presId="urn:microsoft.com/office/officeart/2005/8/layout/hProcess6"/>
    <dgm:cxn modelId="{75E97308-081C-4D59-8EBF-134D56C6DB3C}" type="presParOf" srcId="{A2C37936-C7AA-4FB0-B6B8-01BD05FFF122}" destId="{67B39FBF-487C-4C1F-9035-97ED3EA5FABC}" srcOrd="2" destOrd="0" presId="urn:microsoft.com/office/officeart/2005/8/layout/hProcess6"/>
    <dgm:cxn modelId="{CAF995D1-F357-495A-BFBF-6D25D9C9B07A}" type="presParOf" srcId="{A2C37936-C7AA-4FB0-B6B8-01BD05FFF122}" destId="{9D82C7EA-FD7E-4234-83EC-686B33783A24}" srcOrd="3" destOrd="0" presId="urn:microsoft.com/office/officeart/2005/8/layout/hProcess6"/>
    <dgm:cxn modelId="{430BFE40-EEB9-4067-9A6C-883EAE4EAFD9}" type="presParOf" srcId="{8CF7F9CF-9AA3-49BA-9160-67D7B43668C0}" destId="{2FE77BBE-7AE3-48FD-90B4-FC2225BA6D7B}" srcOrd="1" destOrd="0" presId="urn:microsoft.com/office/officeart/2005/8/layout/hProcess6"/>
    <dgm:cxn modelId="{CB1BB8AB-A208-4051-9071-BF85FAA45B47}" type="presParOf" srcId="{8CF7F9CF-9AA3-49BA-9160-67D7B43668C0}" destId="{7E661FD5-D723-45EA-9CA3-A47497DC967B}" srcOrd="2" destOrd="0" presId="urn:microsoft.com/office/officeart/2005/8/layout/hProcess6"/>
    <dgm:cxn modelId="{069A31FE-09BA-4A09-9158-773A79997B1A}" type="presParOf" srcId="{7E661FD5-D723-45EA-9CA3-A47497DC967B}" destId="{1BE71783-86E0-4E02-A5B0-A4AE63B940EE}" srcOrd="0" destOrd="0" presId="urn:microsoft.com/office/officeart/2005/8/layout/hProcess6"/>
    <dgm:cxn modelId="{2DD211D4-6BF4-4E29-8847-72E8DDA71C93}" type="presParOf" srcId="{7E661FD5-D723-45EA-9CA3-A47497DC967B}" destId="{421D0B7D-533F-4696-A9C7-3460CEEDAA36}" srcOrd="1" destOrd="0" presId="urn:microsoft.com/office/officeart/2005/8/layout/hProcess6"/>
    <dgm:cxn modelId="{18683F60-6007-457E-8F0E-D85529C2C736}" type="presParOf" srcId="{7E661FD5-D723-45EA-9CA3-A47497DC967B}" destId="{9FB2FEBE-BC45-480D-962A-8457EC34EEC5}" srcOrd="2" destOrd="0" presId="urn:microsoft.com/office/officeart/2005/8/layout/hProcess6"/>
    <dgm:cxn modelId="{2F6F9C0A-FDF8-477A-A0BD-A55FF96DAF7E}" type="presParOf" srcId="{7E661FD5-D723-45EA-9CA3-A47497DC967B}" destId="{C7018AF8-D87A-4BB5-973D-F6DE4149EEAE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BE6DF2-AFAB-4226-9B6C-BE5D49373758}">
      <dsp:nvSpPr>
        <dsp:cNvPr id="0" name=""/>
        <dsp:cNvSpPr/>
      </dsp:nvSpPr>
      <dsp:spPr>
        <a:xfrm>
          <a:off x="2381" y="559549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Main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Activity </a:t>
          </a:r>
        </a:p>
      </dsp:txBody>
      <dsp:txXfrm>
        <a:off x="582612" y="559549"/>
        <a:ext cx="1740694" cy="1160462"/>
      </dsp:txXfrm>
    </dsp:sp>
    <dsp:sp modelId="{4AE4AF5F-44A5-4B40-8B4C-536EED448EE3}">
      <dsp:nvSpPr>
        <dsp:cNvPr id="0" name=""/>
        <dsp:cNvSpPr/>
      </dsp:nvSpPr>
      <dsp:spPr>
        <a:xfrm>
          <a:off x="2613421" y="559549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Activity 1</a:t>
          </a:r>
        </a:p>
      </dsp:txBody>
      <dsp:txXfrm>
        <a:off x="3193652" y="559549"/>
        <a:ext cx="1740694" cy="1160462"/>
      </dsp:txXfrm>
    </dsp:sp>
    <dsp:sp modelId="{E26D64A7-B06C-4B10-8220-68A67308C3C0}">
      <dsp:nvSpPr>
        <dsp:cNvPr id="0" name=""/>
        <dsp:cNvSpPr/>
      </dsp:nvSpPr>
      <dsp:spPr>
        <a:xfrm>
          <a:off x="5224462" y="559549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Activity 2</a:t>
          </a:r>
        </a:p>
      </dsp:txBody>
      <dsp:txXfrm>
        <a:off x="5804693" y="559549"/>
        <a:ext cx="1740694" cy="11604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BE6DF2-AFAB-4226-9B6C-BE5D49373758}">
      <dsp:nvSpPr>
        <dsp:cNvPr id="0" name=""/>
        <dsp:cNvSpPr/>
      </dsp:nvSpPr>
      <dsp:spPr>
        <a:xfrm>
          <a:off x="2381" y="354707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Main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Activity </a:t>
          </a:r>
        </a:p>
      </dsp:txBody>
      <dsp:txXfrm>
        <a:off x="582612" y="354707"/>
        <a:ext cx="1740694" cy="1160462"/>
      </dsp:txXfrm>
    </dsp:sp>
    <dsp:sp modelId="{4AE4AF5F-44A5-4B40-8B4C-536EED448EE3}">
      <dsp:nvSpPr>
        <dsp:cNvPr id="0" name=""/>
        <dsp:cNvSpPr/>
      </dsp:nvSpPr>
      <dsp:spPr>
        <a:xfrm>
          <a:off x="2613421" y="354707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Activity 1</a:t>
          </a:r>
        </a:p>
      </dsp:txBody>
      <dsp:txXfrm>
        <a:off x="3193652" y="354707"/>
        <a:ext cx="1740694" cy="1160462"/>
      </dsp:txXfrm>
    </dsp:sp>
    <dsp:sp modelId="{E26D64A7-B06C-4B10-8220-68A67308C3C0}">
      <dsp:nvSpPr>
        <dsp:cNvPr id="0" name=""/>
        <dsp:cNvSpPr/>
      </dsp:nvSpPr>
      <dsp:spPr>
        <a:xfrm>
          <a:off x="5224462" y="354707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Activity 2</a:t>
          </a:r>
        </a:p>
      </dsp:txBody>
      <dsp:txXfrm>
        <a:off x="5804693" y="354707"/>
        <a:ext cx="1740694" cy="11604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3F7FB8-370A-407D-B2F3-A6BBB221317D}">
      <dsp:nvSpPr>
        <dsp:cNvPr id="0" name=""/>
        <dsp:cNvSpPr/>
      </dsp:nvSpPr>
      <dsp:spPr>
        <a:xfrm>
          <a:off x="696908" y="400982"/>
          <a:ext cx="3754372" cy="2965256"/>
        </a:xfrm>
        <a:prstGeom prst="rightArrow">
          <a:avLst>
            <a:gd name="adj1" fmla="val 70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0800" tIns="12700" rIns="25400" bIns="12700" numCol="1" spcCol="1270" anchor="ctr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e-IL" sz="2000" kern="1200" dirty="0"/>
            <a:t>מכין חבילת נתונים</a:t>
          </a: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e-IL" sz="2000" kern="1200" dirty="0"/>
            <a:t>קורא למסך השני</a:t>
          </a:r>
        </a:p>
      </dsp:txBody>
      <dsp:txXfrm>
        <a:off x="1635501" y="845770"/>
        <a:ext cx="1830256" cy="2075680"/>
      </dsp:txXfrm>
    </dsp:sp>
    <dsp:sp modelId="{9D82C7EA-FD7E-4234-83EC-686B33783A24}">
      <dsp:nvSpPr>
        <dsp:cNvPr id="0" name=""/>
        <dsp:cNvSpPr/>
      </dsp:nvSpPr>
      <dsp:spPr>
        <a:xfrm>
          <a:off x="2958" y="1026565"/>
          <a:ext cx="1714090" cy="171409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4500" kern="1200" dirty="0"/>
            <a:t>מסך 1</a:t>
          </a:r>
          <a:endParaRPr lang="en-US" sz="4500" kern="1200" dirty="0"/>
        </a:p>
      </dsp:txBody>
      <dsp:txXfrm>
        <a:off x="253981" y="1277588"/>
        <a:ext cx="1212044" cy="1212044"/>
      </dsp:txXfrm>
    </dsp:sp>
    <dsp:sp modelId="{421D0B7D-533F-4696-A9C7-3460CEEDAA36}">
      <dsp:nvSpPr>
        <dsp:cNvPr id="0" name=""/>
        <dsp:cNvSpPr/>
      </dsp:nvSpPr>
      <dsp:spPr>
        <a:xfrm>
          <a:off x="5029443" y="385279"/>
          <a:ext cx="4414468" cy="2996661"/>
        </a:xfrm>
        <a:prstGeom prst="rightArrow">
          <a:avLst>
            <a:gd name="adj1" fmla="val 70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0800" tIns="12700" rIns="25400" bIns="12700" numCol="1" spcCol="1270" anchor="ctr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000" kern="1200" dirty="0"/>
            <a:t>המסך נפתח</a:t>
          </a:r>
          <a:endParaRPr lang="en-US" sz="2000" kern="1200" dirty="0"/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000" kern="1200" dirty="0"/>
            <a:t>קורא את הנתונים</a:t>
          </a:r>
          <a:endParaRPr lang="en-US" sz="2000" kern="1200" dirty="0"/>
        </a:p>
      </dsp:txBody>
      <dsp:txXfrm>
        <a:off x="6133060" y="834778"/>
        <a:ext cx="2262020" cy="2097663"/>
      </dsp:txXfrm>
    </dsp:sp>
    <dsp:sp modelId="{C7018AF8-D87A-4BB5-973D-F6DE4149EEAE}">
      <dsp:nvSpPr>
        <dsp:cNvPr id="0" name=""/>
        <dsp:cNvSpPr/>
      </dsp:nvSpPr>
      <dsp:spPr>
        <a:xfrm>
          <a:off x="4665542" y="1026565"/>
          <a:ext cx="1714090" cy="1714090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4500" kern="1200" dirty="0"/>
            <a:t>מסך 2</a:t>
          </a:r>
          <a:endParaRPr lang="en-US" sz="4500" kern="1200" dirty="0"/>
        </a:p>
      </dsp:txBody>
      <dsp:txXfrm>
        <a:off x="4916565" y="1277588"/>
        <a:ext cx="1212044" cy="12120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3A91-FE7E-42DF-89AF-173D05091E1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C282-AEAB-4BD1-87BE-D233835B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909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3A91-FE7E-42DF-89AF-173D05091E1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C282-AEAB-4BD1-87BE-D233835B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98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3A91-FE7E-42DF-89AF-173D05091E1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C282-AEAB-4BD1-87BE-D233835B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35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3A91-FE7E-42DF-89AF-173D05091E1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C282-AEAB-4BD1-87BE-D233835B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37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3A91-FE7E-42DF-89AF-173D05091E1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C282-AEAB-4BD1-87BE-D233835B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458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3A91-FE7E-42DF-89AF-173D05091E1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C282-AEAB-4BD1-87BE-D233835B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22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3A91-FE7E-42DF-89AF-173D05091E1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C282-AEAB-4BD1-87BE-D233835B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141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3A91-FE7E-42DF-89AF-173D05091E1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C282-AEAB-4BD1-87BE-D233835B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2581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3A91-FE7E-42DF-89AF-173D05091E1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C282-AEAB-4BD1-87BE-D233835B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944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3A91-FE7E-42DF-89AF-173D05091E1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932FC282-AEAB-4BD1-87BE-D233835B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730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3A91-FE7E-42DF-89AF-173D05091E1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C282-AEAB-4BD1-87BE-D233835B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312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3A91-FE7E-42DF-89AF-173D05091E1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C282-AEAB-4BD1-87BE-D233835B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43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3A91-FE7E-42DF-89AF-173D05091E1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C282-AEAB-4BD1-87BE-D233835B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16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3A91-FE7E-42DF-89AF-173D05091E1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C282-AEAB-4BD1-87BE-D233835B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599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3A91-FE7E-42DF-89AF-173D05091E1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C282-AEAB-4BD1-87BE-D233835B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1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3A91-FE7E-42DF-89AF-173D05091E1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C282-AEAB-4BD1-87BE-D233835B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5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3A91-FE7E-42DF-89AF-173D05091E1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C282-AEAB-4BD1-87BE-D233835B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807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A2C3A91-FE7E-42DF-89AF-173D05091E1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32FC282-AEAB-4BD1-87BE-D233835B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15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  <p:sldLayoutId id="214748381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1283" y="1668655"/>
            <a:ext cx="8574622" cy="1500673"/>
          </a:xfrm>
        </p:spPr>
        <p:txBody>
          <a:bodyPr>
            <a:normAutofit fontScale="90000"/>
          </a:bodyPr>
          <a:lstStyle/>
          <a:p>
            <a:pPr algn="ctr" rtl="1"/>
            <a:r>
              <a:rPr lang="en-US" sz="9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Activity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6594" y="5126710"/>
            <a:ext cx="9144000" cy="814589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Android - Hagit Cohen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2354158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74464" y="201051"/>
            <a:ext cx="10018713" cy="1194515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Intent object</a:t>
            </a:r>
            <a:endParaRPr lang="he-IL" sz="4400" b="1" dirty="0">
              <a:solidFill>
                <a:srgbClr val="0070C0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1"/>
          </p:nvPr>
        </p:nvSpPr>
        <p:spPr>
          <a:xfrm>
            <a:off x="3417903" y="1395568"/>
            <a:ext cx="8085120" cy="1684984"/>
          </a:xfrm>
        </p:spPr>
        <p:txBody>
          <a:bodyPr anchor="t">
            <a:normAutofit lnSpcReduction="10000"/>
          </a:bodyPr>
          <a:lstStyle/>
          <a:p>
            <a:pPr algn="r" rtl="1"/>
            <a:r>
              <a:rPr lang="he-IL" dirty="0"/>
              <a:t>אובייקט ה-</a:t>
            </a:r>
            <a:r>
              <a:rPr lang="en-US" dirty="0"/>
              <a:t>Intent </a:t>
            </a:r>
            <a:r>
              <a:rPr lang="he-IL" dirty="0"/>
              <a:t> הינו עצם המכיל חבילת נתונים.</a:t>
            </a:r>
          </a:p>
          <a:p>
            <a:pPr lvl="1" algn="r" rtl="1"/>
            <a:r>
              <a:rPr lang="he-IL" dirty="0"/>
              <a:t>נתונים לשימוש הרכיב (מסך) המקבל (כמו ה </a:t>
            </a:r>
            <a:r>
              <a:rPr lang="en-US" dirty="0"/>
              <a:t>Data</a:t>
            </a:r>
            <a:r>
              <a:rPr lang="he-IL" dirty="0"/>
              <a:t>).</a:t>
            </a:r>
          </a:p>
          <a:p>
            <a:pPr lvl="1" algn="r" rtl="1"/>
            <a:r>
              <a:rPr lang="he-IL" dirty="0"/>
              <a:t>נתונים לשימוש מערכת האנדרואיד (כמו הקטגוריה  </a:t>
            </a:r>
            <a:r>
              <a:rPr lang="en-US" dirty="0"/>
              <a:t>Category</a:t>
            </a:r>
            <a:r>
              <a:rPr lang="he-IL" dirty="0"/>
              <a:t>).</a:t>
            </a:r>
            <a:br>
              <a:rPr lang="en-US" dirty="0"/>
            </a:br>
            <a:endParaRPr lang="he-IL" dirty="0"/>
          </a:p>
          <a:p>
            <a:pPr algn="r" rtl="1"/>
            <a:endParaRPr lang="he-IL" dirty="0"/>
          </a:p>
        </p:txBody>
      </p:sp>
      <p:grpSp>
        <p:nvGrpSpPr>
          <p:cNvPr id="14" name="קבוצה 13"/>
          <p:cNvGrpSpPr/>
          <p:nvPr/>
        </p:nvGrpSpPr>
        <p:grpSpPr>
          <a:xfrm>
            <a:off x="5299969" y="3080552"/>
            <a:ext cx="4359629" cy="3576397"/>
            <a:chOff x="4067944" y="2996952"/>
            <a:chExt cx="2713335" cy="2661010"/>
          </a:xfrm>
        </p:grpSpPr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067944" y="2996952"/>
              <a:ext cx="2713335" cy="46166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sz="2400" b="1" dirty="0">
                  <a:solidFill>
                    <a:schemeClr val="tx1"/>
                  </a:solidFill>
                </a:rPr>
                <a:t>Component Name</a:t>
              </a:r>
            </a:p>
          </p:txBody>
        </p:sp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4098404" y="3530352"/>
              <a:ext cx="2667000" cy="46166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sz="2400" b="1" dirty="0">
                  <a:solidFill>
                    <a:schemeClr val="tx1"/>
                  </a:solidFill>
                </a:rPr>
                <a:t>Action Name</a:t>
              </a:r>
            </a:p>
          </p:txBody>
        </p:sp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4098404" y="4063752"/>
              <a:ext cx="2667000" cy="46166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sz="2400" b="1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4098404" y="4597152"/>
              <a:ext cx="2667000" cy="46166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sz="2400" b="1" dirty="0">
                  <a:solidFill>
                    <a:schemeClr val="tx1"/>
                  </a:solidFill>
                </a:rPr>
                <a:t>Category</a:t>
              </a:r>
            </a:p>
          </p:txBody>
        </p:sp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4098404" y="5130552"/>
              <a:ext cx="1219200" cy="52741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sz="3600" b="1" dirty="0">
                  <a:solidFill>
                    <a:schemeClr val="tx1"/>
                  </a:solidFill>
                </a:rPr>
                <a:t>Extra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5546204" y="5130552"/>
              <a:ext cx="1219200" cy="461665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sz="2400" b="1" dirty="0">
                  <a:solidFill>
                    <a:schemeClr val="tx1"/>
                  </a:solidFill>
                </a:rPr>
                <a:t>Flags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77106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99433"/>
            <a:ext cx="10018713" cy="1336431"/>
          </a:xfrm>
        </p:spPr>
        <p:txBody>
          <a:bodyPr>
            <a:normAutofit/>
          </a:bodyPr>
          <a:lstStyle/>
          <a:p>
            <a:pPr rtl="1"/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מסרים - </a:t>
            </a:r>
            <a:r>
              <a:rPr lang="en-US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Intent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84310" y="1776046"/>
            <a:ext cx="10018713" cy="4483085"/>
          </a:xfrm>
        </p:spPr>
        <p:txBody>
          <a:bodyPr anchor="t"/>
          <a:lstStyle/>
          <a:p>
            <a:pPr algn="r" rtl="1"/>
            <a:r>
              <a:rPr lang="en-US" altLang="he-IL" sz="2800" dirty="0"/>
              <a:t>Intent</a:t>
            </a:r>
            <a:r>
              <a:rPr lang="he-IL" altLang="he-IL" sz="2800" dirty="0"/>
              <a:t> – העברת השליטה בין </a:t>
            </a:r>
            <a:r>
              <a:rPr lang="en-US" altLang="he-IL" sz="2800" dirty="0"/>
              <a:t>Activities</a:t>
            </a:r>
            <a:r>
              <a:rPr lang="he-IL" altLang="he-IL" sz="2800" dirty="0"/>
              <a:t> והעברת מידע ביניהן.</a:t>
            </a:r>
          </a:p>
          <a:p>
            <a:pPr algn="r" rtl="1"/>
            <a:r>
              <a:rPr lang="he-IL" altLang="he-IL" sz="2800" dirty="0"/>
              <a:t>קיימים שני סוגים:</a:t>
            </a:r>
          </a:p>
          <a:p>
            <a:pPr lvl="1" algn="r" rtl="1"/>
            <a:r>
              <a:rPr lang="en-US" sz="2400" b="1" dirty="0">
                <a:solidFill>
                  <a:srgbClr val="0070C0"/>
                </a:solidFill>
              </a:rPr>
              <a:t>Explicit</a:t>
            </a:r>
            <a:r>
              <a:rPr lang="he-IL" sz="2400" b="1" dirty="0">
                <a:solidFill>
                  <a:srgbClr val="0070C0"/>
                </a:solidFill>
              </a:rPr>
              <a:t> (מפורש) – </a:t>
            </a:r>
            <a:r>
              <a:rPr lang="he-IL" sz="2400" dirty="0"/>
              <a:t>מגדיר מפורשות מי המקבל – איזה פעילות תפתח. </a:t>
            </a:r>
          </a:p>
          <a:p>
            <a:pPr lvl="1" algn="r" rtl="1"/>
            <a:r>
              <a:rPr lang="en-US" sz="2400" b="1" dirty="0">
                <a:solidFill>
                  <a:srgbClr val="0070C0"/>
                </a:solidFill>
              </a:rPr>
              <a:t>Implicit</a:t>
            </a:r>
            <a:r>
              <a:rPr lang="he-IL" sz="2400" b="1" dirty="0">
                <a:solidFill>
                  <a:srgbClr val="0070C0"/>
                </a:solidFill>
              </a:rPr>
              <a:t> (מרומז) – </a:t>
            </a:r>
            <a:r>
              <a:rPr lang="he-IL" sz="2400" dirty="0"/>
              <a:t>זהות המקבל נקבעת לפי סוג הפעולה שתתבצע, והגדרות ספציפיות למכשיר.</a:t>
            </a:r>
          </a:p>
          <a:p>
            <a:pPr lvl="1" algn="r" rtl="1"/>
            <a:endParaRPr lang="he-IL" sz="2400" dirty="0"/>
          </a:p>
          <a:p>
            <a:pPr lvl="1" algn="r" rtl="1"/>
            <a:endParaRPr lang="he-IL" sz="2400" dirty="0"/>
          </a:p>
          <a:p>
            <a:pPr marL="457200" lvl="1" indent="0" algn="ctr" rtl="1">
              <a:buNone/>
            </a:pPr>
            <a:r>
              <a:rPr lang="he-IL" sz="2400" b="1" dirty="0"/>
              <a:t>אנו נשתמש ב </a:t>
            </a:r>
            <a:r>
              <a:rPr lang="en-US" sz="2400" b="1" dirty="0"/>
              <a:t>Intent</a:t>
            </a:r>
            <a:r>
              <a:rPr lang="he-IL" sz="2400" b="1" dirty="0"/>
              <a:t> מפורש – נגדיר את שם המסך שאליו נעבור.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69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441102"/>
            <a:ext cx="10018713" cy="1374819"/>
          </a:xfrm>
        </p:spPr>
        <p:txBody>
          <a:bodyPr>
            <a:normAutofit/>
          </a:bodyPr>
          <a:lstStyle/>
          <a:p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מעבר בין מסכים באפליקציה שלנו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08" y="1700011"/>
            <a:ext cx="10018713" cy="4142705"/>
          </a:xfrm>
        </p:spPr>
        <p:txBody>
          <a:bodyPr>
            <a:noAutofit/>
          </a:bodyPr>
          <a:lstStyle/>
          <a:p>
            <a:pPr algn="r" rtl="1"/>
            <a:r>
              <a:rPr lang="he-IL" sz="3200" dirty="0"/>
              <a:t>בניית מסך פתיחה:</a:t>
            </a:r>
          </a:p>
          <a:p>
            <a:pPr lvl="1" algn="r" rtl="1"/>
            <a:r>
              <a:rPr lang="he-IL" sz="2400" dirty="0"/>
              <a:t>המשתמש מגדיר העדפות בסיסיות, מסך כניסה, מסך הוראות ....</a:t>
            </a:r>
          </a:p>
          <a:p>
            <a:pPr algn="r" rtl="1"/>
            <a:r>
              <a:rPr lang="he-IL" sz="3200" dirty="0"/>
              <a:t>משחקים עם כמה רמות (שלבים).</a:t>
            </a:r>
          </a:p>
          <a:p>
            <a:pPr algn="r" rtl="1"/>
            <a:r>
              <a:rPr lang="he-IL" sz="3200" dirty="0"/>
              <a:t>משתמש שבר שיא </a:t>
            </a:r>
          </a:p>
          <a:p>
            <a:pPr lvl="1" algn="r" rtl="1"/>
            <a:r>
              <a:rPr lang="he-IL" sz="2400" dirty="0"/>
              <a:t>נאפשר למשתמש להזין את פרטיו.</a:t>
            </a:r>
          </a:p>
        </p:txBody>
      </p:sp>
    </p:spTree>
    <p:extLst>
      <p:ext uri="{BB962C8B-B14F-4D97-AF65-F5344CB8AC3E}">
        <p14:creationId xmlns:p14="http://schemas.microsoft.com/office/powerpoint/2010/main" val="3439148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82147"/>
            <a:ext cx="10018713" cy="1151238"/>
          </a:xfrm>
        </p:spPr>
        <p:txBody>
          <a:bodyPr/>
          <a:lstStyle/>
          <a:p>
            <a:pPr rtl="1"/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מעבר למסך אחר באפליקציה</a:t>
            </a:r>
            <a:endParaRPr lang="en-US" b="1" dirty="0">
              <a:solidFill>
                <a:srgbClr val="0070C0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0158" y="1787611"/>
            <a:ext cx="10562865" cy="4574552"/>
          </a:xfrm>
        </p:spPr>
        <p:txBody>
          <a:bodyPr anchor="t">
            <a:normAutofit/>
          </a:bodyPr>
          <a:lstStyle/>
          <a:p>
            <a:pPr marL="0" indent="0" algn="r" rtl="1">
              <a:buNone/>
            </a:pPr>
            <a:r>
              <a:rPr lang="he-IL" dirty="0"/>
              <a:t>נעבור אל המסך - </a:t>
            </a:r>
            <a:r>
              <a:rPr lang="en-US" altLang="en-US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SecondActivity</a:t>
            </a:r>
            <a:r>
              <a:rPr lang="en-US" alt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e-IL" dirty="0"/>
              <a:t>:</a:t>
            </a:r>
          </a:p>
          <a:p>
            <a:pPr algn="r" rtl="1"/>
            <a:r>
              <a:rPr lang="he-IL" dirty="0"/>
              <a:t>הגדרת עצם מסוג </a:t>
            </a:r>
            <a:r>
              <a:rPr lang="en-US" dirty="0"/>
              <a:t>Intent</a:t>
            </a:r>
            <a:r>
              <a:rPr lang="he-IL" dirty="0"/>
              <a:t> </a:t>
            </a:r>
          </a:p>
          <a:p>
            <a:pPr marL="0" indent="0" algn="l"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Intent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intent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Intent(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this,</a:t>
            </a:r>
            <a:r>
              <a:rPr lang="en-US" altLang="en-US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SecondActivity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.class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he-IL" dirty="0"/>
          </a:p>
          <a:p>
            <a:pPr marL="0" indent="0" algn="r" rtl="1">
              <a:buNone/>
            </a:pPr>
            <a:endParaRPr lang="he-IL" dirty="0"/>
          </a:p>
          <a:p>
            <a:pPr algn="r" rtl="1"/>
            <a:r>
              <a:rPr lang="he-IL" dirty="0"/>
              <a:t>השורה הבאה מפעילה את ה </a:t>
            </a:r>
            <a:r>
              <a:rPr lang="en-US" dirty="0"/>
              <a:t>Activity</a:t>
            </a:r>
            <a:r>
              <a:rPr lang="he-IL" dirty="0"/>
              <a:t>: </a:t>
            </a:r>
          </a:p>
          <a:p>
            <a:pPr marL="0" indent="0" algn="l">
              <a:buNone/>
            </a:pP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startActivity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(intent);</a:t>
            </a:r>
            <a:endParaRPr lang="he-IL" dirty="0"/>
          </a:p>
          <a:p>
            <a:pPr algn="r" rtl="1"/>
            <a:endParaRPr lang="he-IL" dirty="0"/>
          </a:p>
          <a:p>
            <a:pPr marL="0" indent="0" algn="r" rtl="1">
              <a:buNone/>
            </a:pPr>
            <a:r>
              <a:rPr lang="he-IL" dirty="0"/>
              <a:t>לאחר ביצוע שתי שורות אלו, נעביר למסך 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SecondActivity</a:t>
            </a:r>
            <a:r>
              <a:rPr lang="he-IL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 rtl="1"/>
            <a:endParaRPr lang="he-IL" dirty="0"/>
          </a:p>
          <a:p>
            <a:pPr algn="r" rtl="1"/>
            <a:endParaRPr lang="he-IL" b="1" dirty="0">
              <a:solidFill>
                <a:schemeClr val="accent4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 rtl="1"/>
            <a:endParaRPr lang="he-IL" dirty="0"/>
          </a:p>
          <a:p>
            <a:pPr algn="r" rtl="1"/>
            <a:endParaRPr lang="he-IL" b="1" dirty="0">
              <a:solidFill>
                <a:schemeClr val="accent4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 rtl="1"/>
            <a:endParaRPr lang="he-IL" dirty="0"/>
          </a:p>
        </p:txBody>
      </p:sp>
      <p:sp>
        <p:nvSpPr>
          <p:cNvPr id="4" name="Rectangle 3"/>
          <p:cNvSpPr/>
          <p:nvPr/>
        </p:nvSpPr>
        <p:spPr>
          <a:xfrm>
            <a:off x="1212233" y="2800113"/>
            <a:ext cx="105628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80573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523813"/>
            <a:ext cx="10018713" cy="1169377"/>
          </a:xfrm>
        </p:spPr>
        <p:txBody>
          <a:bodyPr>
            <a:normAutofit/>
          </a:bodyPr>
          <a:lstStyle/>
          <a:p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תרגיל כיתה</a:t>
            </a:r>
            <a:endParaRPr lang="en-US" b="1" dirty="0">
              <a:solidFill>
                <a:srgbClr val="0070C0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5792" y="1624956"/>
            <a:ext cx="6493141" cy="2586435"/>
          </a:xfrm>
        </p:spPr>
        <p:txBody>
          <a:bodyPr anchor="t">
            <a:noAutofit/>
          </a:bodyPr>
          <a:lstStyle/>
          <a:p>
            <a:pPr algn="r" rtl="1"/>
            <a:r>
              <a:rPr lang="he-IL" sz="2800" dirty="0"/>
              <a:t>הוסיפו פעולת לחיצה לכפתור ואז:</a:t>
            </a:r>
          </a:p>
          <a:p>
            <a:pPr lvl="1" algn="r" rtl="1"/>
            <a:r>
              <a:rPr lang="he-IL" dirty="0"/>
              <a:t>תחילה יש ליצור אובייקט מסוג </a:t>
            </a:r>
            <a:r>
              <a:rPr lang="en-US" dirty="0"/>
              <a:t>Intent</a:t>
            </a:r>
            <a:r>
              <a:rPr lang="he-IL" dirty="0"/>
              <a:t>.</a:t>
            </a:r>
          </a:p>
          <a:p>
            <a:pPr lvl="1" algn="r" rtl="1"/>
            <a:r>
              <a:rPr lang="he-IL" dirty="0"/>
              <a:t>כעת נותר להפעיל את הפעילות.</a:t>
            </a:r>
          </a:p>
          <a:p>
            <a:pPr algn="r" rtl="1"/>
            <a:r>
              <a:rPr lang="he-IL" sz="2800" dirty="0"/>
              <a:t>כיתבו את הקוד הבא בפעולת הכפתור:</a:t>
            </a:r>
          </a:p>
          <a:p>
            <a:pPr lvl="1" algn="r" rtl="1"/>
            <a:r>
              <a:rPr lang="he-IL" dirty="0"/>
              <a:t>שימו לב לשם ה </a:t>
            </a:r>
            <a:r>
              <a:rPr lang="en-US" dirty="0"/>
              <a:t>Activity</a:t>
            </a:r>
            <a:r>
              <a:rPr lang="he-IL" dirty="0"/>
              <a:t>.</a:t>
            </a:r>
          </a:p>
          <a:p>
            <a:pPr algn="r" rtl="1"/>
            <a:endParaRPr lang="he-IL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295" y="612278"/>
            <a:ext cx="2121776" cy="43781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484309" y="5078910"/>
            <a:ext cx="10467286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Intent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Intent(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,SecondActivity.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startActivity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(intent);</a:t>
            </a: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381102" y="4901980"/>
            <a:ext cx="2620675" cy="74697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17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79575" y="1988842"/>
            <a:ext cx="8169441" cy="1217998"/>
          </a:xfrm>
        </p:spPr>
        <p:txBody>
          <a:bodyPr>
            <a:noAutofit/>
          </a:bodyPr>
          <a:lstStyle/>
          <a:p>
            <a:pPr algn="ctr" rtl="0"/>
            <a:r>
              <a:rPr lang="en-US" sz="660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erian" panose="04020705040A02060702" pitchFamily="82" charset="0"/>
              </a:rPr>
              <a:t>Intent with Data</a:t>
            </a:r>
            <a:endParaRPr lang="he-IL" sz="660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2154066" y="3596137"/>
            <a:ext cx="8420458" cy="1149903"/>
          </a:xfrm>
        </p:spPr>
        <p:txBody>
          <a:bodyPr>
            <a:noAutofit/>
          </a:bodyPr>
          <a:lstStyle/>
          <a:p>
            <a:pPr algn="ctr"/>
            <a:r>
              <a:rPr lang="he-IL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lgerian" panose="04020705040A02060702" pitchFamily="82" charset="0"/>
                <a:ea typeface="+mj-ea"/>
                <a:cs typeface="+mj-cs"/>
              </a:rPr>
              <a:t>שליחת נתונים למסך החדש</a:t>
            </a:r>
            <a:endParaRPr lang="he-IL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642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523813"/>
            <a:ext cx="10018713" cy="1169377"/>
          </a:xfrm>
        </p:spPr>
        <p:txBody>
          <a:bodyPr>
            <a:normAutofit/>
          </a:bodyPr>
          <a:lstStyle/>
          <a:p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נתונים בין מסכים</a:t>
            </a:r>
            <a:endParaRPr lang="en-US" b="1" dirty="0">
              <a:solidFill>
                <a:srgbClr val="0070C0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09" y="1624957"/>
            <a:ext cx="10134625" cy="1384574"/>
          </a:xfrm>
        </p:spPr>
        <p:txBody>
          <a:bodyPr anchor="t">
            <a:noAutofit/>
          </a:bodyPr>
          <a:lstStyle/>
          <a:p>
            <a:pPr algn="r" rtl="1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אפשר לשלוח מידע בין מסכים – שם, סיסמא, מספר טלפון....</a:t>
            </a:r>
          </a:p>
          <a:p>
            <a:pPr algn="r" rtl="1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במשחק </a:t>
            </a:r>
            <a:r>
              <a:rPr lang="en-US" dirty="0">
                <a:latin typeface="David" panose="020E0502060401010101" pitchFamily="34" charset="-79"/>
                <a:cs typeface="David" panose="020E0502060401010101" pitchFamily="34" charset="-79"/>
              </a:rPr>
              <a:t>XO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אפשר לשלוח את שם המנצח למסך השני ולהציגו.</a:t>
            </a:r>
          </a:p>
          <a:p>
            <a:pPr algn="r" rtl="1"/>
            <a:endParaRPr lang="he-IL" sz="2800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151648" y="3945545"/>
            <a:ext cx="10467286" cy="156966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עד כה השתמשנו בפקודות האלו – פתחנו מסך חדש מבלי לשלוח מידע נוסף.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Intent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Intent(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,SecondActivity.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startActivity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(intent);</a:t>
            </a: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111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523813"/>
            <a:ext cx="10018713" cy="1169377"/>
          </a:xfrm>
        </p:spPr>
        <p:txBody>
          <a:bodyPr>
            <a:normAutofit/>
          </a:bodyPr>
          <a:lstStyle/>
          <a:p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העברת נתונים בין מסכים</a:t>
            </a:r>
            <a:endParaRPr lang="en-US" b="1" dirty="0">
              <a:solidFill>
                <a:srgbClr val="0070C0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384952365"/>
              </p:ext>
            </p:extLst>
          </p:nvPr>
        </p:nvGraphicFramePr>
        <p:xfrm>
          <a:off x="1765626" y="2681056"/>
          <a:ext cx="9446871" cy="3767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1E1D4DF-B963-4B9F-8EA4-4B8CC3D82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09" y="1624957"/>
            <a:ext cx="10134625" cy="1384574"/>
          </a:xfrm>
        </p:spPr>
        <p:txBody>
          <a:bodyPr anchor="t">
            <a:noAutofit/>
          </a:bodyPr>
          <a:lstStyle/>
          <a:p>
            <a:pPr marL="0" indent="0" algn="r" rtl="1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התהליך מורכב משני שלבים:</a:t>
            </a:r>
          </a:p>
          <a:p>
            <a:pPr marL="514350" indent="-514350" algn="r" rtl="1">
              <a:buAutoNum type="arabicPeriod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שליחת נתונים במסך המקורי.</a:t>
            </a:r>
          </a:p>
          <a:p>
            <a:pPr marL="514350" indent="-514350" algn="r" rtl="1">
              <a:buAutoNum type="arabicPeriod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קריאת נתונים במסך החדש.</a:t>
            </a:r>
          </a:p>
        </p:txBody>
      </p:sp>
    </p:spTree>
    <p:extLst>
      <p:ext uri="{BB962C8B-B14F-4D97-AF65-F5344CB8AC3E}">
        <p14:creationId xmlns:p14="http://schemas.microsoft.com/office/powerpoint/2010/main" val="1747873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74464" y="201051"/>
            <a:ext cx="10018713" cy="1194515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Intent object</a:t>
            </a:r>
            <a:endParaRPr lang="he-IL" sz="4400" b="1" dirty="0">
              <a:solidFill>
                <a:srgbClr val="0070C0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1"/>
          </p:nvPr>
        </p:nvSpPr>
        <p:spPr>
          <a:xfrm>
            <a:off x="3417903" y="1395567"/>
            <a:ext cx="8085120" cy="2972247"/>
          </a:xfrm>
        </p:spPr>
        <p:txBody>
          <a:bodyPr anchor="t">
            <a:normAutofit/>
          </a:bodyPr>
          <a:lstStyle/>
          <a:p>
            <a:pPr algn="r" rtl="1"/>
            <a:r>
              <a:rPr lang="he-IL" dirty="0"/>
              <a:t>אובייקט ה-</a:t>
            </a:r>
            <a:r>
              <a:rPr lang="en-US" dirty="0"/>
              <a:t>Intent </a:t>
            </a:r>
            <a:r>
              <a:rPr lang="he-IL" dirty="0"/>
              <a:t> הינו עצם המכיל חבילת נתונים.</a:t>
            </a:r>
          </a:p>
          <a:p>
            <a:pPr lvl="1" algn="r" rtl="1"/>
            <a:r>
              <a:rPr lang="he-IL" dirty="0"/>
              <a:t>נתונים לשימוש הרכיב (מסך) המקבל (כמו ה </a:t>
            </a:r>
            <a:r>
              <a:rPr lang="en-US" dirty="0"/>
              <a:t>Data</a:t>
            </a:r>
            <a:r>
              <a:rPr lang="he-IL" dirty="0"/>
              <a:t>).</a:t>
            </a:r>
          </a:p>
          <a:p>
            <a:pPr lvl="1" algn="r" rtl="1"/>
            <a:r>
              <a:rPr lang="he-IL" dirty="0"/>
              <a:t>נתונים לשימוש מערכת האנדרואיד (כמו הקטגוריה  </a:t>
            </a:r>
            <a:r>
              <a:rPr lang="en-US" dirty="0"/>
              <a:t>Category</a:t>
            </a:r>
            <a:r>
              <a:rPr lang="he-IL" dirty="0"/>
              <a:t>).</a:t>
            </a:r>
          </a:p>
          <a:p>
            <a:pPr algn="r" rtl="1"/>
            <a:r>
              <a:rPr lang="he-IL" dirty="0"/>
              <a:t>ל </a:t>
            </a:r>
            <a:r>
              <a:rPr lang="en-US" dirty="0"/>
              <a:t>Intent </a:t>
            </a:r>
            <a:r>
              <a:rPr lang="he-IL" dirty="0"/>
              <a:t> יש מספר נתונים - בשלב זה נשתמש ב </a:t>
            </a:r>
            <a:r>
              <a:rPr lang="en-US" dirty="0"/>
              <a:t>Extra</a:t>
            </a:r>
            <a:br>
              <a:rPr lang="en-US" dirty="0"/>
            </a:br>
            <a:endParaRPr lang="he-IL" dirty="0"/>
          </a:p>
          <a:p>
            <a:pPr algn="r" rtl="1"/>
            <a:endParaRPr lang="he-IL" dirty="0"/>
          </a:p>
        </p:txBody>
      </p:sp>
      <p:grpSp>
        <p:nvGrpSpPr>
          <p:cNvPr id="14" name="קבוצה 13"/>
          <p:cNvGrpSpPr/>
          <p:nvPr/>
        </p:nvGrpSpPr>
        <p:grpSpPr>
          <a:xfrm>
            <a:off x="1012185" y="3301624"/>
            <a:ext cx="3777005" cy="3261019"/>
            <a:chOff x="4067944" y="2996952"/>
            <a:chExt cx="2713335" cy="2661010"/>
          </a:xfrm>
        </p:grpSpPr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067944" y="2996952"/>
              <a:ext cx="2713335" cy="46166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sz="2400" b="1" dirty="0">
                  <a:solidFill>
                    <a:schemeClr val="tx1"/>
                  </a:solidFill>
                </a:rPr>
                <a:t>Component Name</a:t>
              </a:r>
            </a:p>
          </p:txBody>
        </p:sp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4098404" y="3530352"/>
              <a:ext cx="2667000" cy="46166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sz="2400" b="1" dirty="0">
                  <a:solidFill>
                    <a:schemeClr val="tx1"/>
                  </a:solidFill>
                </a:rPr>
                <a:t>Action Name</a:t>
              </a:r>
            </a:p>
          </p:txBody>
        </p:sp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4098404" y="4063752"/>
              <a:ext cx="2667000" cy="46166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sz="2400" b="1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4098404" y="4597152"/>
              <a:ext cx="2667000" cy="46166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sz="2400" b="1" dirty="0">
                  <a:solidFill>
                    <a:schemeClr val="tx1"/>
                  </a:solidFill>
                </a:rPr>
                <a:t>Category</a:t>
              </a:r>
            </a:p>
          </p:txBody>
        </p:sp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4098404" y="5130552"/>
              <a:ext cx="1219200" cy="52741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sz="3600" b="1" dirty="0">
                  <a:solidFill>
                    <a:schemeClr val="tx1"/>
                  </a:solidFill>
                </a:rPr>
                <a:t>Extra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5546204" y="5130552"/>
              <a:ext cx="1219200" cy="461665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sz="2400" b="1" dirty="0">
                  <a:solidFill>
                    <a:schemeClr val="tx1"/>
                  </a:solidFill>
                </a:rPr>
                <a:t>Flags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8040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523813"/>
            <a:ext cx="10018713" cy="1169377"/>
          </a:xfrm>
        </p:spPr>
        <p:txBody>
          <a:bodyPr>
            <a:normAutofit/>
          </a:bodyPr>
          <a:lstStyle/>
          <a:p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נתונים בין מסכים</a:t>
            </a:r>
            <a:endParaRPr lang="en-US" b="1" dirty="0">
              <a:solidFill>
                <a:srgbClr val="0070C0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2151" y="1624956"/>
            <a:ext cx="10366783" cy="2073833"/>
          </a:xfrm>
        </p:spPr>
        <p:txBody>
          <a:bodyPr anchor="t">
            <a:noAutofit/>
          </a:bodyPr>
          <a:lstStyle/>
          <a:p>
            <a:pPr algn="r" rtl="1"/>
            <a:r>
              <a:rPr lang="he-IL" sz="2800" dirty="0"/>
              <a:t>כעת נשלח נתון – שם משתמש. פקודה זו מוסיפה ערך לאובייקט הנשלח.</a:t>
            </a:r>
          </a:p>
          <a:p>
            <a:pPr algn="r" rtl="1"/>
            <a:r>
              <a:rPr lang="he-IL" sz="2800" dirty="0"/>
              <a:t>לכל נתון שנוסיף יש 2 ערכים:</a:t>
            </a:r>
          </a:p>
          <a:p>
            <a:pPr lvl="1" algn="r" rtl="1"/>
            <a:r>
              <a:rPr lang="he-IL" dirty="0"/>
              <a:t>שם הנתון - </a:t>
            </a:r>
            <a:r>
              <a:rPr lang="en-US" dirty="0"/>
              <a:t>Key</a:t>
            </a:r>
            <a:endParaRPr lang="he-IL" dirty="0"/>
          </a:p>
          <a:p>
            <a:pPr lvl="1" algn="r" rtl="1"/>
            <a:r>
              <a:rPr lang="he-IL" dirty="0"/>
              <a:t>ערך - </a:t>
            </a:r>
            <a:r>
              <a:rPr lang="en-US" dirty="0"/>
              <a:t>Value</a:t>
            </a:r>
            <a:endParaRPr lang="he-IL" dirty="0"/>
          </a:p>
          <a:p>
            <a:pPr algn="r" rtl="1"/>
            <a:r>
              <a:rPr lang="he-IL" sz="2800" dirty="0"/>
              <a:t>קיבלנו את הקוד הבא: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151648" y="4470245"/>
            <a:ext cx="10467286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Intent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Intent(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,SecondActivity.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kumimoji="0" lang="he-IL" alt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intent.putExtra</a:t>
            </a: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b="1" dirty="0" err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2400" b="1" dirty="0" err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en-US" sz="4800" b="1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startActivity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(intent);</a:t>
            </a: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2165" y="2874218"/>
            <a:ext cx="51619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intent.putExtra</a:t>
            </a: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b="1" dirty="0" err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2400" b="1" dirty="0" err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en-US" sz="4800" b="1" dirty="0">
              <a:latin typeface="Arial" panose="020B0604020202020204" pitchFamily="34" charset="0"/>
            </a:endParaRPr>
          </a:p>
        </p:txBody>
      </p:sp>
      <p:grpSp>
        <p:nvGrpSpPr>
          <p:cNvPr id="7" name="קבוצה 6">
            <a:extLst>
              <a:ext uri="{FF2B5EF4-FFF2-40B4-BE49-F238E27FC236}">
                <a16:creationId xmlns:a16="http://schemas.microsoft.com/office/drawing/2014/main" id="{A9FD0A3A-5BC9-42FD-A627-AF2C01E9DBA2}"/>
              </a:ext>
            </a:extLst>
          </p:cNvPr>
          <p:cNvGrpSpPr/>
          <p:nvPr/>
        </p:nvGrpSpPr>
        <p:grpSpPr>
          <a:xfrm>
            <a:off x="7688061" y="5344357"/>
            <a:ext cx="2583403" cy="1340528"/>
            <a:chOff x="8043675" y="5140171"/>
            <a:chExt cx="2227789" cy="1522520"/>
          </a:xfrm>
        </p:grpSpPr>
        <p:pic>
          <p:nvPicPr>
            <p:cNvPr id="1026" name="Picture 2" descr="תוצאת תמונה עבור מעטפה">
              <a:extLst>
                <a:ext uri="{FF2B5EF4-FFF2-40B4-BE49-F238E27FC236}">
                  <a16:creationId xmlns:a16="http://schemas.microsoft.com/office/drawing/2014/main" id="{2BED9DEB-0E42-4E46-A138-8D1D460FA0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43675" y="5140171"/>
              <a:ext cx="2227789" cy="15225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5C8FD5C8-7DEA-45CA-944F-7D52BF302EB6}"/>
                </a:ext>
              </a:extLst>
            </p:cNvPr>
            <p:cNvSpPr/>
            <p:nvPr/>
          </p:nvSpPr>
          <p:spPr>
            <a:xfrm>
              <a:off x="8882122" y="6149521"/>
              <a:ext cx="59824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en-US" b="1" dirty="0">
                  <a:solidFill>
                    <a:srgbClr val="660E7A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Key</a:t>
              </a:r>
              <a:endParaRPr lang="en-US" dirty="0"/>
            </a:p>
          </p:txBody>
        </p:sp>
        <p:sp>
          <p:nvSpPr>
            <p:cNvPr id="6" name="מלבן 5">
              <a:extLst>
                <a:ext uri="{FF2B5EF4-FFF2-40B4-BE49-F238E27FC236}">
                  <a16:creationId xmlns:a16="http://schemas.microsoft.com/office/drawing/2014/main" id="{615C3109-5336-4169-AD1D-07DF6BB99B0E}"/>
                </a:ext>
              </a:extLst>
            </p:cNvPr>
            <p:cNvSpPr/>
            <p:nvPr/>
          </p:nvSpPr>
          <p:spPr>
            <a:xfrm>
              <a:off x="8744265" y="5532099"/>
              <a:ext cx="87395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Value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2864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47919"/>
            <a:ext cx="10018713" cy="1181637"/>
          </a:xfrm>
        </p:spPr>
        <p:txBody>
          <a:bodyPr/>
          <a:lstStyle/>
          <a:p>
            <a:pPr rtl="1"/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פעילות </a:t>
            </a:r>
            <a:r>
              <a:rPr lang="en-US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8857" y="1326525"/>
            <a:ext cx="10018713" cy="2233421"/>
          </a:xfrm>
        </p:spPr>
        <p:txBody>
          <a:bodyPr anchor="t"/>
          <a:lstStyle/>
          <a:p>
            <a:pPr algn="r" rtl="1"/>
            <a:r>
              <a:rPr lang="he-IL" dirty="0">
                <a:solidFill>
                  <a:schemeClr val="dk1"/>
                </a:solidFill>
              </a:rPr>
              <a:t>פעילות הינה מחלקה </a:t>
            </a:r>
            <a:r>
              <a:rPr lang="en-US" dirty="0">
                <a:solidFill>
                  <a:schemeClr val="dk1"/>
                </a:solidFill>
              </a:rPr>
              <a:t>(class)</a:t>
            </a:r>
            <a:r>
              <a:rPr lang="he-IL" dirty="0">
                <a:solidFill>
                  <a:schemeClr val="dk1"/>
                </a:solidFill>
              </a:rPr>
              <a:t> </a:t>
            </a:r>
            <a:r>
              <a:rPr lang="he-IL" b="1" dirty="0">
                <a:solidFill>
                  <a:schemeClr val="dk1"/>
                </a:solidFill>
              </a:rPr>
              <a:t>המייצגת מסך אחד בלבד באפליקציה.</a:t>
            </a:r>
          </a:p>
          <a:p>
            <a:pPr algn="r" rtl="1"/>
            <a:r>
              <a:rPr lang="he-IL" dirty="0">
                <a:solidFill>
                  <a:schemeClr val="dk1"/>
                </a:solidFill>
              </a:rPr>
              <a:t>אפליקציה יכולה להכיל מספר פעילויות (מסכים).</a:t>
            </a:r>
          </a:p>
          <a:p>
            <a:pPr algn="r" rtl="1"/>
            <a:r>
              <a:rPr lang="he-IL" dirty="0">
                <a:solidFill>
                  <a:schemeClr val="dk1"/>
                </a:solidFill>
              </a:rPr>
              <a:t>מסך הפתיחה הוא הפעילות הראשונית המוצגת כאשר מופעלת האפליקציה.</a:t>
            </a:r>
          </a:p>
          <a:p>
            <a:pPr algn="r" rtl="1"/>
            <a:r>
              <a:rPr lang="he-IL" dirty="0">
                <a:solidFill>
                  <a:schemeClr val="dk1"/>
                </a:solidFill>
              </a:rPr>
              <a:t>פעילויות שונות יכולות להחליף נתונים ביניהם.</a:t>
            </a:r>
            <a:endParaRPr lang="en-US" dirty="0">
              <a:solidFill>
                <a:schemeClr val="dk1"/>
              </a:solidFill>
            </a:endParaRPr>
          </a:p>
          <a:p>
            <a:pPr algn="r" rtl="1"/>
            <a:endParaRPr lang="en-US" dirty="0"/>
          </a:p>
        </p:txBody>
      </p:sp>
      <p:pic>
        <p:nvPicPr>
          <p:cNvPr id="1034" name="Picture 10" descr="תוצאת תמונה עבור ‪whatsapp‬‏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31" r="18685"/>
          <a:stretch/>
        </p:blipFill>
        <p:spPr bwMode="auto">
          <a:xfrm>
            <a:off x="940905" y="3042744"/>
            <a:ext cx="4249570" cy="340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45022" y="4566422"/>
            <a:ext cx="6675343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he-IL" sz="2400" dirty="0"/>
              <a:t>ניתן לראות 3 מסכים שונים של אפליקציית </a:t>
            </a:r>
            <a:r>
              <a:rPr lang="en-US" sz="2400" dirty="0"/>
              <a:t>WhatsApp</a:t>
            </a:r>
            <a:r>
              <a:rPr lang="he-IL" sz="2400" dirty="0"/>
              <a:t>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he-IL" sz="2400" dirty="0"/>
              <a:t>מסך פתיחה.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he-IL" sz="2400" dirty="0"/>
              <a:t>מסך רשימת שיחות.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he-IL" sz="2400" dirty="0"/>
              <a:t>מסך שיחה.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838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357414"/>
            <a:ext cx="10018713" cy="1169377"/>
          </a:xfrm>
        </p:spPr>
        <p:txBody>
          <a:bodyPr>
            <a:normAutofit/>
          </a:bodyPr>
          <a:lstStyle/>
          <a:p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תרגיל כיתה</a:t>
            </a:r>
            <a:endParaRPr lang="en-US" b="1" dirty="0">
              <a:solidFill>
                <a:srgbClr val="0070C0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5792" y="1624957"/>
            <a:ext cx="6493141" cy="1804044"/>
          </a:xfrm>
        </p:spPr>
        <p:txBody>
          <a:bodyPr anchor="t">
            <a:noAutofit/>
          </a:bodyPr>
          <a:lstStyle/>
          <a:p>
            <a:pPr algn="r" rtl="1"/>
            <a:r>
              <a:rPr lang="he-IL" dirty="0"/>
              <a:t>קראו ערך מהמסך שלכם.</a:t>
            </a:r>
          </a:p>
          <a:p>
            <a:pPr algn="r" rtl="1"/>
            <a:r>
              <a:rPr lang="he-IL" dirty="0"/>
              <a:t>הוסיפו את שורת הקוד החדשה עם הערך שאתם רוצים לשלוח.</a:t>
            </a:r>
            <a:endParaRPr lang="he-IL" sz="2000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260022" y="4876488"/>
            <a:ext cx="10467286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Intent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Intent(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,SecondActivity.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kumimoji="0" lang="he-IL" alt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intent.putExtra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e-IL" altLang="en-US" sz="2400" b="1" dirty="0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2400" b="1" dirty="0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he-IL" altLang="en-US" sz="2400" b="1" dirty="0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2400" b="1" dirty="0" err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en-US" sz="48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startActivity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(intent);</a:t>
            </a: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398" y="373530"/>
            <a:ext cx="2006347" cy="4179287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1795848" y="984933"/>
            <a:ext cx="774357" cy="2471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710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523813"/>
            <a:ext cx="10018713" cy="1169377"/>
          </a:xfrm>
        </p:spPr>
        <p:txBody>
          <a:bodyPr>
            <a:normAutofit/>
          </a:bodyPr>
          <a:lstStyle/>
          <a:p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קריאת הערך במסך המקבל</a:t>
            </a:r>
            <a:endParaRPr lang="en-US" b="1" dirty="0">
              <a:solidFill>
                <a:srgbClr val="0070C0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2151" y="1624956"/>
            <a:ext cx="10366783" cy="2100585"/>
          </a:xfrm>
        </p:spPr>
        <p:txBody>
          <a:bodyPr anchor="t">
            <a:noAutofit/>
          </a:bodyPr>
          <a:lstStyle/>
          <a:p>
            <a:pPr algn="r" rtl="1"/>
            <a:r>
              <a:rPr lang="he-IL" sz="2800" dirty="0"/>
              <a:t>במסך שנפתח, אפשר לקרוא את הערך שהתקבל.</a:t>
            </a:r>
            <a:endParaRPr lang="en-US" sz="2800" dirty="0"/>
          </a:p>
          <a:p>
            <a:pPr algn="r" rtl="1"/>
            <a:r>
              <a:rPr lang="he-IL" sz="2800" dirty="0"/>
              <a:t>קריאה לאובייקט שנשלח:</a:t>
            </a:r>
          </a:p>
          <a:p>
            <a:pPr algn="r" rtl="1"/>
            <a:endParaRPr lang="he-IL" sz="2800" dirty="0"/>
          </a:p>
          <a:p>
            <a:pPr algn="r" rtl="1"/>
            <a:r>
              <a:rPr lang="he-IL" sz="2800" dirty="0"/>
              <a:t>קריאת הערך מהאובייקט.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901198" y="2794333"/>
            <a:ext cx="8468498" cy="193899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getIntent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he-IL" altLang="en-US" sz="2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 altLang="en-US" sz="2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 altLang="en-US" sz="2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fName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intent.get</a:t>
            </a: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Extra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b="1" dirty="0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“Name”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en-US" sz="4800" dirty="0"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84309" y="2563500"/>
            <a:ext cx="1847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4800" b="1" dirty="0">
              <a:latin typeface="Arial" panose="020B0604020202020204" pitchFamily="34" charset="0"/>
            </a:endParaRPr>
          </a:p>
        </p:txBody>
      </p:sp>
      <p:sp>
        <p:nvSpPr>
          <p:cNvPr id="6" name="הסבר: קו 5">
            <a:extLst>
              <a:ext uri="{FF2B5EF4-FFF2-40B4-BE49-F238E27FC236}">
                <a16:creationId xmlns:a16="http://schemas.microsoft.com/office/drawing/2014/main" id="{7C651082-AA59-4C0D-B2F4-36FB1B08BE50}"/>
              </a:ext>
            </a:extLst>
          </p:cNvPr>
          <p:cNvSpPr/>
          <p:nvPr/>
        </p:nvSpPr>
        <p:spPr>
          <a:xfrm>
            <a:off x="5131293" y="5417217"/>
            <a:ext cx="3213717" cy="834501"/>
          </a:xfrm>
          <a:prstGeom prst="borderCallout1">
            <a:avLst>
              <a:gd name="adj1" fmla="val 49601"/>
              <a:gd name="adj2" fmla="val 102031"/>
              <a:gd name="adj3" fmla="val -75798"/>
              <a:gd name="adj4" fmla="val 1260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dirty="0"/>
              <a:t>שלחנו נתון בשם </a:t>
            </a:r>
            <a:r>
              <a:rPr lang="en-US" dirty="0"/>
              <a:t>Key</a:t>
            </a:r>
            <a:r>
              <a:rPr lang="he-IL" dirty="0"/>
              <a:t>  ולכן נבקש את ערך הנתון בשם זה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3710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523813"/>
            <a:ext cx="10018713" cy="1169377"/>
          </a:xfrm>
        </p:spPr>
        <p:txBody>
          <a:bodyPr>
            <a:normAutofit/>
          </a:bodyPr>
          <a:lstStyle/>
          <a:p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קריאת הערך במסך המקבל</a:t>
            </a:r>
            <a:endParaRPr lang="en-US" b="1" dirty="0">
              <a:solidFill>
                <a:srgbClr val="0070C0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2151" y="1624957"/>
            <a:ext cx="10366783" cy="607498"/>
          </a:xfrm>
        </p:spPr>
        <p:txBody>
          <a:bodyPr anchor="t">
            <a:noAutofit/>
          </a:bodyPr>
          <a:lstStyle/>
          <a:p>
            <a:pPr algn="r" rtl="1"/>
            <a:r>
              <a:rPr lang="he-IL" sz="2800" dirty="0"/>
              <a:t>במסך שנפתח, אפשר לקרוא את הערך שהתקבל.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252151" y="2536204"/>
            <a:ext cx="10712772" cy="34163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SecondActivity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AppCompatActivity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b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b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400" dirty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  <a:br>
              <a:rPr lang="en-US" altLang="en-US" sz="2400" dirty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400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 void </a:t>
            </a: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onCreate</a:t>
            </a: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(Bundle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savedInstanceState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2400" b="1" dirty="0" err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.onCreate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savedInstanceState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setContentView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R.layout.</a:t>
            </a:r>
            <a:r>
              <a:rPr lang="en-US" altLang="en-US" sz="2400" b="1" i="1" dirty="0" err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activity_second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 </a:t>
            </a: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</a:t>
            </a: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getIntent</a:t>
            </a: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String </a:t>
            </a: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fName</a:t>
            </a: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intent.getStringExtra</a:t>
            </a: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b="1" dirty="0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“Name”</a:t>
            </a: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sz="4800" b="1" dirty="0"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84309" y="2563500"/>
            <a:ext cx="1847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48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423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136"/>
            <a:ext cx="10018713" cy="1446528"/>
          </a:xfrm>
        </p:spPr>
        <p:txBody>
          <a:bodyPr>
            <a:normAutofit/>
          </a:bodyPr>
          <a:lstStyle/>
          <a:p>
            <a:pPr rtl="1"/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סדר פעולות  - שלב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09" y="1446664"/>
            <a:ext cx="10018713" cy="3746773"/>
          </a:xfrm>
        </p:spPr>
        <p:txBody>
          <a:bodyPr anchor="t">
            <a:noAutofit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he-IL" sz="2800" dirty="0">
                <a:solidFill>
                  <a:srgbClr val="00B050"/>
                </a:solidFill>
              </a:rPr>
              <a:t>הגדר את ה-</a:t>
            </a:r>
            <a:r>
              <a:rPr lang="en-US" sz="2800" dirty="0">
                <a:solidFill>
                  <a:srgbClr val="00B050"/>
                </a:solidFill>
              </a:rPr>
              <a:t>Activity</a:t>
            </a:r>
            <a:r>
              <a:rPr lang="he-IL" sz="2800" dirty="0">
                <a:solidFill>
                  <a:srgbClr val="00B050"/>
                </a:solidFill>
              </a:rPr>
              <a:t> הראשון כרגיל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he-IL" sz="2800" dirty="0">
                <a:solidFill>
                  <a:srgbClr val="0033CC"/>
                </a:solidFill>
              </a:rPr>
              <a:t>מוסיפים את ה-</a:t>
            </a:r>
            <a:r>
              <a:rPr lang="en-US" sz="2800" dirty="0">
                <a:solidFill>
                  <a:srgbClr val="0033CC"/>
                </a:solidFill>
              </a:rPr>
              <a:t>Activity</a:t>
            </a:r>
            <a:r>
              <a:rPr lang="he-IL" sz="2800" dirty="0">
                <a:solidFill>
                  <a:srgbClr val="0033CC"/>
                </a:solidFill>
              </a:rPr>
              <a:t> השני</a:t>
            </a:r>
            <a:endParaRPr lang="en-US" sz="2800" dirty="0">
              <a:solidFill>
                <a:srgbClr val="0033CC"/>
              </a:solidFill>
            </a:endParaRPr>
          </a:p>
          <a:p>
            <a:pPr marL="914400" lvl="2" indent="0" algn="r" rtl="1">
              <a:buNone/>
            </a:pPr>
            <a:r>
              <a:rPr lang="en-US" sz="2800" dirty="0">
                <a:solidFill>
                  <a:srgbClr val="0033CC"/>
                </a:solidFill>
              </a:rPr>
              <a:t>File &gt; New &gt; Activity &gt; Empty Activity	</a:t>
            </a:r>
            <a:endParaRPr lang="he-IL" sz="2800" dirty="0">
              <a:solidFill>
                <a:srgbClr val="0033CC"/>
              </a:solidFill>
            </a:endParaRPr>
          </a:p>
          <a:p>
            <a:pPr marL="720000" indent="-720000" algn="r" rtl="1">
              <a:buNone/>
            </a:pPr>
            <a:r>
              <a:rPr lang="he-IL" sz="2800" dirty="0">
                <a:solidFill>
                  <a:srgbClr val="0033CC"/>
                </a:solidFill>
              </a:rPr>
              <a:t>	מגדירים את ה-</a:t>
            </a:r>
            <a:r>
              <a:rPr lang="en-US" sz="2800" dirty="0">
                <a:solidFill>
                  <a:srgbClr val="0033CC"/>
                </a:solidFill>
              </a:rPr>
              <a:t>Activity</a:t>
            </a:r>
            <a:r>
              <a:rPr lang="he-IL" sz="2800" dirty="0">
                <a:solidFill>
                  <a:srgbClr val="0033CC"/>
                </a:solidFill>
              </a:rPr>
              <a:t> השני</a:t>
            </a:r>
          </a:p>
          <a:p>
            <a:pPr marL="0" indent="0" algn="r" rtl="1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655757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5403" y="212880"/>
            <a:ext cx="9287620" cy="1295400"/>
          </a:xfrm>
        </p:spPr>
        <p:txBody>
          <a:bodyPr>
            <a:noAutofit/>
          </a:bodyPr>
          <a:lstStyle/>
          <a:p>
            <a:pPr rtl="1"/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סדר פעולות – שלב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1145" y="1508280"/>
            <a:ext cx="10018713" cy="2624355"/>
          </a:xfrm>
        </p:spPr>
        <p:txBody>
          <a:bodyPr>
            <a:normAutofit/>
          </a:bodyPr>
          <a:lstStyle/>
          <a:p>
            <a:pPr algn="r" rtl="1"/>
            <a:r>
              <a:rPr lang="he-IL" dirty="0"/>
              <a:t>נגדיר את הפעולה שקוראת ל-</a:t>
            </a:r>
            <a:r>
              <a:rPr lang="en-US" dirty="0"/>
              <a:t>Activity</a:t>
            </a:r>
            <a:r>
              <a:rPr lang="he-IL" dirty="0"/>
              <a:t> השני. </a:t>
            </a:r>
          </a:p>
          <a:p>
            <a:pPr algn="r" rtl="1"/>
            <a:r>
              <a:rPr lang="he-IL" dirty="0"/>
              <a:t>נשתמש בפעולה </a:t>
            </a:r>
            <a:r>
              <a:rPr lang="en-US" altLang="en-US" dirty="0" err="1"/>
              <a:t>startActivity</a:t>
            </a:r>
            <a:r>
              <a:rPr lang="he-IL" altLang="en-US" dirty="0"/>
              <a:t>. </a:t>
            </a:r>
          </a:p>
          <a:p>
            <a:pPr lvl="1" algn="r" rtl="1"/>
            <a:r>
              <a:rPr lang="he-IL" altLang="en-US" dirty="0"/>
              <a:t>פעולה זו מפעילה מסך חדש.</a:t>
            </a:r>
          </a:p>
          <a:p>
            <a:pPr lvl="1" algn="r" rtl="1"/>
            <a:r>
              <a:rPr lang="he-IL" altLang="en-US" dirty="0"/>
              <a:t>נצרף נתונים ל </a:t>
            </a:r>
            <a:r>
              <a:rPr lang="en-US" altLang="en-US" dirty="0"/>
              <a:t>intent</a:t>
            </a:r>
            <a:r>
              <a:rPr lang="he-IL" altLang="en-US" dirty="0"/>
              <a:t> – הדוגמה: צירפנו נתון אחד בשם </a:t>
            </a:r>
            <a:r>
              <a:rPr lang="en-US" altLang="en-US" dirty="0"/>
              <a:t>name</a:t>
            </a:r>
            <a:r>
              <a:rPr lang="he-IL" altLang="en-US" dirty="0"/>
              <a:t> שערכו </a:t>
            </a:r>
            <a:r>
              <a:rPr lang="en-US" altLang="en-US" dirty="0"/>
              <a:t>hagit</a:t>
            </a:r>
            <a:r>
              <a:rPr lang="he-IL" altLang="en-US" dirty="0"/>
              <a:t>.</a:t>
            </a:r>
          </a:p>
          <a:p>
            <a:pPr lvl="1" algn="r" rtl="1"/>
            <a:r>
              <a:rPr lang="he-IL" dirty="0"/>
              <a:t>הפעולה מקבלת את ה </a:t>
            </a:r>
            <a:r>
              <a:rPr lang="en-US" dirty="0" err="1"/>
              <a:t>intenet</a:t>
            </a:r>
            <a:r>
              <a:rPr lang="he-IL" dirty="0"/>
              <a:t> שיצרנו.</a:t>
            </a:r>
          </a:p>
        </p:txBody>
      </p:sp>
      <p:grpSp>
        <p:nvGrpSpPr>
          <p:cNvPr id="8" name="קבוצה 7">
            <a:extLst>
              <a:ext uri="{FF2B5EF4-FFF2-40B4-BE49-F238E27FC236}">
                <a16:creationId xmlns:a16="http://schemas.microsoft.com/office/drawing/2014/main" id="{8C292806-2F16-4330-8815-6BB05A2F8986}"/>
              </a:ext>
            </a:extLst>
          </p:cNvPr>
          <p:cNvGrpSpPr/>
          <p:nvPr/>
        </p:nvGrpSpPr>
        <p:grpSpPr>
          <a:xfrm>
            <a:off x="1847594" y="4416721"/>
            <a:ext cx="8406114" cy="1842036"/>
            <a:chOff x="1847594" y="4416721"/>
            <a:chExt cx="8406114" cy="1842036"/>
          </a:xfrm>
        </p:grpSpPr>
        <p:sp>
          <p:nvSpPr>
            <p:cNvPr id="4" name="Rectangle 1"/>
            <p:cNvSpPr>
              <a:spLocks noChangeArrowheads="1"/>
            </p:cNvSpPr>
            <p:nvPr/>
          </p:nvSpPr>
          <p:spPr bwMode="auto">
            <a:xfrm>
              <a:off x="1847594" y="4416721"/>
              <a:ext cx="8210806" cy="16312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br>
                <a:rPr kumimoji="0" lang="en-US" altLang="en-US" sz="2000" i="0" u="none" strike="noStrike" cap="none" normalizeH="0" baseline="0" dirty="0">
                  <a:ln>
                    <a:noFill/>
                  </a:ln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kumimoji="0" lang="en-US" altLang="en-US" sz="2000" i="0" u="none" strike="noStrike" cap="none" normalizeH="0" baseline="0" dirty="0">
                  <a:ln>
                    <a:noFill/>
                  </a:ln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Intent in = new Intent(this, </a:t>
              </a:r>
              <a:r>
                <a:rPr kumimoji="0" lang="en-US" altLang="en-US" sz="2000" i="0" u="none" strike="noStrike" cap="none" normalizeH="0" baseline="0" dirty="0" err="1">
                  <a:ln>
                    <a:noFill/>
                  </a:ln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SecondActivity.class</a:t>
              </a:r>
              <a:r>
                <a:rPr kumimoji="0" lang="en-US" altLang="en-US" sz="2000" i="0" u="none" strike="noStrike" cap="none" normalizeH="0" baseline="0" dirty="0">
                  <a:ln>
                    <a:noFill/>
                  </a:ln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  <a:br>
                <a:rPr kumimoji="0" lang="en-US" altLang="en-US" sz="2000" i="0" u="none" strike="noStrike" cap="none" normalizeH="0" baseline="0" dirty="0">
                  <a:ln>
                    <a:noFill/>
                  </a:ln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kumimoji="0" lang="en-US" altLang="en-US" sz="2000" i="0" u="none" strike="noStrike" cap="none" normalizeH="0" baseline="0" dirty="0" err="1">
                  <a:ln>
                    <a:noFill/>
                  </a:ln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in.putExtra</a:t>
              </a:r>
              <a:r>
                <a:rPr kumimoji="0" lang="en-US" altLang="en-US" sz="2000" i="0" u="none" strike="noStrike" cap="none" normalizeH="0" baseline="0" dirty="0">
                  <a:ln>
                    <a:noFill/>
                  </a:ln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(“name", “hagit”);</a:t>
              </a:r>
              <a:br>
                <a:rPr kumimoji="0" lang="en-US" altLang="en-US" sz="2000" i="0" u="none" strike="noStrike" cap="none" normalizeH="0" baseline="0" dirty="0">
                  <a:ln>
                    <a:noFill/>
                  </a:ln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kumimoji="0" lang="en-US" altLang="en-US" sz="2000" b="1" i="0" u="none" strike="noStrike" cap="none" normalizeH="0" baseline="0" dirty="0" err="1">
                  <a:ln>
                    <a:noFill/>
                  </a:ln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startActivity</a:t>
              </a:r>
              <a:r>
                <a:rPr kumimoji="0" lang="en-US" altLang="en-US" sz="2000" b="1" i="0" u="none" strike="noStrike" cap="none" normalizeH="0" baseline="0" dirty="0">
                  <a:ln>
                    <a:noFill/>
                  </a:ln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 (in);</a:t>
              </a:r>
              <a:br>
                <a:rPr kumimoji="0" lang="en-US" altLang="en-US" sz="2000" i="0" u="none" strike="noStrike" cap="none" normalizeH="0" baseline="0" dirty="0">
                  <a:ln>
                    <a:noFill/>
                  </a:ln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kumimoji="0" lang="en-US" altLang="en-US" sz="2000" i="0" u="none" strike="noStrike" cap="none" normalizeH="0" baseline="0" dirty="0">
                  <a:ln>
                    <a:noFill/>
                  </a:ln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endParaRPr kumimoji="0" lang="en-US" altLang="en-US" sz="44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הסבר: קו 6">
              <a:extLst>
                <a:ext uri="{FF2B5EF4-FFF2-40B4-BE49-F238E27FC236}">
                  <a16:creationId xmlns:a16="http://schemas.microsoft.com/office/drawing/2014/main" id="{B7F246E8-4EEC-42AB-9A0E-F76474E4F71A}"/>
                </a:ext>
              </a:extLst>
            </p:cNvPr>
            <p:cNvSpPr/>
            <p:nvPr/>
          </p:nvSpPr>
          <p:spPr>
            <a:xfrm>
              <a:off x="7821227" y="5530788"/>
              <a:ext cx="2432481" cy="727969"/>
            </a:xfrm>
            <a:prstGeom prst="borderCallout1">
              <a:avLst>
                <a:gd name="adj1" fmla="val 18750"/>
                <a:gd name="adj2" fmla="val -8333"/>
                <a:gd name="adj3" fmla="val -27744"/>
                <a:gd name="adj4" fmla="val -13249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e-IL" dirty="0"/>
                <a:t>נשתמש במזהה בהמשך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468448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5252" y="33337"/>
            <a:ext cx="10018713" cy="1752599"/>
          </a:xfrm>
        </p:spPr>
        <p:txBody>
          <a:bodyPr>
            <a:normAutofit/>
          </a:bodyPr>
          <a:lstStyle/>
          <a:p>
            <a:pPr rtl="1"/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סדר פעולות  - שלב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5252" y="1654756"/>
            <a:ext cx="10018713" cy="2174757"/>
          </a:xfrm>
        </p:spPr>
        <p:txBody>
          <a:bodyPr>
            <a:normAutofit/>
          </a:bodyPr>
          <a:lstStyle/>
          <a:p>
            <a:pPr algn="r" rtl="1"/>
            <a:r>
              <a:rPr lang="he-IL" dirty="0"/>
              <a:t>במסך החדש, בפעולה -</a:t>
            </a:r>
            <a:r>
              <a:rPr lang="en-US" dirty="0" err="1"/>
              <a:t>OnCreate</a:t>
            </a:r>
            <a:r>
              <a:rPr lang="he-IL" dirty="0"/>
              <a:t>, נגדיר קטע קוד שקורא את הפרמטרים מה-</a:t>
            </a:r>
            <a:r>
              <a:rPr lang="en-US" dirty="0"/>
              <a:t>Intent </a:t>
            </a:r>
            <a:r>
              <a:rPr lang="he-IL" dirty="0"/>
              <a:t> ושם אותם במקום הנכון בטופס.</a:t>
            </a:r>
          </a:p>
          <a:p>
            <a:pPr algn="r" rtl="1"/>
            <a:r>
              <a:rPr lang="he-IL" dirty="0"/>
              <a:t>נבצע שלב זה רק אם שלחנו נתונים למסך החדש – לא חובה. </a:t>
            </a:r>
          </a:p>
          <a:p>
            <a:pPr algn="r" rtl="1"/>
            <a:r>
              <a:rPr lang="he-IL" dirty="0"/>
              <a:t>בדוגמא: שלחנו נתון בשם </a:t>
            </a:r>
            <a:r>
              <a:rPr lang="en-US" dirty="0"/>
              <a:t>name</a:t>
            </a:r>
            <a:r>
              <a:rPr lang="he-IL" dirty="0"/>
              <a:t> ונציג אותו בתיבת טקסט</a:t>
            </a:r>
          </a:p>
          <a:p>
            <a:endParaRPr lang="he-IL" sz="28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02622" y="4137289"/>
            <a:ext cx="8027810" cy="10156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Intent  in =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getIntent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    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strData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in.getStringExtra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“name"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altLang="en-US" sz="44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tvData.setText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strData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הסבר: קו 4">
            <a:extLst>
              <a:ext uri="{FF2B5EF4-FFF2-40B4-BE49-F238E27FC236}">
                <a16:creationId xmlns:a16="http://schemas.microsoft.com/office/drawing/2014/main" id="{80C0AF06-CBD7-4C03-92FF-BE14B316F1B1}"/>
              </a:ext>
            </a:extLst>
          </p:cNvPr>
          <p:cNvSpPr/>
          <p:nvPr/>
        </p:nvSpPr>
        <p:spPr>
          <a:xfrm>
            <a:off x="8744505" y="5152952"/>
            <a:ext cx="2432481" cy="727969"/>
          </a:xfrm>
          <a:prstGeom prst="borderCallout1">
            <a:avLst>
              <a:gd name="adj1" fmla="val 18750"/>
              <a:gd name="adj2" fmla="val -8333"/>
              <a:gd name="adj3" fmla="val -49695"/>
              <a:gd name="adj4" fmla="val -631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/>
              <a:t>המזהה ששלחנו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4144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357414"/>
            <a:ext cx="10018713" cy="1169377"/>
          </a:xfrm>
        </p:spPr>
        <p:txBody>
          <a:bodyPr>
            <a:normAutofit/>
          </a:bodyPr>
          <a:lstStyle/>
          <a:p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תרגיל כיתה</a:t>
            </a:r>
            <a:endParaRPr lang="en-US" b="1" dirty="0">
              <a:solidFill>
                <a:srgbClr val="0070C0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8432" y="1624956"/>
            <a:ext cx="6860502" cy="2006011"/>
          </a:xfrm>
        </p:spPr>
        <p:txBody>
          <a:bodyPr anchor="t">
            <a:noAutofit/>
          </a:bodyPr>
          <a:lstStyle/>
          <a:p>
            <a:pPr algn="r" rtl="1"/>
            <a:r>
              <a:rPr lang="he-IL" dirty="0"/>
              <a:t>הוסיפו מסך חדש – </a:t>
            </a:r>
            <a:r>
              <a:rPr lang="en-US" dirty="0" err="1"/>
              <a:t>GameOverActivity</a:t>
            </a:r>
            <a:endParaRPr lang="he-IL" dirty="0"/>
          </a:p>
          <a:p>
            <a:pPr algn="r" rtl="1"/>
            <a:r>
              <a:rPr lang="he-IL" dirty="0"/>
              <a:t>שילחו למסך זה את שם המנצח – </a:t>
            </a:r>
            <a:r>
              <a:rPr lang="en-US" dirty="0"/>
              <a:t>X, O, Tie</a:t>
            </a:r>
            <a:endParaRPr lang="he-IL" dirty="0"/>
          </a:p>
          <a:p>
            <a:pPr algn="r" rtl="1"/>
            <a:r>
              <a:rPr lang="he-IL" dirty="0"/>
              <a:t>הציגו את המנצח במסך </a:t>
            </a:r>
            <a:endParaRPr lang="he-IL" sz="2000" dirty="0"/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8D1CF7A7-1B00-4ED0-9804-44150190C1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26" r="4863"/>
          <a:stretch/>
        </p:blipFill>
        <p:spPr>
          <a:xfrm>
            <a:off x="2167890" y="1669512"/>
            <a:ext cx="3142466" cy="41192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201524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20427" y="1988842"/>
            <a:ext cx="10040645" cy="1217998"/>
          </a:xfrm>
        </p:spPr>
        <p:txBody>
          <a:bodyPr>
            <a:noAutofit/>
          </a:bodyPr>
          <a:lstStyle/>
          <a:p>
            <a:pPr algn="ctr" rtl="0"/>
            <a:r>
              <a:rPr lang="en-US" sz="660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erian" panose="04020705040A02060702" pitchFamily="82" charset="0"/>
              </a:rPr>
              <a:t>Intent with Results</a:t>
            </a:r>
            <a:endParaRPr lang="he-IL" sz="660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2423592" y="3573017"/>
            <a:ext cx="7772400" cy="720080"/>
          </a:xfrm>
        </p:spPr>
        <p:txBody>
          <a:bodyPr>
            <a:noAutofit/>
          </a:bodyPr>
          <a:lstStyle/>
          <a:p>
            <a:pPr algn="ctr"/>
            <a:r>
              <a:rPr lang="he-IL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החזרת תשובה ממסך</a:t>
            </a:r>
          </a:p>
        </p:txBody>
      </p:sp>
    </p:spTree>
    <p:extLst>
      <p:ext uri="{BB962C8B-B14F-4D97-AF65-F5344CB8AC3E}">
        <p14:creationId xmlns:p14="http://schemas.microsoft.com/office/powerpoint/2010/main" val="13482812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84310" y="338071"/>
            <a:ext cx="10018713" cy="1362737"/>
          </a:xfrm>
        </p:spPr>
        <p:txBody>
          <a:bodyPr>
            <a:normAutofit/>
          </a:bodyPr>
          <a:lstStyle/>
          <a:p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מסרים עם נתונים מוחזרים </a:t>
            </a:r>
            <a:endParaRPr lang="he-IL" b="1" dirty="0">
              <a:solidFill>
                <a:schemeClr val="accent6">
                  <a:lumMod val="75000"/>
                </a:schemeClr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1"/>
          </p:nvPr>
        </p:nvSpPr>
        <p:spPr>
          <a:xfrm>
            <a:off x="1013254" y="1700808"/>
            <a:ext cx="9654746" cy="3341709"/>
          </a:xfrm>
        </p:spPr>
        <p:txBody>
          <a:bodyPr anchor="t">
            <a:normAutofit/>
          </a:bodyPr>
          <a:lstStyle/>
          <a:p>
            <a:pPr algn="r" rtl="1"/>
            <a:r>
              <a:rPr lang="he-IL" dirty="0"/>
              <a:t>יש אפשרות להחזיר תשובה מ- </a:t>
            </a:r>
            <a:r>
              <a:rPr lang="en-US" dirty="0"/>
              <a:t>Activity</a:t>
            </a:r>
            <a:r>
              <a:rPr lang="he-IL" dirty="0"/>
              <a:t>.</a:t>
            </a:r>
          </a:p>
          <a:p>
            <a:pPr lvl="1" algn="r" rtl="1"/>
            <a:r>
              <a:rPr lang="he-IL" sz="2400" dirty="0"/>
              <a:t>עברנו למסך הגדרות – נחזיר תשובת משתמש</a:t>
            </a:r>
          </a:p>
          <a:p>
            <a:pPr lvl="1" algn="r" rtl="1"/>
            <a:r>
              <a:rPr lang="he-IL" sz="2400" dirty="0"/>
              <a:t>משתמש בחר שלב משחק</a:t>
            </a:r>
          </a:p>
          <a:p>
            <a:pPr lvl="1" algn="r" rtl="1"/>
            <a:r>
              <a:rPr lang="he-IL" sz="2400" dirty="0"/>
              <a:t>הכנסת פרטי משתמש וכן הלאה</a:t>
            </a:r>
          </a:p>
        </p:txBody>
      </p:sp>
    </p:spTree>
    <p:extLst>
      <p:ext uri="{BB962C8B-B14F-4D97-AF65-F5344CB8AC3E}">
        <p14:creationId xmlns:p14="http://schemas.microsoft.com/office/powerpoint/2010/main" val="26893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136"/>
            <a:ext cx="10018713" cy="1446528"/>
          </a:xfrm>
        </p:spPr>
        <p:txBody>
          <a:bodyPr>
            <a:normAutofit/>
          </a:bodyPr>
          <a:lstStyle/>
          <a:p>
            <a:pPr rtl="1"/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סדר פעולות  - שלב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09" y="1446664"/>
            <a:ext cx="10018713" cy="3746773"/>
          </a:xfrm>
        </p:spPr>
        <p:txBody>
          <a:bodyPr anchor="t">
            <a:noAutofit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he-IL" sz="2800" dirty="0">
                <a:solidFill>
                  <a:srgbClr val="00B050"/>
                </a:solidFill>
              </a:rPr>
              <a:t>הגדר את ה-</a:t>
            </a:r>
            <a:r>
              <a:rPr lang="en-US" sz="2800" dirty="0">
                <a:solidFill>
                  <a:srgbClr val="00B050"/>
                </a:solidFill>
              </a:rPr>
              <a:t>Activity</a:t>
            </a:r>
            <a:r>
              <a:rPr lang="he-IL" sz="2800" dirty="0">
                <a:solidFill>
                  <a:srgbClr val="00B050"/>
                </a:solidFill>
              </a:rPr>
              <a:t> הראשון כרגיל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he-IL" sz="2800" dirty="0">
                <a:solidFill>
                  <a:srgbClr val="0033CC"/>
                </a:solidFill>
              </a:rPr>
              <a:t>מוסיפים את ה-</a:t>
            </a:r>
            <a:r>
              <a:rPr lang="en-US" sz="2800" dirty="0">
                <a:solidFill>
                  <a:srgbClr val="0033CC"/>
                </a:solidFill>
              </a:rPr>
              <a:t>Activity</a:t>
            </a:r>
            <a:r>
              <a:rPr lang="he-IL" sz="2800" dirty="0">
                <a:solidFill>
                  <a:srgbClr val="0033CC"/>
                </a:solidFill>
              </a:rPr>
              <a:t> השני</a:t>
            </a:r>
            <a:endParaRPr lang="en-US" sz="2800" dirty="0">
              <a:solidFill>
                <a:srgbClr val="0033CC"/>
              </a:solidFill>
            </a:endParaRPr>
          </a:p>
          <a:p>
            <a:pPr marL="914400" lvl="2" indent="0" algn="r" rtl="1">
              <a:buNone/>
            </a:pPr>
            <a:r>
              <a:rPr lang="en-US" sz="2800" dirty="0">
                <a:solidFill>
                  <a:srgbClr val="0033CC"/>
                </a:solidFill>
              </a:rPr>
              <a:t>File &gt; New &gt; Activity &gt; Empty Activity	</a:t>
            </a:r>
            <a:endParaRPr lang="he-IL" sz="2800" dirty="0">
              <a:solidFill>
                <a:srgbClr val="0033CC"/>
              </a:solidFill>
            </a:endParaRPr>
          </a:p>
          <a:p>
            <a:pPr marL="720000" indent="-720000" algn="r" rtl="1">
              <a:buNone/>
            </a:pPr>
            <a:r>
              <a:rPr lang="he-IL" sz="2800" dirty="0">
                <a:solidFill>
                  <a:srgbClr val="0033CC"/>
                </a:solidFill>
              </a:rPr>
              <a:t>	מגדירים את ה-</a:t>
            </a:r>
            <a:r>
              <a:rPr lang="en-US" sz="2800" dirty="0">
                <a:solidFill>
                  <a:srgbClr val="0033CC"/>
                </a:solidFill>
              </a:rPr>
              <a:t>Activity</a:t>
            </a:r>
            <a:r>
              <a:rPr lang="he-IL" sz="2800" dirty="0">
                <a:solidFill>
                  <a:srgbClr val="0033CC"/>
                </a:solidFill>
              </a:rPr>
              <a:t> השני</a:t>
            </a:r>
          </a:p>
          <a:p>
            <a:pPr marL="0" indent="0" algn="r" rtl="1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71239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0781" y="76456"/>
            <a:ext cx="10018713" cy="1139825"/>
          </a:xfrm>
        </p:spPr>
        <p:txBody>
          <a:bodyPr/>
          <a:lstStyle/>
          <a:p>
            <a:pPr rtl="1"/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פעילות </a:t>
            </a:r>
            <a:r>
              <a:rPr lang="en-US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7304" y="1564872"/>
            <a:ext cx="7762190" cy="1487421"/>
          </a:xfrm>
        </p:spPr>
        <p:txBody>
          <a:bodyPr anchor="t"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he-IL" altLang="en-US" dirty="0"/>
              <a:t>לעיתים, מהמסך הראשי נעבור למסך משני.</a:t>
            </a:r>
          </a:p>
          <a:p>
            <a:pPr algn="r" rtl="1">
              <a:lnSpc>
                <a:spcPct val="150000"/>
              </a:lnSpc>
            </a:pPr>
            <a:r>
              <a:rPr lang="he-IL" altLang="en-US" dirty="0"/>
              <a:t>המסך המשני יכול לפתוח גם הוא מסך חדש.</a:t>
            </a:r>
          </a:p>
          <a:p>
            <a:pPr algn="r" rtl="1">
              <a:lnSpc>
                <a:spcPct val="150000"/>
              </a:lnSpc>
            </a:pPr>
            <a:endParaRPr lang="en-US" altLang="en-US" dirty="0">
              <a:cs typeface="Gisha" panose="020B0502040204020203" pitchFamily="34" charset="-79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14314018"/>
              </p:ext>
            </p:extLst>
          </p:nvPr>
        </p:nvGraphicFramePr>
        <p:xfrm>
          <a:off x="1832487" y="2848422"/>
          <a:ext cx="8128000" cy="2279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3467732" y="4924112"/>
            <a:ext cx="7762190" cy="1487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lnSpc>
                <a:spcPct val="150000"/>
              </a:lnSpc>
              <a:buNone/>
            </a:pPr>
            <a:r>
              <a:rPr lang="he-IL" altLang="en-US" b="1" dirty="0"/>
              <a:t>שאלה: </a:t>
            </a:r>
            <a:r>
              <a:rPr lang="he-IL" altLang="en-US" dirty="0"/>
              <a:t>מה לדעתכם קורה למסך הראשי כאשר נפתח מסך משני של אותה אפליקציה?</a:t>
            </a:r>
          </a:p>
          <a:p>
            <a:pPr algn="r" rtl="1">
              <a:lnSpc>
                <a:spcPct val="150000"/>
              </a:lnSpc>
            </a:pPr>
            <a:endParaRPr lang="en-US" altLang="en-US" dirty="0">
              <a:cs typeface="Gisha" panose="020B0502040204020203" pitchFamily="34" charset="-79"/>
            </a:endParaRPr>
          </a:p>
        </p:txBody>
      </p:sp>
      <p:pic>
        <p:nvPicPr>
          <p:cNvPr id="2050" name="Picture 2" descr="תוצאת תמונה עבור סימן שאלה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487" y="4924112"/>
            <a:ext cx="1650919" cy="1650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503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5403" y="212880"/>
            <a:ext cx="9287620" cy="1295400"/>
          </a:xfrm>
        </p:spPr>
        <p:txBody>
          <a:bodyPr>
            <a:noAutofit/>
          </a:bodyPr>
          <a:lstStyle/>
          <a:p>
            <a:pPr rtl="1"/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סדר פעולות – שלב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1145" y="1508280"/>
            <a:ext cx="10018713" cy="2624355"/>
          </a:xfrm>
        </p:spPr>
        <p:txBody>
          <a:bodyPr>
            <a:normAutofit/>
          </a:bodyPr>
          <a:lstStyle/>
          <a:p>
            <a:pPr algn="r" rtl="1"/>
            <a:r>
              <a:rPr lang="he-IL" dirty="0"/>
              <a:t>נגדיר את הפעולה שקוראת ל-</a:t>
            </a:r>
            <a:r>
              <a:rPr lang="en-US" dirty="0"/>
              <a:t>Activity</a:t>
            </a:r>
            <a:r>
              <a:rPr lang="he-IL" dirty="0"/>
              <a:t> השני. </a:t>
            </a:r>
          </a:p>
          <a:p>
            <a:pPr algn="r" rtl="1"/>
            <a:r>
              <a:rPr lang="he-IL" dirty="0"/>
              <a:t>נשתמש בפעולה </a:t>
            </a:r>
            <a:r>
              <a:rPr lang="en-US" altLang="en-US" dirty="0" err="1"/>
              <a:t>startActivityForResult</a:t>
            </a:r>
            <a:r>
              <a:rPr lang="he-IL" altLang="en-US" dirty="0"/>
              <a:t>. </a:t>
            </a:r>
          </a:p>
          <a:p>
            <a:pPr lvl="1" algn="r" rtl="1"/>
            <a:r>
              <a:rPr lang="he-IL" altLang="en-US" dirty="0"/>
              <a:t>פעולה זו מפעילה מסך חדש ומודיעה שאנו מצפים לתשובה.</a:t>
            </a:r>
          </a:p>
          <a:p>
            <a:pPr lvl="1" algn="r" rtl="1"/>
            <a:r>
              <a:rPr lang="he-IL" dirty="0"/>
              <a:t>הפעולה מקבלת את ה </a:t>
            </a:r>
            <a:r>
              <a:rPr lang="en-US" dirty="0" err="1"/>
              <a:t>intenet</a:t>
            </a:r>
            <a:r>
              <a:rPr lang="he-IL" dirty="0"/>
              <a:t> שיצרנו ומספר שלם. מספר זה מייצג מזהה למספר (יכול להיות כל ערך שנבחר). בדוגמא: בחרתי מזהה שערכו 10</a:t>
            </a:r>
          </a:p>
        </p:txBody>
      </p:sp>
      <p:grpSp>
        <p:nvGrpSpPr>
          <p:cNvPr id="8" name="קבוצה 7">
            <a:extLst>
              <a:ext uri="{FF2B5EF4-FFF2-40B4-BE49-F238E27FC236}">
                <a16:creationId xmlns:a16="http://schemas.microsoft.com/office/drawing/2014/main" id="{8C292806-2F16-4330-8815-6BB05A2F8986}"/>
              </a:ext>
            </a:extLst>
          </p:cNvPr>
          <p:cNvGrpSpPr/>
          <p:nvPr/>
        </p:nvGrpSpPr>
        <p:grpSpPr>
          <a:xfrm>
            <a:off x="1847594" y="4416721"/>
            <a:ext cx="8406114" cy="1842036"/>
            <a:chOff x="1847594" y="4416721"/>
            <a:chExt cx="8406114" cy="1842036"/>
          </a:xfrm>
        </p:grpSpPr>
        <p:sp>
          <p:nvSpPr>
            <p:cNvPr id="4" name="Rectangle 1"/>
            <p:cNvSpPr>
              <a:spLocks noChangeArrowheads="1"/>
            </p:cNvSpPr>
            <p:nvPr/>
          </p:nvSpPr>
          <p:spPr bwMode="auto">
            <a:xfrm>
              <a:off x="1847594" y="4416721"/>
              <a:ext cx="8210806" cy="16312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br>
                <a:rPr kumimoji="0" lang="en-US" altLang="en-US" sz="2000" i="0" u="none" strike="noStrike" cap="none" normalizeH="0" baseline="0" dirty="0">
                  <a:ln>
                    <a:noFill/>
                  </a:ln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kumimoji="0" lang="en-US" altLang="en-US" sz="2000" i="0" u="none" strike="noStrike" cap="none" normalizeH="0" baseline="0" dirty="0">
                  <a:ln>
                    <a:noFill/>
                  </a:ln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Intent in = new Intent(this, </a:t>
              </a:r>
              <a:r>
                <a:rPr kumimoji="0" lang="en-US" altLang="en-US" sz="2000" i="0" u="none" strike="noStrike" cap="none" normalizeH="0" baseline="0" dirty="0" err="1">
                  <a:ln>
                    <a:noFill/>
                  </a:ln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SecondActivity.class</a:t>
              </a:r>
              <a:r>
                <a:rPr kumimoji="0" lang="en-US" altLang="en-US" sz="2000" i="0" u="none" strike="noStrike" cap="none" normalizeH="0" baseline="0" dirty="0">
                  <a:ln>
                    <a:noFill/>
                  </a:ln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  <a:br>
                <a:rPr kumimoji="0" lang="en-US" altLang="en-US" sz="2000" i="0" u="none" strike="noStrike" cap="none" normalizeH="0" baseline="0" dirty="0">
                  <a:ln>
                    <a:noFill/>
                  </a:ln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kumimoji="0" lang="en-US" altLang="en-US" sz="2000" i="0" u="none" strike="noStrike" cap="none" normalizeH="0" baseline="0" dirty="0" err="1">
                  <a:ln>
                    <a:noFill/>
                  </a:ln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in.putExtra</a:t>
              </a:r>
              <a:r>
                <a:rPr kumimoji="0" lang="en-US" altLang="en-US" sz="2000" i="0" u="none" strike="noStrike" cap="none" normalizeH="0" baseline="0" dirty="0">
                  <a:ln>
                    <a:noFill/>
                  </a:ln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(“name", “hagit”);</a:t>
              </a:r>
              <a:r>
                <a:rPr kumimoji="0" lang="he-IL" altLang="en-US" sz="2000" i="0" u="none" strike="noStrike" cap="none" normalizeH="0" baseline="0" dirty="0">
                  <a:ln>
                    <a:noFill/>
                  </a:ln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kumimoji="0" lang="he-IL" altLang="en-US" sz="20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לא חובה לשלוח נתונים </a:t>
              </a:r>
              <a:br>
                <a:rPr kumimoji="0" lang="en-US" altLang="en-US" sz="2000" i="0" u="none" strike="noStrike" cap="none" normalizeH="0" baseline="0" dirty="0">
                  <a:ln>
                    <a:noFill/>
                  </a:ln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kumimoji="0" lang="en-US" altLang="en-US" sz="2000" b="1" i="0" u="none" strike="noStrike" cap="none" normalizeH="0" baseline="0" dirty="0" err="1">
                  <a:ln>
                    <a:noFill/>
                  </a:ln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startActivityForResult</a:t>
              </a:r>
              <a:r>
                <a:rPr kumimoji="0" lang="en-US" altLang="en-US" sz="2000" b="1" i="0" u="none" strike="noStrike" cap="none" normalizeH="0" baseline="0" dirty="0">
                  <a:ln>
                    <a:noFill/>
                  </a:ln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(in, </a:t>
              </a:r>
              <a:r>
                <a:rPr lang="en-US" alt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  <a:r>
                <a:rPr lang="he-IL" alt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kumimoji="0" lang="en-US" altLang="en-US" sz="2000" b="1" i="0" u="none" strike="noStrike" cap="none" normalizeH="0" baseline="0" dirty="0">
                  <a:ln>
                    <a:noFill/>
                  </a:ln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  <a:br>
                <a:rPr kumimoji="0" lang="en-US" altLang="en-US" sz="2000" i="0" u="none" strike="noStrike" cap="none" normalizeH="0" baseline="0" dirty="0">
                  <a:ln>
                    <a:noFill/>
                  </a:ln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kumimoji="0" lang="en-US" altLang="en-US" sz="2000" i="0" u="none" strike="noStrike" cap="none" normalizeH="0" baseline="0" dirty="0">
                  <a:ln>
                    <a:noFill/>
                  </a:ln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endParaRPr kumimoji="0" lang="en-US" altLang="en-US" sz="44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הסבר: קו 6">
              <a:extLst>
                <a:ext uri="{FF2B5EF4-FFF2-40B4-BE49-F238E27FC236}">
                  <a16:creationId xmlns:a16="http://schemas.microsoft.com/office/drawing/2014/main" id="{B7F246E8-4EEC-42AB-9A0E-F76474E4F71A}"/>
                </a:ext>
              </a:extLst>
            </p:cNvPr>
            <p:cNvSpPr/>
            <p:nvPr/>
          </p:nvSpPr>
          <p:spPr>
            <a:xfrm>
              <a:off x="7821227" y="5530788"/>
              <a:ext cx="2432481" cy="727969"/>
            </a:xfrm>
            <a:prstGeom prst="borderCallout1">
              <a:avLst>
                <a:gd name="adj1" fmla="val 18750"/>
                <a:gd name="adj2" fmla="val -8333"/>
                <a:gd name="adj3" fmla="val 5183"/>
                <a:gd name="adj4" fmla="val -4599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e-IL" dirty="0"/>
                <a:t>נשתמש במזהה בהמשך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007514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5252" y="33337"/>
            <a:ext cx="10018713" cy="1752599"/>
          </a:xfrm>
        </p:spPr>
        <p:txBody>
          <a:bodyPr>
            <a:normAutofit/>
          </a:bodyPr>
          <a:lstStyle/>
          <a:p>
            <a:pPr rtl="1"/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סדר פעולות  - שלב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5252" y="1654756"/>
            <a:ext cx="10018713" cy="2174757"/>
          </a:xfrm>
        </p:spPr>
        <p:txBody>
          <a:bodyPr>
            <a:normAutofit/>
          </a:bodyPr>
          <a:lstStyle/>
          <a:p>
            <a:pPr algn="r" rtl="1"/>
            <a:r>
              <a:rPr lang="he-IL" dirty="0"/>
              <a:t>במסך החדש, בפעולה -</a:t>
            </a:r>
            <a:r>
              <a:rPr lang="en-US" dirty="0" err="1"/>
              <a:t>OnCreate</a:t>
            </a:r>
            <a:r>
              <a:rPr lang="he-IL" dirty="0"/>
              <a:t>, נגדיר קטע קוד שקורא את הפרמטרים מה-</a:t>
            </a:r>
            <a:r>
              <a:rPr lang="en-US" dirty="0"/>
              <a:t>Intent </a:t>
            </a:r>
            <a:r>
              <a:rPr lang="he-IL" dirty="0"/>
              <a:t> ושם אותם במקום הנכון בטופס.</a:t>
            </a:r>
          </a:p>
          <a:p>
            <a:pPr algn="r" rtl="1"/>
            <a:r>
              <a:rPr lang="he-IL" dirty="0"/>
              <a:t>נבצע שלב זה רק אם שלחנו נתונים למסך החדש – לא חובה. </a:t>
            </a:r>
          </a:p>
          <a:p>
            <a:pPr algn="r" rtl="1"/>
            <a:r>
              <a:rPr lang="he-IL" dirty="0"/>
              <a:t>בדוגמא: שלחנו נתון בשם </a:t>
            </a:r>
            <a:r>
              <a:rPr lang="en-US" dirty="0"/>
              <a:t>name</a:t>
            </a:r>
            <a:r>
              <a:rPr lang="he-IL" dirty="0"/>
              <a:t> ונציג אותו בתיבת טקסט</a:t>
            </a:r>
          </a:p>
          <a:p>
            <a:endParaRPr lang="he-IL" sz="28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02621" y="4137289"/>
            <a:ext cx="9634667" cy="10156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Intent  in =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getIntent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    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strData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in.getStringExtra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“name"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he-IL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e-IL" alt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רק אם שלחנו </a:t>
            </a:r>
            <a:endParaRPr lang="en-US" altLang="en-US" sz="4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tvData.setText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strData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3657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8741" y="51440"/>
            <a:ext cx="10018713" cy="1752599"/>
          </a:xfrm>
        </p:spPr>
        <p:txBody>
          <a:bodyPr>
            <a:normAutofit/>
          </a:bodyPr>
          <a:lstStyle/>
          <a:p>
            <a:pPr rtl="1"/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סדר פעולות – שלב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4339" y="1466258"/>
            <a:ext cx="10018713" cy="1214081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dirty="0"/>
              <a:t>לחיצה על </a:t>
            </a:r>
            <a:r>
              <a:rPr lang="en-US" dirty="0"/>
              <a:t> </a:t>
            </a:r>
            <a:r>
              <a:rPr lang="he-IL" dirty="0"/>
              <a:t>כפתור (בפעולה שהגדרנו כ-</a:t>
            </a:r>
            <a:r>
              <a:rPr lang="en-US" dirty="0" err="1"/>
              <a:t>OnClick</a:t>
            </a:r>
            <a:r>
              <a:rPr lang="he-IL" dirty="0"/>
              <a:t> בקובץ עיצוב), נחזיר תשובה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258023" y="2971999"/>
            <a:ext cx="8489658" cy="267765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SendReply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(View v)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Intent data =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kumimoji="0" lang="en-US" altLang="en-US" sz="2400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Intent()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e-IL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data.putExtra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“Answer"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“my answer”);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setResult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RESULT_OK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data);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finish();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5A81C358-9B4B-41D5-B278-AE304143CCB4}"/>
              </a:ext>
            </a:extLst>
          </p:cNvPr>
          <p:cNvSpPr/>
          <p:nvPr/>
        </p:nvSpPr>
        <p:spPr>
          <a:xfrm>
            <a:off x="9997383" y="3511837"/>
            <a:ext cx="1873188" cy="13316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2800" b="1" dirty="0"/>
              <a:t>הסבר בעמוד הבא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344536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D98EEF9-DADE-4AF0-87F0-3408217B3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160755"/>
          </a:xfrm>
        </p:spPr>
        <p:txBody>
          <a:bodyPr/>
          <a:lstStyle/>
          <a:p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סדר פעולות – שלב 4</a:t>
            </a:r>
            <a:endParaRPr lang="en-US" dirty="0"/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CC690C74-6407-4F65-8D78-3F0F4A32D1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61" y="1863446"/>
            <a:ext cx="2357160" cy="4190508"/>
          </a:xfr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7B65B36-E2D1-4FB0-8897-131B1D5B699A}"/>
              </a:ext>
            </a:extLst>
          </p:cNvPr>
          <p:cNvSpPr txBox="1">
            <a:spLocks/>
          </p:cNvSpPr>
          <p:nvPr/>
        </p:nvSpPr>
        <p:spPr>
          <a:xfrm>
            <a:off x="4199138" y="1863446"/>
            <a:ext cx="7575036" cy="21927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Arial"/>
              <a:buNone/>
            </a:pPr>
            <a:r>
              <a:rPr lang="he-IL" dirty="0">
                <a:cs typeface="+mj-cs"/>
              </a:rPr>
              <a:t>מכל מסך ניתן לחזור למסך הקודם ב- 2 דרכים: </a:t>
            </a:r>
          </a:p>
          <a:p>
            <a:pPr marL="0" indent="0" algn="r" rtl="1">
              <a:buFont typeface="Arial"/>
              <a:buNone/>
            </a:pPr>
            <a:r>
              <a:rPr lang="he-IL" dirty="0">
                <a:cs typeface="+mj-cs"/>
              </a:rPr>
              <a:t>1. ע"י לחיצה על כפתור </a:t>
            </a:r>
            <a:r>
              <a:rPr lang="en-US" dirty="0">
                <a:cs typeface="+mj-cs"/>
              </a:rPr>
              <a:t>back</a:t>
            </a:r>
            <a:r>
              <a:rPr lang="he-IL" dirty="0">
                <a:cs typeface="+mj-cs"/>
              </a:rPr>
              <a:t> בטלפון. אם המשתמש ילחץ על כפתור זה, נחזור למסך הקודם ללא המידע שאותו אנו רוצים לשלוח כתשובה.</a:t>
            </a:r>
          </a:p>
          <a:p>
            <a:pPr marL="0" indent="0" algn="r" rtl="1">
              <a:buNone/>
            </a:pPr>
            <a:r>
              <a:rPr lang="he-IL" dirty="0">
                <a:cs typeface="+mj-cs"/>
              </a:rPr>
              <a:t>2. אם המשתמש ילחץ על כפתור הסיום שהגדרנו, נחזור למסך הקודם עם המידע שאותו אנו רוצים לשלוח כתשובה.</a:t>
            </a:r>
            <a:endParaRPr lang="he-IL" b="1" dirty="0">
              <a:cs typeface="+mj-cs"/>
            </a:endParaRPr>
          </a:p>
        </p:txBody>
      </p:sp>
      <p:sp>
        <p:nvSpPr>
          <p:cNvPr id="7" name="אליפסה 6">
            <a:extLst>
              <a:ext uri="{FF2B5EF4-FFF2-40B4-BE49-F238E27FC236}">
                <a16:creationId xmlns:a16="http://schemas.microsoft.com/office/drawing/2014/main" id="{7C6DEA0A-F88A-43E0-85B3-C39CBF5EF427}"/>
              </a:ext>
            </a:extLst>
          </p:cNvPr>
          <p:cNvSpPr/>
          <p:nvPr/>
        </p:nvSpPr>
        <p:spPr>
          <a:xfrm>
            <a:off x="1860332" y="5623016"/>
            <a:ext cx="749703" cy="62020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87DF2D-4E7C-4219-8501-B96BCFA9A1AF}"/>
              </a:ext>
            </a:extLst>
          </p:cNvPr>
          <p:cNvSpPr txBox="1">
            <a:spLocks/>
          </p:cNvSpPr>
          <p:nvPr/>
        </p:nvSpPr>
        <p:spPr>
          <a:xfrm>
            <a:off x="4199138" y="4368430"/>
            <a:ext cx="7575036" cy="18747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Arial"/>
              <a:buNone/>
            </a:pPr>
            <a:r>
              <a:rPr lang="he-IL" sz="2200" dirty="0">
                <a:cs typeface="+mj-cs"/>
              </a:rPr>
              <a:t>יש להודיע למסך אליו נחזור האם אנו שולחים מידע או לא.</a:t>
            </a:r>
          </a:p>
          <a:p>
            <a:pPr marL="0" indent="0" algn="r" rtl="1">
              <a:buFont typeface="Arial"/>
              <a:buNone/>
            </a:pPr>
            <a:r>
              <a:rPr lang="he-IL" sz="2200" dirty="0">
                <a:cs typeface="+mj-cs"/>
              </a:rPr>
              <a:t>לחיצה על כפתור </a:t>
            </a:r>
            <a:r>
              <a:rPr lang="en-US" sz="2200" b="1" dirty="0">
                <a:cs typeface="+mj-cs"/>
              </a:rPr>
              <a:t>back</a:t>
            </a:r>
            <a:r>
              <a:rPr lang="he-IL" sz="2200" dirty="0">
                <a:cs typeface="+mj-cs"/>
              </a:rPr>
              <a:t> מחזירה תשובה </a:t>
            </a:r>
            <a:r>
              <a:rPr lang="en-US" sz="2200" b="1" dirty="0">
                <a:cs typeface="+mj-cs"/>
              </a:rPr>
              <a:t>Cancel</a:t>
            </a:r>
            <a:r>
              <a:rPr lang="he-IL" sz="2200" dirty="0">
                <a:cs typeface="+mj-cs"/>
              </a:rPr>
              <a:t> – פעולה בוטלה.</a:t>
            </a:r>
          </a:p>
        </p:txBody>
      </p:sp>
    </p:spTree>
    <p:extLst>
      <p:ext uri="{BB962C8B-B14F-4D97-AF65-F5344CB8AC3E}">
        <p14:creationId xmlns:p14="http://schemas.microsoft.com/office/powerpoint/2010/main" val="24934879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8741" y="51440"/>
            <a:ext cx="10018713" cy="1752599"/>
          </a:xfrm>
        </p:spPr>
        <p:txBody>
          <a:bodyPr>
            <a:normAutofit/>
          </a:bodyPr>
          <a:lstStyle/>
          <a:p>
            <a:pPr rtl="1"/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סדר פעולות – שלב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4339" y="1466258"/>
            <a:ext cx="10018713" cy="1214081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b="1" dirty="0"/>
              <a:t>שורה 1 – </a:t>
            </a:r>
            <a:r>
              <a:rPr lang="he-IL" dirty="0"/>
              <a:t>נגדיר </a:t>
            </a:r>
            <a:r>
              <a:rPr lang="en-US" dirty="0"/>
              <a:t>intent </a:t>
            </a:r>
            <a:r>
              <a:rPr lang="he-IL" dirty="0"/>
              <a:t> ללא ערכים. אנו לא מגדירים לו לאיזה מסך לעבור כיוון שאנו חוזרים למסך שקרא לנו.</a:t>
            </a:r>
          </a:p>
          <a:p>
            <a:pPr marL="0" indent="0" algn="r" rtl="1">
              <a:buNone/>
            </a:pPr>
            <a:r>
              <a:rPr lang="he-IL" b="1" dirty="0"/>
              <a:t>שורה 2- </a:t>
            </a:r>
            <a:r>
              <a:rPr lang="he-IL" dirty="0"/>
              <a:t>מצרפים נתונים ל </a:t>
            </a:r>
            <a:r>
              <a:rPr lang="en-US" dirty="0"/>
              <a:t>intent</a:t>
            </a:r>
            <a:r>
              <a:rPr lang="he-IL" dirty="0"/>
              <a:t> בפורמט </a:t>
            </a:r>
            <a:r>
              <a:rPr lang="en-US" dirty="0"/>
              <a:t>Key – Value</a:t>
            </a:r>
            <a:r>
              <a:rPr lang="he-IL" dirty="0"/>
              <a:t> בדיוק כפי שעשינו עד כה.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222512" y="3054277"/>
            <a:ext cx="8489658" cy="22467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SendReply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(View v)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1. Intent data =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kumimoji="0" lang="en-US" altLang="en-US" sz="2000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Intent()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e-IL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2.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data.putExtra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“Answer"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“my answer”);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3.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setResult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1" i="1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RESULT_OK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data);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4. finish();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C7AFE5A-CCCC-4A7C-8AE6-E2F8B70D8D52}"/>
              </a:ext>
            </a:extLst>
          </p:cNvPr>
          <p:cNvSpPr txBox="1">
            <a:spLocks/>
          </p:cNvSpPr>
          <p:nvPr/>
        </p:nvSpPr>
        <p:spPr>
          <a:xfrm>
            <a:off x="4651900" y="4650006"/>
            <a:ext cx="6935554" cy="17374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Arial"/>
              <a:buNone/>
            </a:pPr>
            <a:r>
              <a:rPr lang="he-IL" b="1" dirty="0"/>
              <a:t>שורה 3 – </a:t>
            </a:r>
            <a:r>
              <a:rPr lang="he-IL" dirty="0"/>
              <a:t>מגדירים תשובה למסך שקרא לנו:</a:t>
            </a:r>
          </a:p>
          <a:p>
            <a:pPr marL="0" indent="0" algn="r" rtl="1">
              <a:buFont typeface="Arial"/>
              <a:buNone/>
            </a:pPr>
            <a:r>
              <a:rPr lang="he-IL" dirty="0"/>
              <a:t>	1. קוד התשובה </a:t>
            </a:r>
            <a:r>
              <a:rPr lang="en-US" dirty="0"/>
              <a:t>OK</a:t>
            </a:r>
            <a:r>
              <a:rPr lang="he-IL" dirty="0"/>
              <a:t> (יש מספר קודים מוגדרים)</a:t>
            </a:r>
          </a:p>
          <a:p>
            <a:pPr marL="0" indent="0" algn="r" rtl="1">
              <a:buFont typeface="Arial"/>
              <a:buNone/>
            </a:pPr>
            <a:r>
              <a:rPr lang="he-IL" dirty="0"/>
              <a:t>	2. חבילת המידע המכילה את התשובה - </a:t>
            </a:r>
            <a:r>
              <a:rPr lang="en-US" dirty="0"/>
              <a:t>intent</a:t>
            </a:r>
            <a:endParaRPr lang="he-IL" dirty="0"/>
          </a:p>
          <a:p>
            <a:pPr marL="0" indent="0" algn="r" rtl="1">
              <a:buFont typeface="Arial"/>
              <a:buNone/>
            </a:pPr>
            <a:r>
              <a:rPr lang="he-IL" b="1" dirty="0"/>
              <a:t>שורה 4- </a:t>
            </a:r>
            <a:r>
              <a:rPr lang="he-IL" dirty="0"/>
              <a:t>סוגרים את המסך ומוציאים אותו ממחסנית המסכים.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894D9284-AF5A-4C11-B8D9-41B625977B30}"/>
              </a:ext>
            </a:extLst>
          </p:cNvPr>
          <p:cNvSpPr/>
          <p:nvPr/>
        </p:nvSpPr>
        <p:spPr>
          <a:xfrm>
            <a:off x="2104007" y="5178440"/>
            <a:ext cx="2672179" cy="13316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2000" b="1" dirty="0"/>
              <a:t>לאחר ביצוע פעולות אלו, נחזור למסך הקודם עם תשובה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227672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34317"/>
            <a:ext cx="10018713" cy="1752599"/>
          </a:xfrm>
        </p:spPr>
        <p:txBody>
          <a:bodyPr>
            <a:noAutofit/>
          </a:bodyPr>
          <a:lstStyle/>
          <a:p>
            <a:pPr rtl="1"/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סדר פעולות  - שלב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610146"/>
            <a:ext cx="10018713" cy="1461528"/>
          </a:xfrm>
        </p:spPr>
        <p:txBody>
          <a:bodyPr anchor="t">
            <a:normAutofit lnSpcReduction="10000"/>
          </a:bodyPr>
          <a:lstStyle/>
          <a:p>
            <a:pPr marL="0" indent="0" algn="r" rtl="1">
              <a:buNone/>
            </a:pPr>
            <a:r>
              <a:rPr lang="he-IL" dirty="0"/>
              <a:t>כעת, נקרא את התשובה שקיבלנו.</a:t>
            </a:r>
          </a:p>
          <a:p>
            <a:pPr marL="0" indent="0" algn="r" rtl="1">
              <a:buNone/>
            </a:pPr>
            <a:r>
              <a:rPr lang="he-IL" dirty="0"/>
              <a:t>	נגדיר את הפעולה </a:t>
            </a:r>
            <a:r>
              <a:rPr lang="en-US" dirty="0" err="1"/>
              <a:t>onActivityResult</a:t>
            </a:r>
            <a:r>
              <a:rPr lang="he-IL" dirty="0"/>
              <a:t> המטפלת בתשובה.</a:t>
            </a:r>
          </a:p>
          <a:p>
            <a:pPr marL="0" indent="0" algn="r" rtl="1">
              <a:buNone/>
            </a:pPr>
            <a:r>
              <a:rPr lang="he-IL" dirty="0"/>
              <a:t>פעולה זו מובנית באנדרואיד</a:t>
            </a:r>
          </a:p>
          <a:p>
            <a:pPr marL="0" indent="0" algn="r" rtl="1">
              <a:buNone/>
            </a:pPr>
            <a:endParaRPr lang="he-IL" dirty="0"/>
          </a:p>
          <a:p>
            <a:pPr algn="r" rtl="1"/>
            <a:endParaRPr lang="he-IL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07548" y="3153684"/>
            <a:ext cx="10619853" cy="230832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protected void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onActivityResult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requestCode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resultCode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Intent data)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requestCode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kumimoji="0" lang="he-IL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alt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&amp;&amp;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resultCode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RESULT_OK)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String reply 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data.getExtras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getString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“Answer"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tvReplyText.setText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(reply);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FC965407-3F49-4F5C-BF7A-A15A18F40D94}"/>
              </a:ext>
            </a:extLst>
          </p:cNvPr>
          <p:cNvSpPr/>
          <p:nvPr/>
        </p:nvSpPr>
        <p:spPr>
          <a:xfrm>
            <a:off x="10045085" y="3916204"/>
            <a:ext cx="1873188" cy="13316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2800" b="1" dirty="0"/>
              <a:t>הסבר בעמוד הבא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750581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34317"/>
            <a:ext cx="10018713" cy="1161675"/>
          </a:xfrm>
        </p:spPr>
        <p:txBody>
          <a:bodyPr>
            <a:noAutofit/>
          </a:bodyPr>
          <a:lstStyle/>
          <a:p>
            <a:pPr rtl="1"/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סדר פעולות  - שלב 5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07548" y="3260216"/>
            <a:ext cx="10619853" cy="230832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protected void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onActivityResult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requestCode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resultCode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Intent data)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requestCode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kumimoji="0" lang="he-IL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alt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&amp;&amp;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resultCode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RESULT_OK)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String reply 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data.getExtras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getString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“Answer"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tvReplyText.setText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(reply);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41359" y="5632794"/>
            <a:ext cx="85403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10 - המספר אותו שלחנו בקריאה למסך החדש – מזהה המסך.</a:t>
            </a:r>
          </a:p>
          <a:p>
            <a:pPr algn="r" rtl="1"/>
            <a:r>
              <a:rPr lang="he-IL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אם חזרנו אם תשובה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OK</a:t>
            </a:r>
            <a:r>
              <a:rPr lang="he-IL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וגם ממסך עם הקוד המתאים, נבקש את המידע.</a:t>
            </a:r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36DF864-8678-414C-8F20-FEBFC7F898A5}"/>
              </a:ext>
            </a:extLst>
          </p:cNvPr>
          <p:cNvSpPr/>
          <p:nvPr/>
        </p:nvSpPr>
        <p:spPr>
          <a:xfrm>
            <a:off x="1189608" y="1620045"/>
            <a:ext cx="106990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אם קראנו ל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Activity</a:t>
            </a:r>
            <a:r>
              <a:rPr lang="he-IL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עם בקשה </a:t>
            </a:r>
            <a:r>
              <a:rPr lang="he-IL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לשתובה</a:t>
            </a:r>
            <a:r>
              <a:rPr lang="he-IL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נחזור לפעולה זו.</a:t>
            </a:r>
          </a:p>
          <a:p>
            <a:pPr algn="r" rtl="1"/>
            <a:r>
              <a:rPr lang="he-IL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הפעולה מקבלת 3 נתונים: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requestCode</a:t>
            </a:r>
            <a:r>
              <a:rPr lang="he-IL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 מזהה המסך. מאפשרת לנו לדעת מאיזה מסך חזרנו.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resultCode</a:t>
            </a:r>
            <a:r>
              <a:rPr lang="he-IL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 מה התשובה שקיבלנו מהמסך הקודם – </a:t>
            </a:r>
            <a:r>
              <a:rPr lang="en-US" altLang="en-US" b="1" i="1" dirty="0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RESULT_OK</a:t>
            </a:r>
            <a:r>
              <a:rPr lang="he-IL" altLang="en-US" b="1" i="1" dirty="0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e-IL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או תשובה אחרת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lang="he-IL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 חבית הנתונים שקיבלנו.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9008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039202"/>
            <a:ext cx="10018713" cy="3124201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he-IL" sz="8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דוגמא</a:t>
            </a:r>
            <a:endParaRPr lang="en-US" sz="8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28313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696302" y="50230"/>
            <a:ext cx="8362097" cy="1074514"/>
          </a:xfrm>
        </p:spPr>
        <p:txBody>
          <a:bodyPr>
            <a:noAutofit/>
          </a:bodyPr>
          <a:lstStyle/>
          <a:p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מסרים עם נתונים מוחזרים- מסך שולח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1"/>
          </p:nvPr>
        </p:nvSpPr>
        <p:spPr>
          <a:xfrm>
            <a:off x="2562687" y="1284542"/>
            <a:ext cx="7673266" cy="172819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Intent </a:t>
            </a:r>
            <a:r>
              <a:rPr lang="en-US" sz="2800" dirty="0" err="1"/>
              <a:t>i</a:t>
            </a:r>
            <a:r>
              <a:rPr lang="en-US" sz="2800" dirty="0"/>
              <a:t> = new Intent(this, </a:t>
            </a:r>
            <a:r>
              <a:rPr lang="en-US" sz="2800" dirty="0" err="1"/>
              <a:t>ActivityTwo.class</a:t>
            </a:r>
            <a:r>
              <a:rPr lang="en-US" sz="2800" dirty="0"/>
              <a:t>); </a:t>
            </a:r>
          </a:p>
          <a:p>
            <a:pPr marL="0" indent="0">
              <a:buNone/>
            </a:pPr>
            <a:r>
              <a:rPr lang="en-US" sz="2800" dirty="0" err="1"/>
              <a:t>startActivityForResult</a:t>
            </a:r>
            <a:r>
              <a:rPr lang="en-US" sz="2800" dirty="0"/>
              <a:t>(</a:t>
            </a:r>
            <a:r>
              <a:rPr lang="en-US" sz="2800" dirty="0" err="1"/>
              <a:t>i</a:t>
            </a:r>
            <a:r>
              <a:rPr lang="en-US" sz="2800" dirty="0"/>
              <a:t>, </a:t>
            </a:r>
            <a:r>
              <a:rPr lang="he-IL" altLang="en-US" sz="2800" dirty="0"/>
              <a:t>13</a:t>
            </a:r>
            <a:r>
              <a:rPr lang="en-US" sz="2800" dirty="0"/>
              <a:t>); </a:t>
            </a:r>
            <a:endParaRPr lang="he-IL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0" y="3429000"/>
            <a:ext cx="9750641" cy="30469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sz="2400" dirty="0"/>
              <a:t>protected void </a:t>
            </a:r>
            <a:r>
              <a:rPr lang="en-US" sz="2400" b="1" dirty="0" err="1"/>
              <a:t>onActivityResult</a:t>
            </a:r>
            <a:r>
              <a:rPr lang="en-US" sz="2400" dirty="0"/>
              <a:t>(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requestCode</a:t>
            </a:r>
            <a:r>
              <a:rPr lang="en-US" sz="2400" dirty="0"/>
              <a:t>, 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resultCode</a:t>
            </a:r>
            <a:r>
              <a:rPr lang="en-US" sz="2400" dirty="0"/>
              <a:t>, 					Intent data) </a:t>
            </a:r>
          </a:p>
          <a:p>
            <a:pPr algn="l" rtl="0"/>
            <a:r>
              <a:rPr lang="en-US" sz="2400" dirty="0"/>
              <a:t>{</a:t>
            </a:r>
          </a:p>
          <a:p>
            <a:pPr algn="l" rtl="0"/>
            <a:r>
              <a:rPr lang="en-US" sz="2400" dirty="0"/>
              <a:t>   if (</a:t>
            </a:r>
            <a:r>
              <a:rPr lang="en-US" sz="2400" b="1" dirty="0" err="1"/>
              <a:t>resultCode</a:t>
            </a:r>
            <a:r>
              <a:rPr lang="en-US" sz="2400" dirty="0"/>
              <a:t> == RESULT_OK &amp;&amp;  </a:t>
            </a:r>
            <a:r>
              <a:rPr lang="en-US" sz="2400" b="1" dirty="0" err="1"/>
              <a:t>requestCode</a:t>
            </a:r>
            <a:r>
              <a:rPr lang="en-US" sz="2400" dirty="0"/>
              <a:t> == </a:t>
            </a:r>
            <a:r>
              <a:rPr lang="he-IL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  <a:r>
              <a:rPr lang="en-US" sz="2400" dirty="0"/>
              <a:t>) </a:t>
            </a:r>
          </a:p>
          <a:p>
            <a:pPr algn="l" rtl="0"/>
            <a:r>
              <a:rPr lang="en-US" sz="2400" dirty="0"/>
              <a:t>   { </a:t>
            </a:r>
          </a:p>
          <a:p>
            <a:pPr algn="l" rtl="0"/>
            <a:r>
              <a:rPr lang="en-US" sz="2400" dirty="0"/>
              <a:t>	String res =  </a:t>
            </a:r>
            <a:r>
              <a:rPr lang="en-US" sz="2400" dirty="0" err="1"/>
              <a:t>data.getExtras</a:t>
            </a:r>
            <a:r>
              <a:rPr lang="en-US" sz="2400" dirty="0"/>
              <a:t>().</a:t>
            </a:r>
            <a:r>
              <a:rPr lang="en-US" sz="2400" dirty="0" err="1"/>
              <a:t>getString</a:t>
            </a:r>
            <a:r>
              <a:rPr lang="en-US" sz="2400" dirty="0"/>
              <a:t>("</a:t>
            </a:r>
            <a:r>
              <a:rPr lang="en-US" sz="2400" b="1" dirty="0"/>
              <a:t>returnKey1</a:t>
            </a:r>
            <a:r>
              <a:rPr lang="en-US" sz="2400" dirty="0"/>
              <a:t>");                                                </a:t>
            </a:r>
            <a:endParaRPr lang="en-US" dirty="0"/>
          </a:p>
          <a:p>
            <a:pPr algn="l" rtl="0"/>
            <a:r>
              <a:rPr lang="en-US" sz="2400" dirty="0"/>
              <a:t>   } </a:t>
            </a:r>
          </a:p>
          <a:p>
            <a:pPr algn="l" rtl="0"/>
            <a:r>
              <a:rPr lang="en-US" sz="2400" dirty="0"/>
              <a:t>} </a:t>
            </a:r>
            <a:endParaRPr lang="he-IL" sz="2400" dirty="0"/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B9518AD0-1EB9-4FD5-978E-B8E379CF386E}"/>
              </a:ext>
            </a:extLst>
          </p:cNvPr>
          <p:cNvSpPr/>
          <p:nvPr/>
        </p:nvSpPr>
        <p:spPr>
          <a:xfrm>
            <a:off x="10352844" y="1606857"/>
            <a:ext cx="1464815" cy="8877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/>
              <a:t>מעבר למסך עם בקשת תשובה</a:t>
            </a:r>
            <a:endParaRPr lang="en-US" dirty="0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9A7073B6-ADBD-4D11-A7C1-3D0F8A4D500B}"/>
              </a:ext>
            </a:extLst>
          </p:cNvPr>
          <p:cNvSpPr/>
          <p:nvPr/>
        </p:nvSpPr>
        <p:spPr>
          <a:xfrm>
            <a:off x="10352844" y="4363376"/>
            <a:ext cx="1464815" cy="8877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/>
              <a:t>קריאת התשובה שהתקבלה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9323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274893" y="79131"/>
            <a:ext cx="8594109" cy="1074514"/>
          </a:xfrm>
        </p:spPr>
        <p:txBody>
          <a:bodyPr>
            <a:noAutofit/>
          </a:bodyPr>
          <a:lstStyle/>
          <a:p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מסרים עם נתונים מוחזרים- מסך משני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289465" y="2577957"/>
            <a:ext cx="8434317" cy="3046988"/>
          </a:xfrm>
          <a:prstGeom prst="rect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SendReply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(View v)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Intent data =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Intent();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replyID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rg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.getText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data.putExtra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e-IL" altLang="en-US" sz="2400" b="1" dirty="0">
                <a:solidFill>
                  <a:schemeClr val="dk1"/>
                </a:solidFill>
              </a:rPr>
              <a:t>"</a:t>
            </a:r>
            <a:r>
              <a:rPr lang="en-US" sz="2400" b="1" dirty="0">
                <a:solidFill>
                  <a:schemeClr val="dk1"/>
                </a:solidFill>
              </a:rPr>
              <a:t>returnKey1</a:t>
            </a:r>
            <a:r>
              <a:rPr lang="en-US" altLang="en-US" sz="2400" b="1" dirty="0">
                <a:solidFill>
                  <a:schemeClr val="dk1"/>
                </a:solidFill>
              </a:rPr>
              <a:t>"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reply);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setResult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RESULT_OK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data);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finish();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65963" y="1400267"/>
            <a:ext cx="2906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3200" b="1" dirty="0">
                <a:solidFill>
                  <a:srgbClr val="7030A0"/>
                </a:solidFill>
              </a:rPr>
              <a:t>החזרת תשובה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0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B8C78F3-364A-42AB-8E3E-9CD94706B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054223"/>
          </a:xfrm>
        </p:spPr>
        <p:txBody>
          <a:bodyPr/>
          <a:lstStyle/>
          <a:p>
            <a:r>
              <a:rPr lang="he-IL" b="1" dirty="0">
                <a:solidFill>
                  <a:srgbClr val="0070C0"/>
                </a:solidFill>
                <a:cs typeface="BN Alpaca" panose="02000000000000000000" pitchFamily="2" charset="-79"/>
              </a:rPr>
              <a:t>מסכים</a:t>
            </a:r>
            <a:endParaRPr lang="en-US" b="1" dirty="0">
              <a:solidFill>
                <a:srgbClr val="0070C0"/>
              </a:solidFill>
              <a:cs typeface="BN Alpaca" panose="02000000000000000000" pitchFamily="2" charset="-79"/>
            </a:endParaRPr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23D8DF0D-74E1-43B3-8E1F-BF785FFEBC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3524546"/>
              </p:ext>
            </p:extLst>
          </p:nvPr>
        </p:nvGraphicFramePr>
        <p:xfrm>
          <a:off x="3150587" y="4310673"/>
          <a:ext cx="8128000" cy="1869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A269196-32A7-4D97-80E2-5FFA72F6C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8813" y="1840079"/>
            <a:ext cx="8736192" cy="2279561"/>
          </a:xfrm>
        </p:spPr>
        <p:txBody>
          <a:bodyPr anchor="t">
            <a:normAutofit/>
          </a:bodyPr>
          <a:lstStyle/>
          <a:p>
            <a:pPr algn="r" rtl="1"/>
            <a:r>
              <a:rPr lang="he-IL" altLang="en-US" dirty="0">
                <a:cs typeface="Gisha" panose="020B0502040204020203" pitchFamily="34" charset="-79"/>
              </a:rPr>
              <a:t>המסכים נשמרים במחסנית – אנו רואים את המסך בראש המחסנית.</a:t>
            </a:r>
          </a:p>
          <a:p>
            <a:pPr algn="r" rtl="1"/>
            <a:r>
              <a:rPr lang="he-IL" altLang="en-US" dirty="0">
                <a:cs typeface="Gisha" panose="020B0502040204020203" pitchFamily="34" charset="-79"/>
              </a:rPr>
              <a:t>כאשר האפליקציה מאותחלת, המסך הראשי נפתח.</a:t>
            </a:r>
          </a:p>
          <a:p>
            <a:pPr algn="r" rtl="1"/>
            <a:r>
              <a:rPr lang="he-IL" altLang="en-US" dirty="0">
                <a:cs typeface="Gisha" panose="020B0502040204020203" pitchFamily="34" charset="-79"/>
              </a:rPr>
              <a:t>כאשר עוברים למסך חדש, המסך החדש נכנס לראש המחסנית. </a:t>
            </a:r>
          </a:p>
          <a:p>
            <a:pPr algn="r" rtl="1"/>
            <a:r>
              <a:rPr lang="he-IL" altLang="en-US" dirty="0">
                <a:cs typeface="Gisha" panose="020B0502040204020203" pitchFamily="34" charset="-79"/>
              </a:rPr>
              <a:t>כשחוזרים למסך הקודם – מוציאים את המסך מהמחסנית.</a:t>
            </a:r>
            <a:endParaRPr lang="en-US" altLang="en-US" dirty="0">
              <a:cs typeface="Gisha" panose="020B0502040204020203" pitchFamily="34" charset="-79"/>
            </a:endParaRPr>
          </a:p>
        </p:txBody>
      </p:sp>
      <p:grpSp>
        <p:nvGrpSpPr>
          <p:cNvPr id="16" name="קבוצה 15">
            <a:extLst>
              <a:ext uri="{FF2B5EF4-FFF2-40B4-BE49-F238E27FC236}">
                <a16:creationId xmlns:a16="http://schemas.microsoft.com/office/drawing/2014/main" id="{BAE5396D-F702-4415-B524-BC953E35CEB9}"/>
              </a:ext>
            </a:extLst>
          </p:cNvPr>
          <p:cNvGrpSpPr/>
          <p:nvPr/>
        </p:nvGrpSpPr>
        <p:grpSpPr>
          <a:xfrm>
            <a:off x="1402672" y="2254928"/>
            <a:ext cx="2678098" cy="3000653"/>
            <a:chOff x="1402672" y="2254928"/>
            <a:chExt cx="2678098" cy="3000653"/>
          </a:xfrm>
        </p:grpSpPr>
        <p:grpSp>
          <p:nvGrpSpPr>
            <p:cNvPr id="14" name="קבוצה 13">
              <a:extLst>
                <a:ext uri="{FF2B5EF4-FFF2-40B4-BE49-F238E27FC236}">
                  <a16:creationId xmlns:a16="http://schemas.microsoft.com/office/drawing/2014/main" id="{93E6DA78-FDAD-42C3-93BF-EA357CBB12B5}"/>
                </a:ext>
              </a:extLst>
            </p:cNvPr>
            <p:cNvGrpSpPr/>
            <p:nvPr/>
          </p:nvGrpSpPr>
          <p:grpSpPr>
            <a:xfrm>
              <a:off x="1402672" y="2979859"/>
              <a:ext cx="2678098" cy="2275722"/>
              <a:chOff x="1402672" y="2979859"/>
              <a:chExt cx="2678098" cy="2275722"/>
            </a:xfrm>
          </p:grpSpPr>
          <p:grpSp>
            <p:nvGrpSpPr>
              <p:cNvPr id="9" name="קבוצה 8">
                <a:extLst>
                  <a:ext uri="{FF2B5EF4-FFF2-40B4-BE49-F238E27FC236}">
                    <a16:creationId xmlns:a16="http://schemas.microsoft.com/office/drawing/2014/main" id="{FA20DE78-ECCD-4D86-AE9C-D77BD3682BD8}"/>
                  </a:ext>
                </a:extLst>
              </p:cNvPr>
              <p:cNvGrpSpPr/>
              <p:nvPr/>
            </p:nvGrpSpPr>
            <p:grpSpPr>
              <a:xfrm>
                <a:off x="1402672" y="2979859"/>
                <a:ext cx="1447060" cy="2275722"/>
                <a:chOff x="1402672" y="2979859"/>
                <a:chExt cx="1447060" cy="2275722"/>
              </a:xfrm>
            </p:grpSpPr>
            <p:sp>
              <p:nvSpPr>
                <p:cNvPr id="6" name="מלבן 5">
                  <a:extLst>
                    <a:ext uri="{FF2B5EF4-FFF2-40B4-BE49-F238E27FC236}">
                      <a16:creationId xmlns:a16="http://schemas.microsoft.com/office/drawing/2014/main" id="{5E0E1C61-3ECD-4CCD-93AD-5C01FE9D3FA3}"/>
                    </a:ext>
                  </a:extLst>
                </p:cNvPr>
                <p:cNvSpPr/>
                <p:nvPr/>
              </p:nvSpPr>
              <p:spPr>
                <a:xfrm>
                  <a:off x="1402672" y="4509856"/>
                  <a:ext cx="1447060" cy="745725"/>
                </a:xfrm>
                <a:prstGeom prst="rect">
                  <a:avLst/>
                </a:prstGeom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err="1"/>
                    <a:t>MainActivity</a:t>
                  </a:r>
                  <a:endParaRPr lang="en-US" dirty="0"/>
                </a:p>
              </p:txBody>
            </p:sp>
            <p:sp>
              <p:nvSpPr>
                <p:cNvPr id="7" name="מלבן 6">
                  <a:extLst>
                    <a:ext uri="{FF2B5EF4-FFF2-40B4-BE49-F238E27FC236}">
                      <a16:creationId xmlns:a16="http://schemas.microsoft.com/office/drawing/2014/main" id="{17DFF1FC-9B87-4BE4-9B18-05402A790807}"/>
                    </a:ext>
                  </a:extLst>
                </p:cNvPr>
                <p:cNvSpPr/>
                <p:nvPr/>
              </p:nvSpPr>
              <p:spPr>
                <a:xfrm>
                  <a:off x="1402672" y="3746777"/>
                  <a:ext cx="1447060" cy="745725"/>
                </a:xfrm>
                <a:prstGeom prst="rect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Activity 1</a:t>
                  </a:r>
                </a:p>
              </p:txBody>
            </p:sp>
            <p:sp>
              <p:nvSpPr>
                <p:cNvPr id="8" name="מלבן 7">
                  <a:extLst>
                    <a:ext uri="{FF2B5EF4-FFF2-40B4-BE49-F238E27FC236}">
                      <a16:creationId xmlns:a16="http://schemas.microsoft.com/office/drawing/2014/main" id="{B8D374C9-BE73-44B9-9BBF-BC1F6C62F334}"/>
                    </a:ext>
                  </a:extLst>
                </p:cNvPr>
                <p:cNvSpPr/>
                <p:nvPr/>
              </p:nvSpPr>
              <p:spPr>
                <a:xfrm>
                  <a:off x="1402672" y="2979859"/>
                  <a:ext cx="1447060" cy="74572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Activity 2</a:t>
                  </a:r>
                </a:p>
              </p:txBody>
            </p:sp>
          </p:grpSp>
          <p:pic>
            <p:nvPicPr>
              <p:cNvPr id="10" name="תמונה 9">
                <a:extLst>
                  <a:ext uri="{FF2B5EF4-FFF2-40B4-BE49-F238E27FC236}">
                    <a16:creationId xmlns:a16="http://schemas.microsoft.com/office/drawing/2014/main" id="{B0FCE736-A59E-4F3B-A6EF-8D58DDF735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382393" y="3352721"/>
                <a:ext cx="698377" cy="462161"/>
              </a:xfrm>
              <a:prstGeom prst="rect">
                <a:avLst/>
              </a:prstGeom>
            </p:spPr>
          </p:pic>
          <p:cxnSp>
            <p:nvCxnSpPr>
              <p:cNvPr id="12" name="מחבר חץ ישר 11">
                <a:extLst>
                  <a:ext uri="{FF2B5EF4-FFF2-40B4-BE49-F238E27FC236}">
                    <a16:creationId xmlns:a16="http://schemas.microsoft.com/office/drawing/2014/main" id="{F9E0D955-82E0-4392-AECF-2A14CC73B9BC}"/>
                  </a:ext>
                </a:extLst>
              </p:cNvPr>
              <p:cNvCxnSpPr>
                <a:cxnSpLocks/>
                <a:stCxn id="10" idx="1"/>
                <a:endCxn id="8" idx="3"/>
              </p:cNvCxnSpPr>
              <p:nvPr/>
            </p:nvCxnSpPr>
            <p:spPr>
              <a:xfrm flipH="1" flipV="1">
                <a:off x="2849732" y="3352722"/>
                <a:ext cx="532661" cy="231080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מלבן 14">
              <a:extLst>
                <a:ext uri="{FF2B5EF4-FFF2-40B4-BE49-F238E27FC236}">
                  <a16:creationId xmlns:a16="http://schemas.microsoft.com/office/drawing/2014/main" id="{55CD84CD-9B77-449F-B639-1186257A1E15}"/>
                </a:ext>
              </a:extLst>
            </p:cNvPr>
            <p:cNvSpPr/>
            <p:nvPr/>
          </p:nvSpPr>
          <p:spPr>
            <a:xfrm>
              <a:off x="1402672" y="2254928"/>
              <a:ext cx="1447060" cy="49385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r>
                <a:rPr lang="he-IL" b="1" dirty="0"/>
                <a:t>מחסנית מסכים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479051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039202"/>
            <a:ext cx="10018713" cy="3124201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he-IL" sz="8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סיכום תהליך</a:t>
            </a:r>
            <a:endParaRPr lang="en-US" sz="8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685991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84310" y="338071"/>
            <a:ext cx="10018713" cy="1362737"/>
          </a:xfrm>
        </p:spPr>
        <p:txBody>
          <a:bodyPr>
            <a:normAutofit/>
          </a:bodyPr>
          <a:lstStyle/>
          <a:p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שלבי ביצוע - </a:t>
            </a:r>
            <a:r>
              <a:rPr lang="he-IL" b="1" dirty="0">
                <a:solidFill>
                  <a:schemeClr val="accent6">
                    <a:lumMod val="75000"/>
                  </a:schemeClr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צד השולח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1"/>
          </p:nvPr>
        </p:nvSpPr>
        <p:spPr>
          <a:xfrm>
            <a:off x="1013254" y="1700808"/>
            <a:ext cx="9654746" cy="4318992"/>
          </a:xfrm>
        </p:spPr>
        <p:txBody>
          <a:bodyPr>
            <a:normAutofit/>
          </a:bodyPr>
          <a:lstStyle/>
          <a:p>
            <a:pPr algn="r" rtl="1"/>
            <a:r>
              <a:rPr lang="he-IL" sz="2800" b="1" dirty="0">
                <a:solidFill>
                  <a:schemeClr val="accent4">
                    <a:lumMod val="75000"/>
                  </a:schemeClr>
                </a:solidFill>
              </a:rPr>
              <a:t>בצד השולח:</a:t>
            </a:r>
          </a:p>
          <a:p>
            <a:pPr lvl="1" algn="r" rtl="1"/>
            <a:r>
              <a:rPr lang="he-IL" sz="2800" dirty="0"/>
              <a:t> עוברים לפעילות הבאה (שאמורה להחזיר נתונים) ע"י</a:t>
            </a:r>
          </a:p>
          <a:p>
            <a:pPr marL="457200" lvl="1" indent="0" algn="l">
              <a:buNone/>
            </a:pPr>
            <a:r>
              <a:rPr lang="he-IL" sz="2800" dirty="0"/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</a:rPr>
              <a:t>startActivityForResult</a:t>
            </a:r>
            <a:r>
              <a:rPr lang="en-US" sz="2800" b="1" dirty="0"/>
              <a:t>(Intent </a:t>
            </a:r>
            <a:r>
              <a:rPr lang="en-US" sz="2800" b="1" dirty="0" err="1"/>
              <a:t>myIntent</a:t>
            </a:r>
            <a:r>
              <a:rPr lang="en-US" sz="2800" b="1" dirty="0"/>
              <a:t>, </a:t>
            </a:r>
            <a:r>
              <a:rPr lang="en-US" sz="2800" b="1" dirty="0" err="1"/>
              <a:t>int</a:t>
            </a:r>
            <a:r>
              <a:rPr lang="en-US" sz="2800" b="1" dirty="0"/>
              <a:t> </a:t>
            </a:r>
            <a:r>
              <a:rPr lang="en-US" sz="2800" b="1" dirty="0" err="1"/>
              <a:t>requestCode</a:t>
            </a:r>
            <a:r>
              <a:rPr lang="en-US" sz="2800" b="1" dirty="0"/>
              <a:t>);</a:t>
            </a:r>
            <a:endParaRPr lang="he-IL" sz="2800" b="1" dirty="0"/>
          </a:p>
          <a:p>
            <a:pPr lvl="1" algn="r" rtl="1"/>
            <a:r>
              <a:rPr lang="he-IL" sz="2800" dirty="0"/>
              <a:t>בחזרה מה-</a:t>
            </a:r>
            <a:r>
              <a:rPr lang="en-US" sz="2800" dirty="0"/>
              <a:t> Activity</a:t>
            </a:r>
            <a:r>
              <a:rPr lang="he-IL" sz="2800" b="1" dirty="0"/>
              <a:t>המקבל</a:t>
            </a:r>
            <a:r>
              <a:rPr lang="he-IL" sz="2800" dirty="0"/>
              <a:t> מופעלת בצד </a:t>
            </a:r>
            <a:r>
              <a:rPr lang="he-IL" sz="2800" b="1" dirty="0"/>
              <a:t>השולח.</a:t>
            </a:r>
          </a:p>
          <a:p>
            <a:pPr marL="344487" lvl="1" indent="0" algn="r" rtl="1">
              <a:buNone/>
            </a:pPr>
            <a:r>
              <a:rPr lang="en-US" sz="2800" b="1" dirty="0"/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</a:rPr>
              <a:t>onActivityResult</a:t>
            </a:r>
            <a:r>
              <a:rPr lang="en-US" sz="2800" b="1" dirty="0"/>
              <a:t>(</a:t>
            </a:r>
            <a:r>
              <a:rPr lang="en-US" sz="2800" b="1" dirty="0" err="1"/>
              <a:t>int</a:t>
            </a:r>
            <a:r>
              <a:rPr lang="en-US" sz="2800" b="1" dirty="0"/>
              <a:t> </a:t>
            </a:r>
            <a:r>
              <a:rPr lang="en-US" sz="2800" b="1" dirty="0" err="1"/>
              <a:t>requestCode</a:t>
            </a:r>
            <a:r>
              <a:rPr lang="en-US" sz="2800" b="1" dirty="0"/>
              <a:t>, </a:t>
            </a:r>
            <a:r>
              <a:rPr lang="en-US" sz="2800" b="1" dirty="0" err="1"/>
              <a:t>int</a:t>
            </a:r>
            <a:r>
              <a:rPr lang="en-US" sz="2800" b="1" dirty="0"/>
              <a:t> </a:t>
            </a:r>
            <a:r>
              <a:rPr lang="en-US" sz="2800" b="1" dirty="0" err="1"/>
              <a:t>resultCode</a:t>
            </a:r>
            <a:r>
              <a:rPr lang="en-US" sz="2800" b="1" dirty="0"/>
              <a:t>, Intent data)</a:t>
            </a:r>
            <a:r>
              <a:rPr lang="he-IL" sz="2800" dirty="0"/>
              <a:t>. </a:t>
            </a:r>
          </a:p>
          <a:p>
            <a:pPr lvl="1" algn="r" rtl="1"/>
            <a:r>
              <a:rPr lang="he-IL" sz="2800" dirty="0"/>
              <a:t>הנתונים המוחזרים נמצאים בפרמטרים. כדי לטפל בהם צריך לדרוס פעולה זו </a:t>
            </a:r>
            <a:r>
              <a:rPr lang="en-US" sz="2800" dirty="0" err="1">
                <a:solidFill>
                  <a:schemeClr val="accent4">
                    <a:lumMod val="75000"/>
                  </a:schemeClr>
                </a:solidFill>
              </a:rPr>
              <a:t>onActivityResult</a:t>
            </a:r>
            <a:r>
              <a:rPr lang="he-IL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010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368287"/>
          </a:xfrm>
        </p:spPr>
        <p:txBody>
          <a:bodyPr>
            <a:normAutofit/>
          </a:bodyPr>
          <a:lstStyle/>
          <a:p>
            <a:pPr rtl="1"/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מסרים עם נתונים מוחזרים - </a:t>
            </a:r>
            <a:r>
              <a:rPr lang="he-IL" b="1" dirty="0">
                <a:solidFill>
                  <a:schemeClr val="accent6">
                    <a:lumMod val="75000"/>
                  </a:schemeClr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צד המקבל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1"/>
          </p:nvPr>
        </p:nvSpPr>
        <p:spPr>
          <a:xfrm>
            <a:off x="1484310" y="1908313"/>
            <a:ext cx="10018713" cy="4585252"/>
          </a:xfrm>
        </p:spPr>
        <p:txBody>
          <a:bodyPr>
            <a:normAutofit/>
          </a:bodyPr>
          <a:lstStyle/>
          <a:p>
            <a:pPr algn="r" rtl="1"/>
            <a:r>
              <a:rPr lang="he-IL" dirty="0"/>
              <a:t>הנתונים מוחזרים ע"י הפעולה: </a:t>
            </a:r>
            <a:br>
              <a:rPr lang="en-US" dirty="0"/>
            </a:br>
            <a:r>
              <a:rPr lang="en-US" b="1" dirty="0" err="1">
                <a:solidFill>
                  <a:srgbClr val="0070C0"/>
                </a:solidFill>
              </a:rPr>
              <a:t>setResult</a:t>
            </a:r>
            <a:r>
              <a:rPr lang="en-US" b="1" dirty="0">
                <a:solidFill>
                  <a:srgbClr val="0070C0"/>
                </a:solidFill>
              </a:rPr>
              <a:t>(</a:t>
            </a:r>
            <a:r>
              <a:rPr lang="en-US" b="1" dirty="0" err="1">
                <a:solidFill>
                  <a:srgbClr val="0070C0"/>
                </a:solidFill>
              </a:rPr>
              <a:t>int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resultCode</a:t>
            </a:r>
            <a:r>
              <a:rPr lang="en-US" b="1" dirty="0">
                <a:solidFill>
                  <a:srgbClr val="0070C0"/>
                </a:solidFill>
              </a:rPr>
              <a:t>,</a:t>
            </a:r>
            <a:r>
              <a:rPr lang="en-US" sz="1800" b="1" dirty="0">
                <a:solidFill>
                  <a:srgbClr val="0070C0"/>
                </a:solidFill>
              </a:rPr>
              <a:t> Intent </a:t>
            </a:r>
            <a:r>
              <a:rPr lang="en-US" b="1" dirty="0">
                <a:solidFill>
                  <a:srgbClr val="0070C0"/>
                </a:solidFill>
              </a:rPr>
              <a:t> data)</a:t>
            </a:r>
            <a:r>
              <a:rPr lang="he-IL" b="1" dirty="0">
                <a:solidFill>
                  <a:srgbClr val="0070C0"/>
                </a:solidFill>
              </a:rPr>
              <a:t> </a:t>
            </a:r>
          </a:p>
          <a:p>
            <a:pPr algn="r" rtl="1"/>
            <a:r>
              <a:rPr lang="he-IL" dirty="0"/>
              <a:t>החזרה מתבצעת אחרי סיום ה </a:t>
            </a:r>
            <a:r>
              <a:rPr lang="en-US" dirty="0"/>
              <a:t>Activity</a:t>
            </a:r>
            <a:r>
              <a:rPr lang="he-IL" dirty="0"/>
              <a:t> ע"י זימון הפעולה </a:t>
            </a:r>
            <a:r>
              <a:rPr lang="en-US" b="1" dirty="0"/>
              <a:t>finish() </a:t>
            </a:r>
            <a:r>
              <a:rPr lang="he-IL" b="1" dirty="0"/>
              <a:t> </a:t>
            </a:r>
            <a:r>
              <a:rPr lang="he-IL" dirty="0"/>
              <a:t>לדוגמא:</a:t>
            </a:r>
          </a:p>
          <a:p>
            <a:pPr marL="0" indent="0">
              <a:buNone/>
            </a:pPr>
            <a:r>
              <a:rPr lang="en-US" dirty="0"/>
              <a:t>Intent data = new Intent(); </a:t>
            </a:r>
          </a:p>
          <a:p>
            <a:pPr marL="0" indent="0">
              <a:buNone/>
            </a:pPr>
            <a:r>
              <a:rPr lang="en-US" dirty="0" err="1"/>
              <a:t>data.putExtra</a:t>
            </a:r>
            <a:r>
              <a:rPr lang="en-US" dirty="0"/>
              <a:t>("returnKey1", “data 1");</a:t>
            </a:r>
          </a:p>
          <a:p>
            <a:pPr marL="0" indent="0">
              <a:buNone/>
            </a:pPr>
            <a:r>
              <a:rPr lang="en-US" dirty="0" err="1"/>
              <a:t>data.putExtra</a:t>
            </a:r>
            <a:r>
              <a:rPr lang="en-US" dirty="0"/>
              <a:t>("returnKey2", “data2");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err="1"/>
              <a:t>setResult</a:t>
            </a:r>
            <a:r>
              <a:rPr lang="en-US" dirty="0"/>
              <a:t>(RESULT_OK, data);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/>
              <a:t>finish()</a:t>
            </a:r>
            <a:r>
              <a:rPr lang="en-US" dirty="0"/>
              <a:t>; </a:t>
            </a:r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8662086" y="3719828"/>
            <a:ext cx="2100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/>
              <a:t>יצירת אובייקט חדש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28021" y="4282514"/>
            <a:ext cx="3834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/>
              <a:t>הגדרת מידע חוזר – אם קיים. ניתן להחזיר מספר ערכים. לכל ערך יש </a:t>
            </a:r>
            <a:r>
              <a:rPr lang="he-IL" dirty="0">
                <a:solidFill>
                  <a:srgbClr val="FF0000"/>
                </a:solidFill>
              </a:rPr>
              <a:t>שם</a:t>
            </a:r>
            <a:r>
              <a:rPr lang="he-IL" dirty="0"/>
              <a:t> ו</a:t>
            </a:r>
            <a:r>
              <a:rPr lang="he-IL" b="1" dirty="0">
                <a:solidFill>
                  <a:srgbClr val="002060"/>
                </a:solidFill>
              </a:rPr>
              <a:t>ערך</a:t>
            </a:r>
            <a:r>
              <a:rPr lang="he-IL" dirty="0"/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0" y="5163709"/>
            <a:ext cx="3904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/>
              <a:t>הגדרת תוצאה.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0" y="5754815"/>
            <a:ext cx="3904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/>
              <a:t>סגירת המסך ושליחת האובייקט.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352801" y="5939481"/>
            <a:ext cx="4324864" cy="8238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515234" y="5348375"/>
            <a:ext cx="3702907" cy="105074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6567808" y="4617155"/>
            <a:ext cx="873020" cy="708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ight Brace 15"/>
          <p:cNvSpPr/>
          <p:nvPr/>
        </p:nvSpPr>
        <p:spPr>
          <a:xfrm>
            <a:off x="6301946" y="4282514"/>
            <a:ext cx="237439" cy="704767"/>
          </a:xfrm>
          <a:prstGeom prst="rightBrac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5061121" y="3866274"/>
            <a:ext cx="3733799" cy="9115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3385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957" y="67664"/>
            <a:ext cx="10933043" cy="1139825"/>
          </a:xfrm>
        </p:spPr>
        <p:txBody>
          <a:bodyPr/>
          <a:lstStyle/>
          <a:p>
            <a:pPr algn="ctr" rtl="1"/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יצירת פעילות </a:t>
            </a:r>
            <a:r>
              <a:rPr lang="en-US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(Activity)</a:t>
            </a:r>
            <a:r>
              <a:rPr lang="he-IL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 נוספת</a:t>
            </a:r>
            <a:endParaRPr lang="en-US" b="1" dirty="0">
              <a:solidFill>
                <a:srgbClr val="0070C0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-198783" y="1444487"/>
            <a:ext cx="8102379" cy="5168347"/>
            <a:chOff x="195779" y="861646"/>
            <a:chExt cx="7787684" cy="457174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b="22270"/>
            <a:stretch/>
          </p:blipFill>
          <p:spPr>
            <a:xfrm>
              <a:off x="195779" y="861646"/>
              <a:ext cx="7787684" cy="4571746"/>
            </a:xfrm>
            <a:prstGeom prst="rect">
              <a:avLst/>
            </a:prstGeom>
          </p:spPr>
        </p:pic>
        <p:sp>
          <p:nvSpPr>
            <p:cNvPr id="6" name="Rounded Rectangle 5"/>
            <p:cNvSpPr/>
            <p:nvPr/>
          </p:nvSpPr>
          <p:spPr>
            <a:xfrm>
              <a:off x="597876" y="2066192"/>
              <a:ext cx="2136531" cy="435862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525087" y="2709844"/>
            <a:ext cx="52026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400" dirty="0">
                <a:cs typeface="Gisha" panose="020B0502040204020203" pitchFamily="34" charset="-79"/>
              </a:rPr>
              <a:t>ניצור פרוייקט חדש – נבחר שם משמעותי.</a:t>
            </a:r>
          </a:p>
          <a:p>
            <a:pPr algn="r" rtl="1"/>
            <a:r>
              <a:rPr lang="he-IL" sz="2400" dirty="0">
                <a:cs typeface="Gisha" panose="020B0502040204020203" pitchFamily="34" charset="-79"/>
              </a:rPr>
              <a:t>נחכה שהתוכנה תסיים ליצור את הפרוייקט.</a:t>
            </a:r>
          </a:p>
          <a:p>
            <a:pPr algn="r" rtl="1"/>
            <a:r>
              <a:rPr lang="he-IL" sz="2400" dirty="0">
                <a:cs typeface="Gisha" panose="020B0502040204020203" pitchFamily="34" charset="-79"/>
              </a:rPr>
              <a:t>ניצור </a:t>
            </a:r>
            <a:r>
              <a:rPr lang="en-US" sz="2400" dirty="0">
                <a:cs typeface="Gisha" panose="020B0502040204020203" pitchFamily="34" charset="-79"/>
              </a:rPr>
              <a:t>Activity </a:t>
            </a:r>
            <a:r>
              <a:rPr lang="he-IL" sz="2400" dirty="0">
                <a:cs typeface="Gisha" panose="020B0502040204020203" pitchFamily="34" charset="-79"/>
              </a:rPr>
              <a:t> חדש – לפי התמונה.</a:t>
            </a:r>
            <a:endParaRPr lang="en-US" sz="2400" dirty="0">
              <a:cs typeface="Gisha" panose="020B0502040204020203" pitchFamily="34" charset="-79"/>
            </a:endParaRPr>
          </a:p>
          <a:p>
            <a:pPr algn="r" rtl="1"/>
            <a:r>
              <a:rPr lang="he-IL" sz="2400" dirty="0">
                <a:cs typeface="Gisha" panose="020B0502040204020203" pitchFamily="34" charset="-79"/>
              </a:rPr>
              <a:t>יש לבחור מסך ריק.</a:t>
            </a:r>
          </a:p>
          <a:p>
            <a:pPr algn="r" rtl="1"/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364829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8969" y="685801"/>
            <a:ext cx="3924055" cy="914400"/>
          </a:xfrm>
        </p:spPr>
        <p:txBody>
          <a:bodyPr>
            <a:normAutofit/>
          </a:bodyPr>
          <a:lstStyle/>
          <a:p>
            <a:r>
              <a:rPr lang="he-IL" sz="4800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הגדרת שם</a:t>
            </a:r>
            <a:endParaRPr lang="en-US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6881590" y="1725932"/>
            <a:ext cx="47545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400" dirty="0">
                <a:cs typeface="Gisha" panose="020B0502040204020203" pitchFamily="34" charset="-79"/>
              </a:rPr>
              <a:t>נבחר שם משמעותי ל- </a:t>
            </a:r>
            <a:r>
              <a:rPr lang="en-US" sz="2400" dirty="0">
                <a:cs typeface="Gisha" panose="020B0502040204020203" pitchFamily="34" charset="-79"/>
              </a:rPr>
              <a:t>Activity </a:t>
            </a:r>
            <a:r>
              <a:rPr lang="he-IL" sz="2400" dirty="0">
                <a:cs typeface="Gisha" panose="020B0502040204020203" pitchFamily="34" charset="-79"/>
              </a:rPr>
              <a:t> החדש.</a:t>
            </a:r>
          </a:p>
          <a:p>
            <a:pPr algn="r" rtl="1"/>
            <a:r>
              <a:rPr lang="he-IL" sz="2400" dirty="0">
                <a:cs typeface="Gisha" panose="020B0502040204020203" pitchFamily="34" charset="-79"/>
              </a:rPr>
              <a:t>שימו לב: במסך זה מוגדר השם של קובץ </a:t>
            </a:r>
            <a:r>
              <a:rPr lang="en-US" sz="2400" dirty="0">
                <a:cs typeface="Gisha" panose="020B0502040204020203" pitchFamily="34" charset="-79"/>
              </a:rPr>
              <a:t>Layout</a:t>
            </a:r>
            <a:r>
              <a:rPr lang="he-IL" sz="2400" dirty="0">
                <a:cs typeface="Gisha" panose="020B0502040204020203" pitchFamily="34" charset="-79"/>
              </a:rPr>
              <a:t> – עיצוב.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433290" y="107706"/>
            <a:ext cx="5448300" cy="6534150"/>
            <a:chOff x="1912327" y="126756"/>
            <a:chExt cx="5448300" cy="653415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12327" y="126756"/>
              <a:ext cx="5448300" cy="6534150"/>
            </a:xfrm>
            <a:prstGeom prst="rect">
              <a:avLst/>
            </a:prstGeom>
          </p:spPr>
        </p:pic>
        <p:sp>
          <p:nvSpPr>
            <p:cNvPr id="7" name="Rounded Rectangle 6"/>
            <p:cNvSpPr/>
            <p:nvPr/>
          </p:nvSpPr>
          <p:spPr>
            <a:xfrm>
              <a:off x="2189285" y="2382715"/>
              <a:ext cx="3402623" cy="685800"/>
            </a:xfrm>
            <a:prstGeom prst="roundRect">
              <a:avLst/>
            </a:prstGeom>
            <a:noFill/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0254" y="3421324"/>
            <a:ext cx="3038475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39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457200"/>
            <a:ext cx="10018713" cy="1169377"/>
          </a:xfrm>
        </p:spPr>
        <p:txBody>
          <a:bodyPr>
            <a:normAutofit/>
          </a:bodyPr>
          <a:lstStyle/>
          <a:p>
            <a:r>
              <a:rPr lang="he-IL" sz="4400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תרגיל כיתה</a:t>
            </a:r>
            <a:endParaRPr lang="en-US" sz="4400" b="1" dirty="0">
              <a:solidFill>
                <a:srgbClr val="0070C0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626577"/>
            <a:ext cx="10018713" cy="2013437"/>
          </a:xfrm>
        </p:spPr>
        <p:txBody>
          <a:bodyPr anchor="t">
            <a:normAutofit/>
          </a:bodyPr>
          <a:lstStyle/>
          <a:p>
            <a:pPr algn="r" rtl="1"/>
            <a:r>
              <a:rPr lang="he-IL" dirty="0">
                <a:cs typeface="Gisha" panose="020B0502040204020203" pitchFamily="34" charset="-79"/>
              </a:rPr>
              <a:t>פיתחו פרוייקט חדש או פרוייקט קיים.</a:t>
            </a:r>
          </a:p>
          <a:p>
            <a:pPr algn="r" rtl="1"/>
            <a:r>
              <a:rPr lang="he-IL" dirty="0">
                <a:cs typeface="Gisha" panose="020B0502040204020203" pitchFamily="34" charset="-79"/>
              </a:rPr>
              <a:t>תוסיפו כפתור למסך זה.</a:t>
            </a:r>
          </a:p>
          <a:p>
            <a:pPr algn="r" rtl="1"/>
            <a:r>
              <a:rPr lang="he-IL" dirty="0">
                <a:cs typeface="Gisha" panose="020B0502040204020203" pitchFamily="34" charset="-79"/>
              </a:rPr>
              <a:t>כעת, תוסיפו </a:t>
            </a:r>
            <a:r>
              <a:rPr lang="en-US" dirty="0">
                <a:cs typeface="Gisha" panose="020B0502040204020203" pitchFamily="34" charset="-79"/>
              </a:rPr>
              <a:t>Activity</a:t>
            </a:r>
            <a:r>
              <a:rPr lang="he-IL" dirty="0">
                <a:cs typeface="Gisha" panose="020B0502040204020203" pitchFamily="34" charset="-79"/>
              </a:rPr>
              <a:t> חדש.</a:t>
            </a:r>
          </a:p>
          <a:p>
            <a:pPr algn="r" rtl="1"/>
            <a:r>
              <a:rPr lang="he-IL" dirty="0">
                <a:cs typeface="Gisha" panose="020B0502040204020203" pitchFamily="34" charset="-79"/>
              </a:rPr>
              <a:t>תוסיפו טקסט עם כיתוב כלשהו, צבע רקע וכדומה ל </a:t>
            </a:r>
            <a:r>
              <a:rPr lang="en-US" dirty="0">
                <a:cs typeface="Gisha" panose="020B0502040204020203" pitchFamily="34" charset="-79"/>
              </a:rPr>
              <a:t> Activity</a:t>
            </a:r>
            <a:r>
              <a:rPr lang="he-IL" dirty="0">
                <a:cs typeface="Gisha" panose="020B0502040204020203" pitchFamily="34" charset="-79"/>
              </a:rPr>
              <a:t> החדש.</a:t>
            </a:r>
            <a:endParaRPr lang="en-US" dirty="0">
              <a:cs typeface="Gisha" panose="020B0502040204020203" pitchFamily="34" charset="-79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864271" y="3737670"/>
            <a:ext cx="3534004" cy="2987506"/>
            <a:chOff x="1408981" y="3640014"/>
            <a:chExt cx="3967032" cy="321798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08981" y="3640015"/>
              <a:ext cx="1559521" cy="3217985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07069" y="3640014"/>
              <a:ext cx="1568944" cy="3217985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6" name="Right Arrow 5"/>
            <p:cNvSpPr/>
            <p:nvPr/>
          </p:nvSpPr>
          <p:spPr>
            <a:xfrm>
              <a:off x="2507500" y="4642339"/>
              <a:ext cx="1299569" cy="27256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13953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90221" y="2538010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en-US" sz="660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erian" panose="04020705040A02060702" pitchFamily="82" charset="0"/>
              </a:rPr>
              <a:t>Intents  </a:t>
            </a:r>
            <a:r>
              <a:rPr lang="he-IL" sz="660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erian" panose="04020705040A02060702" pitchFamily="82" charset="0"/>
              </a:rPr>
              <a:t> מסרים</a:t>
            </a:r>
          </a:p>
        </p:txBody>
      </p:sp>
    </p:spTree>
    <p:extLst>
      <p:ext uri="{BB962C8B-B14F-4D97-AF65-F5344CB8AC3E}">
        <p14:creationId xmlns:p14="http://schemas.microsoft.com/office/powerpoint/2010/main" val="1591972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155878"/>
          </a:xfrm>
        </p:spPr>
        <p:txBody>
          <a:bodyPr>
            <a:normAutofit/>
          </a:bodyPr>
          <a:lstStyle/>
          <a:p>
            <a:pPr rtl="1"/>
            <a:r>
              <a:rPr lang="he-IL" sz="4800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מסרים - </a:t>
            </a:r>
            <a:r>
              <a:rPr lang="en-US" sz="4800" b="1" dirty="0">
                <a:solidFill>
                  <a:srgbClr val="0070C0"/>
                </a:solidFill>
                <a:latin typeface="BN Alpaca" panose="02000000000000000000" pitchFamily="2" charset="-79"/>
                <a:cs typeface="BN Alpaca" panose="02000000000000000000" pitchFamily="2" charset="-79"/>
              </a:rPr>
              <a:t>Intent</a:t>
            </a:r>
            <a:endParaRPr lang="he-IL" b="1" dirty="0">
              <a:solidFill>
                <a:srgbClr val="0070C0"/>
              </a:solidFill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15231"/>
            <a:ext cx="10018713" cy="3663280"/>
          </a:xfrm>
        </p:spPr>
        <p:txBody>
          <a:bodyPr anchor="t">
            <a:noAutofit/>
          </a:bodyPr>
          <a:lstStyle/>
          <a:p>
            <a:pPr algn="r" rtl="1"/>
            <a:r>
              <a:rPr lang="he-IL" dirty="0"/>
              <a:t>עד כה עבדנו באפליקציות שהכילו מסך אחד בלבד (</a:t>
            </a:r>
            <a:r>
              <a:rPr lang="en-US" dirty="0"/>
              <a:t>Activity</a:t>
            </a:r>
            <a:r>
              <a:rPr lang="he-IL" dirty="0"/>
              <a:t> אחד). </a:t>
            </a:r>
          </a:p>
          <a:p>
            <a:pPr algn="r" rtl="1"/>
            <a:r>
              <a:rPr lang="he-IL" dirty="0"/>
              <a:t>נרצה מנגנון שיאפשר לנו להפעיל </a:t>
            </a:r>
            <a:r>
              <a:rPr lang="en-US" dirty="0"/>
              <a:t>Activity</a:t>
            </a:r>
            <a:r>
              <a:rPr lang="he-IL" dirty="0"/>
              <a:t> מתוך </a:t>
            </a:r>
            <a:r>
              <a:rPr lang="en-US" dirty="0"/>
              <a:t>Activity</a:t>
            </a:r>
            <a:r>
              <a:rPr lang="he-IL" dirty="0"/>
              <a:t> אחרת, לשלוח לה פרמטרים, ואז לקבל גם ערכים מוחזרים (בדומה להפעלת </a:t>
            </a:r>
            <a:r>
              <a:rPr lang="en-US" dirty="0"/>
              <a:t>method</a:t>
            </a:r>
            <a:r>
              <a:rPr lang="he-IL" dirty="0"/>
              <a:t>).</a:t>
            </a:r>
          </a:p>
          <a:p>
            <a:pPr algn="r" rtl="1"/>
            <a:r>
              <a:rPr lang="he-IL" dirty="0"/>
              <a:t>למנגנון זה קוראים </a:t>
            </a:r>
            <a:r>
              <a:rPr lang="en-US" b="1" dirty="0"/>
              <a:t>Intent</a:t>
            </a:r>
            <a:r>
              <a:rPr lang="he-IL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287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7529</TotalTime>
  <Words>1605</Words>
  <Application>Microsoft Office PowerPoint</Application>
  <PresentationFormat>מסך רחב</PresentationFormat>
  <Paragraphs>274</Paragraphs>
  <Slides>42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42</vt:i4>
      </vt:variant>
    </vt:vector>
  </HeadingPairs>
  <TitlesOfParts>
    <vt:vector size="51" baseType="lpstr">
      <vt:lpstr>Algerian</vt:lpstr>
      <vt:lpstr>Andalus</vt:lpstr>
      <vt:lpstr>Arial</vt:lpstr>
      <vt:lpstr>BN Alpaca</vt:lpstr>
      <vt:lpstr>Corbel</vt:lpstr>
      <vt:lpstr>Courier New</vt:lpstr>
      <vt:lpstr>David</vt:lpstr>
      <vt:lpstr>Times New Roman</vt:lpstr>
      <vt:lpstr>Parallax</vt:lpstr>
      <vt:lpstr>Activity</vt:lpstr>
      <vt:lpstr>פעילות Activity</vt:lpstr>
      <vt:lpstr>פעילות Activity</vt:lpstr>
      <vt:lpstr>מסכים</vt:lpstr>
      <vt:lpstr>יצירת פעילות (Activity) נוספת</vt:lpstr>
      <vt:lpstr>הגדרת שם</vt:lpstr>
      <vt:lpstr>תרגיל כיתה</vt:lpstr>
      <vt:lpstr>Intents   מסרים</vt:lpstr>
      <vt:lpstr>מסרים - Intent</vt:lpstr>
      <vt:lpstr>Intent object</vt:lpstr>
      <vt:lpstr>מסרים - Intent</vt:lpstr>
      <vt:lpstr>מעבר בין מסכים באפליקציה שלנו</vt:lpstr>
      <vt:lpstr>מעבר למסך אחר באפליקציה</vt:lpstr>
      <vt:lpstr>תרגיל כיתה</vt:lpstr>
      <vt:lpstr>Intent with Data</vt:lpstr>
      <vt:lpstr>נתונים בין מסכים</vt:lpstr>
      <vt:lpstr>העברת נתונים בין מסכים</vt:lpstr>
      <vt:lpstr>Intent object</vt:lpstr>
      <vt:lpstr>נתונים בין מסכים</vt:lpstr>
      <vt:lpstr>תרגיל כיתה</vt:lpstr>
      <vt:lpstr>קריאת הערך במסך המקבל</vt:lpstr>
      <vt:lpstr>קריאת הערך במסך המקבל</vt:lpstr>
      <vt:lpstr>סדר פעולות  - שלב 1</vt:lpstr>
      <vt:lpstr>סדר פעולות – שלב 2</vt:lpstr>
      <vt:lpstr>סדר פעולות  - שלב 3</vt:lpstr>
      <vt:lpstr>תרגיל כיתה</vt:lpstr>
      <vt:lpstr>Intent with Results</vt:lpstr>
      <vt:lpstr>מסרים עם נתונים מוחזרים </vt:lpstr>
      <vt:lpstr>סדר פעולות  - שלב 1</vt:lpstr>
      <vt:lpstr>סדר פעולות – שלב 2</vt:lpstr>
      <vt:lpstr>סדר פעולות  - שלב 3</vt:lpstr>
      <vt:lpstr>סדר פעולות – שלב 4</vt:lpstr>
      <vt:lpstr>סדר פעולות – שלב 4</vt:lpstr>
      <vt:lpstr>סדר פעולות – שלב 4</vt:lpstr>
      <vt:lpstr>סדר פעולות  - שלב 5</vt:lpstr>
      <vt:lpstr>סדר פעולות  - שלב 5</vt:lpstr>
      <vt:lpstr>מצגת של PowerPoint‏</vt:lpstr>
      <vt:lpstr>מסרים עם נתונים מוחזרים- מסך שולח</vt:lpstr>
      <vt:lpstr>מסרים עם נתונים מוחזרים- מסך משני</vt:lpstr>
      <vt:lpstr>מצגת של PowerPoint‏</vt:lpstr>
      <vt:lpstr>שלבי ביצוע - צד השולח</vt:lpstr>
      <vt:lpstr>מסרים עם נתונים מוחזרים - צד המקבל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הודעות למסך וחיי אפליקציה</dc:title>
  <dc:creator>Cohen, Hagit IDC</dc:creator>
  <cp:lastModifiedBy>hagit cohen</cp:lastModifiedBy>
  <cp:revision>103</cp:revision>
  <dcterms:created xsi:type="dcterms:W3CDTF">2016-10-06T19:16:05Z</dcterms:created>
  <dcterms:modified xsi:type="dcterms:W3CDTF">2019-10-03T19:07:04Z</dcterms:modified>
</cp:coreProperties>
</file>