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61" r:id="rId4"/>
    <p:sldId id="262" r:id="rId5"/>
    <p:sldId id="263" r:id="rId6"/>
    <p:sldId id="258" r:id="rId7"/>
    <p:sldId id="266" r:id="rId8"/>
    <p:sldId id="268" r:id="rId9"/>
    <p:sldId id="265" r:id="rId10"/>
    <p:sldId id="259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073DA-94A2-4D77-B472-F4DCF95BCF08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9A110-FA64-4DC0-BCA5-04513D9A93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4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9A110-FA64-4DC0-BCA5-04513D9A93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4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9A110-FA64-4DC0-BCA5-04513D9A93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74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68D5-CD3B-4615-B164-51CE807CFC5E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EB859-CA2E-4FE5-B89B-C5292B54B86D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4552-C104-4F88-BF64-7986886E7A88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78AF-C854-457D-BC54-690742442509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751-727C-459A-8A2E-75BDB81FB5A0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0B4-4B27-4D43-9714-559E37B48173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72F7-C9BA-4B97-B4D8-BED7F6C92AD7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AD7C4-D000-47E8-8397-8C225763321F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537-A1A7-44C9-9B6D-353EA7F335B5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6F96-1A1C-47E7-BF45-A811B68FB77A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487B-3847-4939-9D87-E93A5AABCF05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1F00-3258-4D02-AB7E-EC6464E0DBA2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5839-0DAC-45AF-B8F6-32930EB42D6E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AF51-3FC2-4701-AEB8-B6F4009C5170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A7D2-5269-478E-A676-CD24C9083697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43A-C3C3-4169-A9F4-14730B2972CD}" type="datetime1">
              <a:rPr lang="en-US" smtClean="0"/>
              <a:t>10/7/2018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D41F4-28C9-4AA0-96C6-DC3CB4C9C449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6391" y="1663908"/>
            <a:ext cx="7766936" cy="1721131"/>
          </a:xfrm>
        </p:spPr>
        <p:txBody>
          <a:bodyPr/>
          <a:lstStyle/>
          <a:p>
            <a:pPr algn="ctr"/>
            <a:r>
              <a:rPr lang="en-US" sz="11500" dirty="0">
                <a:latin typeface="Algerian" panose="04020705040A02060702" pitchFamily="82" charset="0"/>
                <a:cs typeface="BN Jinx" panose="02000500000000000000" pitchFamily="2" charset="-79"/>
              </a:rPr>
              <a:t>Button</a:t>
            </a:r>
            <a:endParaRPr lang="en-US" sz="8000" dirty="0">
              <a:latin typeface="Algerian" panose="04020705040A02060702" pitchFamily="82" charset="0"/>
              <a:cs typeface="BN Jinx" panose="02000500000000000000" pitchFamily="2" charset="-79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07067" y="3884572"/>
            <a:ext cx="7766936" cy="13585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7030A0"/>
                </a:solidFill>
              </a:rPr>
              <a:t>Hagit Cohen</a:t>
            </a:r>
          </a:p>
        </p:txBody>
      </p:sp>
      <p:pic>
        <p:nvPicPr>
          <p:cNvPr id="6146" name="Picture 2" descr="תוצאת תמונה עבור ‪buttons application‬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0773">
            <a:off x="834112" y="993223"/>
            <a:ext cx="3249616" cy="851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9791" y="3550342"/>
            <a:ext cx="1840523" cy="881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6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Click Event #2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11871" y="1310472"/>
            <a:ext cx="11764759" cy="42473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MainActivity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extends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AppCompatActivity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implements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View.OnClickListener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RelativeLayout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ly_main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(Bundle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.onCreate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setContentView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R.layout.</a:t>
            </a:r>
            <a:r>
              <a:rPr kumimoji="0" lang="en-US" altLang="en-US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activity_main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Button btn1 = (Button)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findViewById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btn_Left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Button btn2 = (Button)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findViewById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btn_right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btn1.setOnClickListener(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btn2.setOnClickListener(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332785" y="1037493"/>
            <a:ext cx="4536832" cy="892907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5268" y="4396154"/>
            <a:ext cx="5146431" cy="108438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4250" y="4938346"/>
            <a:ext cx="487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רישום הכפתורים ל </a:t>
            </a:r>
            <a:r>
              <a:rPr lang="en-US" dirty="0"/>
              <a:t>Listener</a:t>
            </a:r>
            <a:r>
              <a:rPr lang="he-IL" dirty="0"/>
              <a:t> של המחלקה.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10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3D154D-1F59-4231-8165-FCBFCAE9DD8C}"/>
              </a:ext>
            </a:extLst>
          </p:cNvPr>
          <p:cNvSpPr txBox="1"/>
          <p:nvPr/>
        </p:nvSpPr>
        <p:spPr>
          <a:xfrm>
            <a:off x="6616413" y="2173627"/>
            <a:ext cx="487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נגדיר שהמחלקה מממשת ממשק מאזין.</a:t>
            </a:r>
          </a:p>
        </p:txBody>
      </p:sp>
    </p:spTree>
    <p:extLst>
      <p:ext uri="{BB962C8B-B14F-4D97-AF65-F5344CB8AC3E}">
        <p14:creationId xmlns:p14="http://schemas.microsoft.com/office/powerpoint/2010/main" val="19876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Click Event #</a:t>
            </a:r>
            <a:r>
              <a:rPr lang="he-IL" b="1" dirty="0">
                <a:solidFill>
                  <a:srgbClr val="00B050"/>
                </a:solidFill>
              </a:rPr>
              <a:t>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07495" y="2709577"/>
            <a:ext cx="4596130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(View view) {</a:t>
            </a:r>
            <a:endParaRPr kumimoji="0" lang="he-IL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e-IL" altLang="en-US" dirty="0">
                <a:solidFill>
                  <a:srgbClr val="00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 dirty="0">
                <a:solidFill>
                  <a:srgbClr val="00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Do something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4731" y="2006374"/>
            <a:ext cx="8269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הירושה מהמחלקה </a:t>
            </a:r>
            <a:r>
              <a:rPr lang="en-US" altLang="en-US" dirty="0" err="1"/>
              <a:t>View.OnClickListener</a:t>
            </a:r>
            <a:r>
              <a:rPr lang="he-IL" altLang="en-US" dirty="0"/>
              <a:t> </a:t>
            </a:r>
            <a:r>
              <a:rPr lang="he-IL" dirty="0"/>
              <a:t>מחייבת לממש את הפונקציה הנ"ל.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11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7EB570-E4D4-42DD-8549-22B22A9325D4}"/>
              </a:ext>
            </a:extLst>
          </p:cNvPr>
          <p:cNvSpPr txBox="1"/>
          <p:nvPr/>
        </p:nvSpPr>
        <p:spPr>
          <a:xfrm>
            <a:off x="4342975" y="4061856"/>
            <a:ext cx="395497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he-IL" sz="2000" b="1" dirty="0">
                <a:solidFill>
                  <a:srgbClr val="7030A0"/>
                </a:solidFill>
              </a:rPr>
              <a:t>לחיצה על כפתור הרשום למאזין תגרום לביצוע קטע הקוד.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84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5769"/>
          </a:xfrm>
        </p:spPr>
        <p:txBody>
          <a:bodyPr/>
          <a:lstStyle/>
          <a:p>
            <a:pPr algn="ctr" rtl="1"/>
            <a:r>
              <a:rPr lang="he-IL" b="1" dirty="0">
                <a:solidFill>
                  <a:srgbClr val="00B050"/>
                </a:solidFill>
              </a:rPr>
              <a:t>תירגול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24455"/>
            <a:ext cx="8596668" cy="2558562"/>
          </a:xfrm>
        </p:spPr>
        <p:txBody>
          <a:bodyPr>
            <a:normAutofit/>
          </a:bodyPr>
          <a:lstStyle/>
          <a:p>
            <a:pPr algn="r" rtl="1"/>
            <a:r>
              <a:rPr lang="he-IL" sz="2800" dirty="0"/>
              <a:t>כיתבו תוכנית עם 3 כפתורים.</a:t>
            </a:r>
          </a:p>
          <a:p>
            <a:pPr lvl="1" algn="r" rtl="1"/>
            <a:r>
              <a:rPr lang="he-IL" sz="2400" dirty="0"/>
              <a:t>כל כפתור יבצע פעולה שונה. (שינוי רקע, הודעה למסך, צבע אחר..)</a:t>
            </a:r>
          </a:p>
          <a:p>
            <a:pPr lvl="1" algn="r" rtl="1"/>
            <a:r>
              <a:rPr lang="he-IL" sz="2400" dirty="0"/>
              <a:t>כל כפתור ירשם לפעולת לחיצה בצורה שונה – כפי שלמדנו.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2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256" y="0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Project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View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9725" y="871095"/>
            <a:ext cx="6610662" cy="57189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30188" y="1843800"/>
            <a:ext cx="1573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Java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30190" y="4214735"/>
            <a:ext cx="1573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Designer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30189" y="5324006"/>
            <a:ext cx="1573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Values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1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Main Activity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4834" y="1666725"/>
            <a:ext cx="9019168" cy="45243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package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com.example.hagitz.relativelayout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android.support.v7.app.AppCompatActivity;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android.os.Bundle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android.widget.Button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MainActivity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extends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AppCompatActivity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(Bundle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.onCreate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setContentView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R.layout.</a:t>
            </a:r>
            <a:r>
              <a:rPr kumimoji="0" lang="en-US" altLang="en-US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activity_main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00034" y="4122295"/>
            <a:ext cx="290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b="1" dirty="0">
                <a:solidFill>
                  <a:srgbClr val="FF0000"/>
                </a:solidFill>
              </a:rPr>
              <a:t>פונקציה שמתבצעת בזמן עליית האפליקציה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67797" y="3229959"/>
            <a:ext cx="290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b="1" dirty="0">
                <a:solidFill>
                  <a:srgbClr val="FF0000"/>
                </a:solidFill>
              </a:rPr>
              <a:t>אפליקציה ראשית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6326" y="5544709"/>
            <a:ext cx="290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b="1" dirty="0">
                <a:solidFill>
                  <a:srgbClr val="FF0000"/>
                </a:solidFill>
              </a:rPr>
              <a:t>טוען את העיצוב גרפי של האפליקציה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29193" y="4946754"/>
            <a:ext cx="5621312" cy="47968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View hierarchy</a:t>
            </a:r>
          </a:p>
        </p:txBody>
      </p:sp>
      <p:pic>
        <p:nvPicPr>
          <p:cNvPr id="2050" name="Picture 2" descr="Image result for android view hierarch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00" y="199568"/>
            <a:ext cx="8031739" cy="661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78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Get Button Object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67668" y="1300769"/>
            <a:ext cx="11354390" cy="44012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btn1;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btn2;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808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(Bundle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.onCreate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setContentView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R.layout.</a:t>
            </a:r>
            <a:r>
              <a:rPr kumimoji="0" lang="en-US" altLang="en-US" sz="2800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activity_main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btn1 = (Button)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findViewById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R.id.</a:t>
            </a:r>
            <a:r>
              <a:rPr kumimoji="0" lang="en-US" altLang="en-US" sz="2800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btn_Left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btn2 = (Button)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findViewById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R.id.</a:t>
            </a:r>
            <a:r>
              <a:rPr kumimoji="0" lang="en-US" altLang="en-US" sz="2800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btn_right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88335" y="3050000"/>
            <a:ext cx="8640975" cy="902741"/>
          </a:xfrm>
          <a:prstGeom prst="ellipse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02427" y="4092672"/>
            <a:ext cx="2158584" cy="1480382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16340" y="2458344"/>
            <a:ext cx="2251023" cy="743301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7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Click Event #</a:t>
            </a:r>
            <a:r>
              <a:rPr lang="he-IL" b="1" dirty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93698" y="3800046"/>
            <a:ext cx="7796965" cy="1452911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clickBtn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(View view)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 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// Do something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9715" y="5185494"/>
            <a:ext cx="803428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2400" b="1" dirty="0">
                <a:solidFill>
                  <a:srgbClr val="7030A0"/>
                </a:solidFill>
              </a:rPr>
              <a:t>view</a:t>
            </a:r>
            <a:r>
              <a:rPr lang="he-IL" sz="2400" b="1" dirty="0">
                <a:solidFill>
                  <a:srgbClr val="7030A0"/>
                </a:solidFill>
              </a:rPr>
              <a:t> – האלמנט שנלחץ – כפתור, תיבת טקסט, תמונה ...... 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Android - </a:t>
            </a:r>
            <a:r>
              <a:rPr lang="en-US" dirty="0" err="1"/>
              <a:t>Hagit</a:t>
            </a:r>
            <a:r>
              <a:rPr lang="en-US" dirty="0"/>
              <a:t> Cohen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מציין מיקום תוכן 11">
            <a:extLst>
              <a:ext uri="{FF2B5EF4-FFF2-40B4-BE49-F238E27FC236}">
                <a16:creationId xmlns:a16="http://schemas.microsoft.com/office/drawing/2014/main" id="{65449200-8311-49DD-9AD7-C704F3763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98" y="1597843"/>
            <a:ext cx="8596668" cy="2036335"/>
          </a:xfrm>
        </p:spPr>
        <p:txBody>
          <a:bodyPr/>
          <a:lstStyle/>
          <a:p>
            <a:pPr algn="r" rtl="1"/>
            <a:r>
              <a:rPr lang="he-IL" dirty="0"/>
              <a:t>דרך ראשונה:</a:t>
            </a:r>
          </a:p>
          <a:p>
            <a:pPr algn="r" rtl="1"/>
            <a:r>
              <a:rPr lang="he-IL" dirty="0"/>
              <a:t>ניצור כפתור ובמאפיין </a:t>
            </a:r>
            <a:r>
              <a:rPr lang="en-US" dirty="0" err="1"/>
              <a:t>OnClick</a:t>
            </a:r>
            <a:r>
              <a:rPr lang="he-IL" dirty="0"/>
              <a:t> הרשום שם חוקי של פעולה.</a:t>
            </a:r>
          </a:p>
          <a:p>
            <a:pPr algn="r" rtl="1"/>
            <a:r>
              <a:rPr lang="he-IL" dirty="0"/>
              <a:t>ניצור קוד פעולה בעלת אותו שם בדיוק עם </a:t>
            </a:r>
            <a:r>
              <a:rPr lang="he-IL" b="1" dirty="0"/>
              <a:t>חתימה</a:t>
            </a:r>
            <a:r>
              <a:rPr lang="he-IL" dirty="0"/>
              <a:t> מוגדרת.</a:t>
            </a:r>
          </a:p>
          <a:p>
            <a:pPr lvl="1" algn="r" rtl="1"/>
            <a:r>
              <a:rPr lang="he-IL" dirty="0"/>
              <a:t>בדוגמא: מוגדרת פעולת כפתור בשם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clickBtn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0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Click Event #</a:t>
            </a:r>
            <a:r>
              <a:rPr lang="he-IL" b="1" dirty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61424" y="1563416"/>
            <a:ext cx="8083944" cy="2499352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&lt;Button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 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22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android:layout_height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wrap_content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 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22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android:layout_width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wrap_content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 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22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android:text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"@string/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send_Message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 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22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android:onClick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sendMessage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/&gt;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48403" y="5027538"/>
            <a:ext cx="7796965" cy="1452911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8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sendMessage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View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view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 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// Do something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666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12703" y="4289794"/>
            <a:ext cx="3348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/>
              <a:t>בתוכנית – קטע קוד נוסיף: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1278" y="1270000"/>
            <a:ext cx="3418753" cy="39407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96516" y="4223727"/>
            <a:ext cx="3954970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he-IL" sz="2000" b="1" dirty="0">
                <a:solidFill>
                  <a:srgbClr val="7030A0"/>
                </a:solidFill>
              </a:rPr>
              <a:t>שם זהה בין התצוגה ובין הקוד.  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38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2E6FF13-1594-4F0E-A6F2-A0A8945A7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b="1" dirty="0">
                <a:solidFill>
                  <a:srgbClr val="00B050"/>
                </a:solidFill>
              </a:rPr>
              <a:t>פעולת לחיצה</a:t>
            </a:r>
            <a:endParaRPr lang="en-US" dirty="0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F1FC895-3438-4886-8B81-529F21590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28BF4D8-6D09-4112-BBDF-8AACF6AC6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7B9210E-5D12-47FD-8D54-04ECE2B47B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994374"/>
            <a:ext cx="9636042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clickBtn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(View view)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Button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(Button)view;</a:t>
            </a: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btn.setText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"X"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btn.setEnabled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btn.setBackgroundColor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Color.</a:t>
            </a:r>
            <a:r>
              <a:rPr lang="en-US" altLang="en-US" sz="2400" i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rgb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en-US" altLang="en-US" sz="5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מציין מיקום תוכן 11">
            <a:extLst>
              <a:ext uri="{FF2B5EF4-FFF2-40B4-BE49-F238E27FC236}">
                <a16:creationId xmlns:a16="http://schemas.microsoft.com/office/drawing/2014/main" id="{9E1F4F61-60CA-4EC9-8047-255942B3CFFE}"/>
              </a:ext>
            </a:extLst>
          </p:cNvPr>
          <p:cNvSpPr txBox="1">
            <a:spLocks/>
          </p:cNvSpPr>
          <p:nvPr/>
        </p:nvSpPr>
        <p:spPr>
          <a:xfrm>
            <a:off x="835597" y="1553281"/>
            <a:ext cx="8923865" cy="2036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/>
              <a:t>כאשר מתבצעת הפעולה, מקבלים את אלמנט התצוגה – במקרה שלנו כפתור.</a:t>
            </a:r>
          </a:p>
          <a:p>
            <a:pPr algn="r" rtl="1"/>
            <a:r>
              <a:rPr lang="he-IL" dirty="0"/>
              <a:t>מאחר ו </a:t>
            </a:r>
            <a:r>
              <a:rPr lang="en-US" dirty="0"/>
              <a:t>view</a:t>
            </a:r>
            <a:r>
              <a:rPr lang="he-IL" dirty="0"/>
              <a:t> מייצג את כל האלמנטים, מקבלים עצם מסוג זה.</a:t>
            </a:r>
          </a:p>
          <a:p>
            <a:pPr algn="r" rtl="1"/>
            <a:r>
              <a:rPr lang="he-IL" dirty="0"/>
              <a:t>ניתן להתייחס לעצם זה כטיפוס המקור – כפתור.</a:t>
            </a:r>
          </a:p>
          <a:p>
            <a:pPr algn="r" rtl="1"/>
            <a:r>
              <a:rPr lang="he-IL" dirty="0"/>
              <a:t>השורה הראשונה בפעולה – המרה לטיפוס כפתור.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9E2A6A-6357-4507-8A1A-9338DC9E4B1B}"/>
              </a:ext>
            </a:extLst>
          </p:cNvPr>
          <p:cNvSpPr txBox="1"/>
          <p:nvPr/>
        </p:nvSpPr>
        <p:spPr>
          <a:xfrm rot="21439318">
            <a:off x="3666391" y="6017567"/>
            <a:ext cx="803428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2400" b="1" dirty="0">
                <a:solidFill>
                  <a:srgbClr val="7030A0"/>
                </a:solidFill>
              </a:rPr>
              <a:t>view</a:t>
            </a:r>
            <a:r>
              <a:rPr lang="he-IL" sz="2400" b="1" dirty="0">
                <a:solidFill>
                  <a:srgbClr val="7030A0"/>
                </a:solidFill>
              </a:rPr>
              <a:t> – האלמנט שנלחץ – כפתור, תיבת טקסט, תמונה ...... 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2DBD8BB-B92C-4A1F-8CF6-1B6F1D9B8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35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5769"/>
          </a:xfrm>
        </p:spPr>
        <p:txBody>
          <a:bodyPr/>
          <a:lstStyle/>
          <a:p>
            <a:pPr algn="ctr" rtl="1"/>
            <a:r>
              <a:rPr lang="he-IL" b="1" dirty="0">
                <a:solidFill>
                  <a:srgbClr val="00B050"/>
                </a:solidFill>
              </a:rPr>
              <a:t>תירגול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24455"/>
            <a:ext cx="8596668" cy="2558562"/>
          </a:xfrm>
        </p:spPr>
        <p:txBody>
          <a:bodyPr>
            <a:normAutofit/>
          </a:bodyPr>
          <a:lstStyle/>
          <a:p>
            <a:pPr algn="r" rtl="1"/>
            <a:r>
              <a:rPr lang="he-IL" sz="2800" dirty="0"/>
              <a:t>כיתבו תוכנית עם 3 כפתורים.</a:t>
            </a:r>
          </a:p>
          <a:p>
            <a:pPr lvl="1" algn="r" rtl="1"/>
            <a:r>
              <a:rPr lang="he-IL" sz="2400" dirty="0"/>
              <a:t>כל כפתור יבצע פעולה שונה. (שינוי רקע, הודעה למסך, צבע אחר..)</a:t>
            </a:r>
          </a:p>
          <a:p>
            <a:pPr lvl="1" algn="r" rtl="1"/>
            <a:r>
              <a:rPr lang="he-IL" sz="2400" dirty="0"/>
              <a:t>כל כפתור ירשם לפעולת לחיצה בצורה שונה – כפי שלמדנו.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Android - Hagit Cohen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7122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1480</TotalTime>
  <Words>372</Words>
  <Application>Microsoft Office PowerPoint</Application>
  <PresentationFormat>מסך רחב</PresentationFormat>
  <Paragraphs>80</Paragraphs>
  <Slides>12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22" baseType="lpstr">
      <vt:lpstr>Algerian</vt:lpstr>
      <vt:lpstr>Arial</vt:lpstr>
      <vt:lpstr>BN Jinx</vt:lpstr>
      <vt:lpstr>Calibri</vt:lpstr>
      <vt:lpstr>Consolas</vt:lpstr>
      <vt:lpstr>Courier New</vt:lpstr>
      <vt:lpstr>Gisha</vt:lpstr>
      <vt:lpstr>Trebuchet MS</vt:lpstr>
      <vt:lpstr>Wingdings 3</vt:lpstr>
      <vt:lpstr>Facet</vt:lpstr>
      <vt:lpstr>Button</vt:lpstr>
      <vt:lpstr>Project View</vt:lpstr>
      <vt:lpstr>Main Activity</vt:lpstr>
      <vt:lpstr>View hierarchy</vt:lpstr>
      <vt:lpstr>Get Button Object</vt:lpstr>
      <vt:lpstr>Click Event #1</vt:lpstr>
      <vt:lpstr>Click Event #1</vt:lpstr>
      <vt:lpstr>פעולת לחיצה</vt:lpstr>
      <vt:lpstr>תירגול</vt:lpstr>
      <vt:lpstr>Click Event #2</vt:lpstr>
      <vt:lpstr>Click Event #2</vt:lpstr>
      <vt:lpstr>תירגול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Button</dc:title>
  <dc:creator>Cohen, Hagit IDC</dc:creator>
  <cp:keywords>CTPClassification=CTP_NWR:VisualMarkings=</cp:keywords>
  <cp:lastModifiedBy>hagit cohen</cp:lastModifiedBy>
  <cp:revision>51</cp:revision>
  <dcterms:created xsi:type="dcterms:W3CDTF">2016-09-07T09:25:42Z</dcterms:created>
  <dcterms:modified xsi:type="dcterms:W3CDTF">2018-10-07T09:30:01Z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2258c7bc-a522-49f3-83ff-0a466da2241c</vt:lpwstr>
  </property>
  <property fmtid="{D5CDD505-2E9C-101B-9397-08002B2CF9AE}" pid="3" name="CTP_TimeStamp">
    <vt:lpwstr>2016-09-21 09:23:47Z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CTP_NWR</vt:lpwstr>
  </property>
</Properties>
</file>