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4F507-AEDD-4752-AA15-F29DCF3CECD6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8A919-88E1-4B70-8A21-24F4D7545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4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F9A110-FA64-4DC0-BCA5-04513D9A93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2161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7B68D5-CD3B-4615-B164-51CE807CFC5E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460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9EB859-CA2E-4FE5-B89B-C5292B54B86D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32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CF4552-C104-4F88-BF64-7986886E7A88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3968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4378AF-C854-457D-BC54-690742442509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6573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965751-727C-459A-8A2E-75BDB81FB5A0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4951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61A0B4-4B27-4D43-9714-559E37B48173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3675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7C72F7-C9BA-4B97-B4D8-BED7F6C92AD7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333C77-0158-454C-844F-B7AB9BD7DAD4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3901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AAD7C4-D000-47E8-8397-8C225763321F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251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9537-A1A7-44C9-9B6D-353EA7F335B5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176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D36F96-1A1C-47E7-BF45-A811B68FB77A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2045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CC487B-3847-4939-9D87-E93A5AABCF05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26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471F00-3258-4D02-AB7E-EC6464E0DBA2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702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3B5839-0DAC-45AF-B8F6-32930EB42D6E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118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F7AF51-3FC2-4701-AEB8-B6F4009C5170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97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C9A7D2-5269-478E-A676-CD24C9083697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174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99543A-C3C3-4169-A9F4-14730B2972CD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411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D41F4-28C9-4AA0-96C6-DC3CB4C9C449}" type="datetime1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6/16/2020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310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6391" y="1663908"/>
            <a:ext cx="7766936" cy="1721131"/>
          </a:xfrm>
        </p:spPr>
        <p:txBody>
          <a:bodyPr/>
          <a:lstStyle/>
          <a:p>
            <a:pPr algn="ctr"/>
            <a:r>
              <a:rPr lang="he-IL" sz="11500" dirty="0" smtClean="0">
                <a:latin typeface="Algerian" panose="04020705040A02060702" pitchFamily="82" charset="0"/>
                <a:cs typeface="BN Jinx" panose="02000500000000000000" pitchFamily="2" charset="-79"/>
              </a:rPr>
              <a:t>תיבת טקסט</a:t>
            </a:r>
            <a:endParaRPr lang="en-US" sz="8000" dirty="0">
              <a:latin typeface="Algerian" panose="04020705040A02060702" pitchFamily="82" charset="0"/>
              <a:cs typeface="BN Jinx" panose="02000500000000000000" pitchFamily="2" charset="-79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07067" y="3884572"/>
            <a:ext cx="7766936" cy="13585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Hagit Cohen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9791" y="3550342"/>
            <a:ext cx="1840523" cy="881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646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2629"/>
          </a:xfrm>
        </p:spPr>
        <p:txBody>
          <a:bodyPr/>
          <a:lstStyle/>
          <a:p>
            <a:pPr algn="ctr" rtl="1"/>
            <a:r>
              <a:rPr lang="he-IL" dirty="0"/>
              <a:t>פעולות לחיצה – שימוש במזהה כפתור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3571" y="3443203"/>
            <a:ext cx="8600431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public void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click(View view) {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view.getId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R.id.</a:t>
            </a:r>
            <a:r>
              <a:rPr kumimoji="0" lang="en-US" altLang="en-US" sz="1600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btnBottom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{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String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.getText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().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toString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 </a:t>
            </a: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// 3</a:t>
            </a:r>
            <a:b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       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Toast.</a:t>
            </a:r>
            <a:r>
              <a:rPr kumimoji="0" lang="en-US" alt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makeText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"Clicked: "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Toast.</a:t>
            </a:r>
            <a:r>
              <a:rPr kumimoji="0" lang="en-US" altLang="en-US" sz="1600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LENGTH_SHORT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).show();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}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else</a:t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       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.setText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"Good night"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81837" y="2100494"/>
            <a:ext cx="8596668" cy="10528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he-IL" dirty="0" smtClean="0"/>
              <a:t>בפעולת </a:t>
            </a:r>
            <a:r>
              <a:rPr lang="en-US" dirty="0" smtClean="0"/>
              <a:t>click</a:t>
            </a:r>
            <a:r>
              <a:rPr lang="he-IL" dirty="0" smtClean="0"/>
              <a:t> נזהה את הכפתורים ע"י ה- </a:t>
            </a:r>
            <a:r>
              <a:rPr lang="en-US" dirty="0" smtClean="0"/>
              <a:t>id</a:t>
            </a:r>
            <a:r>
              <a:rPr lang="he-IL" dirty="0" smtClean="0"/>
              <a:t> שלהם.</a:t>
            </a:r>
          </a:p>
          <a:p>
            <a:pPr algn="r" rtl="1"/>
            <a:r>
              <a:rPr lang="he-IL" altLang="en-US" b="1" dirty="0" smtClean="0">
                <a:solidFill>
                  <a:srgbClr val="000080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view.getId</a:t>
            </a:r>
            <a:r>
              <a:rPr lang="en-US" alt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he-IL" alt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– קבלת מזהה אלמנט תצוגה שנלחץ</a:t>
            </a:r>
            <a:endParaRPr lang="he-IL" alt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r" rtl="1"/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R.id.btnBottom</a:t>
            </a:r>
            <a:r>
              <a:rPr lang="he-IL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 – מזהה כפתור בשם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btnBottom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11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Main Activity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54834" y="1666725"/>
            <a:ext cx="9019168" cy="45243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package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com.example.hagitz.relativelayout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android.support.v7.app.AppCompatActivity;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android.os.Bundle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android.widget.Button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MainActivity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extends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AppCompatActivity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protected void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(Bundle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.onCreate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setContentView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R.layout.</a:t>
            </a:r>
            <a:r>
              <a:rPr kumimoji="0" lang="en-US" altLang="en-US" b="1" i="1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activity_main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00034" y="4122295"/>
            <a:ext cx="290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Gisha" panose="020B0502040204020203" pitchFamily="34" charset="-79"/>
              </a:rPr>
              <a:t>פונקציה שמתבצעת בזמן עליית האפליקציה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67797" y="3229959"/>
            <a:ext cx="290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Gisha" panose="020B0502040204020203" pitchFamily="34" charset="-79"/>
              </a:rPr>
              <a:t>אפליקציה ראשית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6326" y="5544709"/>
            <a:ext cx="290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Gisha" panose="020B0502040204020203" pitchFamily="34" charset="-79"/>
              </a:rPr>
              <a:t>טוען את העיצוב גרפי של האפליקציה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229193" y="4946754"/>
            <a:ext cx="5621312" cy="47968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436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7943"/>
          </a:xfrm>
        </p:spPr>
        <p:txBody>
          <a:bodyPr/>
          <a:lstStyle/>
          <a:p>
            <a:pPr algn="ctr" rtl="1"/>
            <a:r>
              <a:rPr lang="he-IL" dirty="0" smtClean="0"/>
              <a:t>סוגי תיבות טקסט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340257"/>
          </a:xfrm>
        </p:spPr>
        <p:txBody>
          <a:bodyPr/>
          <a:lstStyle/>
          <a:p>
            <a:pPr algn="r" rtl="1"/>
            <a:r>
              <a:rPr lang="he-IL" dirty="0" smtClean="0"/>
              <a:t>בתיבות </a:t>
            </a:r>
            <a:r>
              <a:rPr lang="he-IL" dirty="0"/>
              <a:t>ט</a:t>
            </a:r>
            <a:r>
              <a:rPr lang="he-IL" dirty="0" smtClean="0"/>
              <a:t>קסט שני סוגים עיקריים:</a:t>
            </a:r>
          </a:p>
          <a:p>
            <a:pPr lvl="1" algn="r" rtl="1"/>
            <a:r>
              <a:rPr lang="he-IL" dirty="0" smtClean="0"/>
              <a:t>תיבה הניתנת לשינוי ע"י המשתמש. </a:t>
            </a:r>
            <a:r>
              <a:rPr lang="en-US" dirty="0" err="1" smtClean="0"/>
              <a:t>EditText</a:t>
            </a:r>
            <a:endParaRPr lang="he-IL" dirty="0" smtClean="0"/>
          </a:p>
          <a:p>
            <a:pPr lvl="1" algn="r" rtl="1"/>
            <a:r>
              <a:rPr lang="he-IL" dirty="0" smtClean="0"/>
              <a:t>תיבה שאינו ניתנת לשינוי ע"י המשתמש.  </a:t>
            </a:r>
            <a:r>
              <a:rPr lang="en-US" dirty="0" err="1" smtClean="0"/>
              <a:t>TextView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53588" y="4067767"/>
            <a:ext cx="3350597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private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EditText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private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TextView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tvLabel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563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dirty="0" smtClean="0"/>
              <a:t>יצירת קישור לתצוגה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21471" y="3500846"/>
            <a:ext cx="6769802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Consolas" panose="020B0609020204030204" pitchFamily="49" charset="0"/>
              </a:rPr>
              <a:t>@Override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protected void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onCreate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(Bundle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super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.onCreate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setContentView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R.layout.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activity_main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findViewById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R.id.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tvHello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tvLabel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findViewById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R.id.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tvLabel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/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81836" y="1703389"/>
            <a:ext cx="8596668" cy="1340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he-IL" dirty="0" smtClean="0"/>
              <a:t>נשתמש בפעולה </a:t>
            </a:r>
            <a:r>
              <a:rPr lang="en-US" dirty="0" smtClean="0"/>
              <a:t> </a:t>
            </a:r>
            <a:r>
              <a:rPr lang="en-US" alt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findViewById</a:t>
            </a:r>
            <a:r>
              <a:rPr lang="en-US" alt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R.id.</a:t>
            </a:r>
            <a:r>
              <a:rPr lang="en-US" altLang="en-US" b="1" i="1" dirty="0" err="1" smtClean="0">
                <a:solidFill>
                  <a:srgbClr val="660E7A"/>
                </a:solidFill>
                <a:latin typeface="Consolas" panose="020B0609020204030204" pitchFamily="49" charset="0"/>
              </a:rPr>
              <a:t>tvHello</a:t>
            </a:r>
            <a:r>
              <a:rPr lang="en-US" alt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he-IL" alt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בכדי ליצור קישור בין העצם במחלקה ובין העצם בתצוגה.</a:t>
            </a:r>
          </a:p>
          <a:p>
            <a:pPr algn="r" rtl="1"/>
            <a:r>
              <a:rPr lang="he-IL" dirty="0" smtClean="0">
                <a:solidFill>
                  <a:srgbClr val="000000"/>
                </a:solidFill>
                <a:latin typeface="Consolas" panose="020B0609020204030204" pitchFamily="49" charset="0"/>
              </a:rPr>
              <a:t>למעשה אנו יוצרים מצביע לעצם בתצוגה.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46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7053"/>
          </a:xfrm>
        </p:spPr>
        <p:txBody>
          <a:bodyPr>
            <a:normAutofit fontScale="90000"/>
          </a:bodyPr>
          <a:lstStyle/>
          <a:p>
            <a:pPr algn="ctr" rtl="1"/>
            <a:r>
              <a:rPr lang="he-IL" dirty="0" smtClean="0"/>
              <a:t>עבודה עם תיבת טקסט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349952" y="2487273"/>
            <a:ext cx="537679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String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.getText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().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toString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81836" y="1703389"/>
            <a:ext cx="8596668" cy="608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he-IL" dirty="0" smtClean="0"/>
              <a:t>קריאת הכיתוב מתיבות טקסט מתבצעת ע"י הפעולה: </a:t>
            </a:r>
            <a:r>
              <a:rPr lang="en-US" alt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getText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().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toString</a:t>
            </a:r>
            <a:r>
              <a:rPr lang="en-US" alt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81836" y="3304639"/>
            <a:ext cx="8596668" cy="608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he-IL" dirty="0" smtClean="0"/>
              <a:t>כתיבת מחרוזת בתיבת טקסט מתבצעת ע:י הפעולה: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setText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b="1" dirty="0">
                <a:solidFill>
                  <a:srgbClr val="008000"/>
                </a:solidFill>
                <a:latin typeface="Consolas" panose="020B0609020204030204" pitchFamily="49" charset="0"/>
              </a:rPr>
              <a:t>"Good night</a:t>
            </a:r>
            <a:r>
              <a:rPr lang="en-US" altLang="en-US" b="1" dirty="0" smtClean="0">
                <a:solidFill>
                  <a:srgbClr val="008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he-IL" dirty="0" smtClean="0"/>
              <a:t> </a:t>
            </a:r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476103" y="4335503"/>
            <a:ext cx="3857146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.setText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"Good night"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1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pPr algn="ctr" rtl="1"/>
            <a:r>
              <a:rPr lang="he-IL" dirty="0" smtClean="0"/>
              <a:t>תרגיל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523137"/>
          </a:xfrm>
        </p:spPr>
        <p:txBody>
          <a:bodyPr/>
          <a:lstStyle/>
          <a:p>
            <a:pPr algn="r" rtl="1"/>
            <a:r>
              <a:rPr lang="he-IL" dirty="0" err="1" smtClean="0"/>
              <a:t>כיתבו</a:t>
            </a:r>
            <a:r>
              <a:rPr lang="he-IL" dirty="0" smtClean="0"/>
              <a:t> תכנית עם 2 כפתורים ותיבת טקסט הניתנת לעריכה – </a:t>
            </a:r>
            <a:r>
              <a:rPr lang="en-US" dirty="0" err="1" smtClean="0"/>
              <a:t>EditText</a:t>
            </a:r>
            <a:endParaRPr lang="he-IL" dirty="0" smtClean="0"/>
          </a:p>
          <a:p>
            <a:pPr algn="r" rtl="1"/>
            <a:r>
              <a:rPr lang="he-IL" dirty="0" smtClean="0"/>
              <a:t>בלחיצה על כפתור 1 – יש להציג את תוכן תיבת הטקסט בהודעת </a:t>
            </a:r>
            <a:r>
              <a:rPr lang="en-US" dirty="0" smtClean="0"/>
              <a:t>Toast</a:t>
            </a:r>
            <a:r>
              <a:rPr lang="he-IL" dirty="0" smtClean="0"/>
              <a:t>.</a:t>
            </a:r>
          </a:p>
          <a:p>
            <a:pPr algn="r" rtl="1"/>
            <a:r>
              <a:rPr lang="he-IL" dirty="0" smtClean="0"/>
              <a:t>בלחיצה על כפתור 2 – יש לכתוב </a:t>
            </a:r>
            <a:r>
              <a:rPr lang="en-US" dirty="0" smtClean="0"/>
              <a:t>Hello</a:t>
            </a:r>
            <a:r>
              <a:rPr lang="he-IL" dirty="0" smtClean="0"/>
              <a:t> בתיבת הטקסט.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5977" y="4336869"/>
            <a:ext cx="3435532" cy="6662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3200" dirty="0" smtClean="0"/>
              <a:t>פתרון בעמוד הבא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7118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dirty="0" smtClean="0"/>
              <a:t>פתרון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51139"/>
            <a:ext cx="8596668" cy="93530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sz="2400" dirty="0" smtClean="0"/>
              <a:t>הגדרת משתנים:</a:t>
            </a:r>
          </a:p>
          <a:p>
            <a:pPr algn="r" rt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77334" y="2237929"/>
            <a:ext cx="3711272" cy="7078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private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EditText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private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TextView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tvLabel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7334" y="2893976"/>
            <a:ext cx="8596668" cy="580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Wingdings 3" charset="2"/>
              <a:buNone/>
            </a:pPr>
            <a:r>
              <a:rPr lang="he-IL" sz="2400" dirty="0" smtClean="0"/>
              <a:t>קישור לתצוגה:</a:t>
            </a:r>
            <a:endParaRPr lang="en-US" sz="24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7334" y="3627986"/>
            <a:ext cx="6769802" cy="20313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Consolas" panose="020B0609020204030204" pitchFamily="49" charset="0"/>
              </a:rPr>
              <a:t>@Override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protected void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onCreate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(Bundle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super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.onCreate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savedInstanceState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setContentView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R.layout.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activity_main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findViewById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R.id.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tvHello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// 2</a:t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tvLabel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findViewById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R.id.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tvLabel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// 2</a:t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647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1702"/>
          </a:xfrm>
        </p:spPr>
        <p:txBody>
          <a:bodyPr/>
          <a:lstStyle/>
          <a:p>
            <a:pPr algn="ctr" rtl="1"/>
            <a:r>
              <a:rPr lang="he-IL" dirty="0" smtClean="0"/>
              <a:t>פעולות לחיצה – פעולה לכל כפתור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569548"/>
          </a:xfrm>
        </p:spPr>
        <p:txBody>
          <a:bodyPr/>
          <a:lstStyle/>
          <a:p>
            <a:pPr marL="0" indent="0" algn="r" rtl="1">
              <a:buNone/>
            </a:pPr>
            <a:r>
              <a:rPr lang="he-IL" dirty="0" smtClean="0"/>
              <a:t>פעולת לחיצה 1#:</a:t>
            </a:r>
          </a:p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46705" y="2631424"/>
            <a:ext cx="9682459" cy="175432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public void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showMsg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(View view) {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view.getId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R.id.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top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String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.getText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().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toString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 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// 3</a:t>
            </a:r>
            <a:b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       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Toast.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makeText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"Clicked: "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+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Toast.</a:t>
            </a:r>
            <a:r>
              <a:rPr kumimoji="0" lang="en-US" altLang="en-US" b="1" i="1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LENGTH_SHORT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).show();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}</a:t>
            </a:r>
            <a:b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7334" y="4287036"/>
            <a:ext cx="8596668" cy="569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Wingdings 3" charset="2"/>
              <a:buNone/>
            </a:pPr>
            <a:r>
              <a:rPr lang="he-IL" dirty="0" smtClean="0"/>
              <a:t>פעולת לחיצה 2#:</a:t>
            </a:r>
          </a:p>
          <a:p>
            <a:pPr algn="r" rtl="1"/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6705" y="4804875"/>
            <a:ext cx="4112023" cy="8309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public void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changeText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(View view) {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sz="1600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edName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.setText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"Good night"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477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he-IL" dirty="0"/>
              <a:t>פעולות לחיצה – </a:t>
            </a:r>
            <a:r>
              <a:rPr lang="he-IL" dirty="0" smtClean="0"/>
              <a:t>שימוש במזהה כפתור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774" y="1768703"/>
            <a:ext cx="8596668" cy="1052874"/>
          </a:xfrm>
        </p:spPr>
        <p:txBody>
          <a:bodyPr/>
          <a:lstStyle/>
          <a:p>
            <a:pPr algn="r" rtl="1"/>
            <a:r>
              <a:rPr lang="he-IL" dirty="0" smtClean="0"/>
              <a:t>ניתן להשתמש באותה פעולה ולזהות את הכפתורים על פי ה </a:t>
            </a:r>
            <a:r>
              <a:rPr lang="en-US" dirty="0" smtClean="0"/>
              <a:t>id</a:t>
            </a:r>
            <a:r>
              <a:rPr lang="he-IL" dirty="0" smtClean="0"/>
              <a:t> שלהם.</a:t>
            </a:r>
          </a:p>
          <a:p>
            <a:pPr algn="r" rtl="1"/>
            <a:endParaRPr lang="he-IL" dirty="0"/>
          </a:p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Android - Hagit Cohen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954A3-9DFD-4C44-94BA-B95130A3BA1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3070046"/>
            <a:ext cx="5503430" cy="20313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Button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:id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="@+id/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btnBottom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:layout_width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wrap_content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:layout_height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wrap_content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:layout_toRightOf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="@id/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tvHello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:layout_below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="@id/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tvHello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:onClick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="click"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/&gt;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821680" y="2966393"/>
            <a:ext cx="5376793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Button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:id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="@+id/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btnTop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:layout_width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wrap_content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:layout_height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wrap_content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:layout_toLeftOf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="@id/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tvHello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:layout_above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="@id/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tvHello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:text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CLick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b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660E7A"/>
                </a:solidFill>
                <a:effectLst/>
                <a:latin typeface="Consolas" panose="020B0609020204030204" pitchFamily="49" charset="0"/>
              </a:rPr>
              <a:t>android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:onClick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="click"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/&gt;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1119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301</Words>
  <Application>Microsoft Office PowerPoint</Application>
  <PresentationFormat>Widescreen</PresentationFormat>
  <Paragraphs>65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Algerian</vt:lpstr>
      <vt:lpstr>Arial</vt:lpstr>
      <vt:lpstr>BN Jinx</vt:lpstr>
      <vt:lpstr>Calibri</vt:lpstr>
      <vt:lpstr>Consolas</vt:lpstr>
      <vt:lpstr>Courier New</vt:lpstr>
      <vt:lpstr>Gisha</vt:lpstr>
      <vt:lpstr>Trebuchet MS</vt:lpstr>
      <vt:lpstr>Wingdings 3</vt:lpstr>
      <vt:lpstr>Facet</vt:lpstr>
      <vt:lpstr>תיבת טקסט</vt:lpstr>
      <vt:lpstr>Main Activity</vt:lpstr>
      <vt:lpstr>סוגי תיבות טקסט</vt:lpstr>
      <vt:lpstr>יצירת קישור לתצוגה</vt:lpstr>
      <vt:lpstr>עבודה עם תיבת טקסט</vt:lpstr>
      <vt:lpstr>תרגיל</vt:lpstr>
      <vt:lpstr>פתרון </vt:lpstr>
      <vt:lpstr>פעולות לחיצה – פעולה לכל כפתור</vt:lpstr>
      <vt:lpstr>פעולות לחיצה – שימוש במזהה כפתור</vt:lpstr>
      <vt:lpstr>פעולות לחיצה – שימוש במזהה כפתור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תיבת טקסט</dc:title>
  <dc:creator>User</dc:creator>
  <cp:lastModifiedBy>User</cp:lastModifiedBy>
  <cp:revision>6</cp:revision>
  <dcterms:created xsi:type="dcterms:W3CDTF">2020-06-16T18:49:53Z</dcterms:created>
  <dcterms:modified xsi:type="dcterms:W3CDTF">2020-06-16T19:03:48Z</dcterms:modified>
</cp:coreProperties>
</file>