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57" r:id="rId5"/>
    <p:sldId id="261" r:id="rId6"/>
    <p:sldId id="260" r:id="rId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 varScale="1">
        <p:scale>
          <a:sx n="75" d="100"/>
          <a:sy n="75" d="100"/>
        </p:scale>
        <p:origin x="-84" y="-10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696A3DD-5E59-4EC3-B517-E1F6C68AB744}" type="datetimeFigureOut">
              <a:rPr lang="he-IL" smtClean="0"/>
              <a:t>ה'/שבט/תשע"ד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8CA06BC-F4C2-4F4D-B79D-62550354EEB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261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A06BC-F4C2-4F4D-B79D-62550354EEB9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22506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 smtClean="0"/>
              <a:t>מאורגן לא אומר מסודר כי לא משנה לנו מה הסדר של המפתחות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 smtClean="0"/>
              <a:t>תמיד</a:t>
            </a:r>
            <a:r>
              <a:rPr lang="he-IL" baseline="0" dirty="0" smtClean="0"/>
              <a:t> להגיד: הערך של ה</a:t>
            </a:r>
            <a:r>
              <a:rPr lang="en-US" baseline="0" dirty="0" smtClean="0"/>
              <a:t>username</a:t>
            </a:r>
            <a:r>
              <a:rPr lang="he-IL" baseline="0" dirty="0" smtClean="0"/>
              <a:t> שנמצא כרגע ב</a:t>
            </a:r>
            <a:r>
              <a:rPr lang="en-US" baseline="0" dirty="0" smtClean="0"/>
              <a:t>A</a:t>
            </a:r>
            <a:r>
              <a:rPr lang="he-IL" baseline="0" dirty="0" smtClean="0"/>
              <a:t> הוא </a:t>
            </a:r>
            <a:r>
              <a:rPr lang="en-US" baseline="0" dirty="0" err="1" smtClean="0"/>
              <a:t>shalex</a:t>
            </a:r>
            <a:r>
              <a:rPr lang="he-IL" baseline="0" dirty="0" smtClean="0"/>
              <a:t>, הערך של ה</a:t>
            </a:r>
            <a:r>
              <a:rPr lang="en-US" baseline="0" dirty="0" err="1" smtClean="0"/>
              <a:t>lastname</a:t>
            </a:r>
            <a:r>
              <a:rPr lang="he-IL" baseline="0" dirty="0" smtClean="0"/>
              <a:t> שנמצא כרגע ב</a:t>
            </a:r>
            <a:r>
              <a:rPr lang="en-US" baseline="0" dirty="0" smtClean="0"/>
              <a:t>A</a:t>
            </a:r>
            <a:r>
              <a:rPr lang="he-IL" baseline="0" dirty="0" smtClean="0"/>
              <a:t> הוא </a:t>
            </a:r>
            <a:r>
              <a:rPr lang="en-US" baseline="0" dirty="0" err="1" smtClean="0"/>
              <a:t>shifrin</a:t>
            </a:r>
            <a:r>
              <a:rPr lang="he-IL" baseline="0" dirty="0" smtClean="0"/>
              <a:t> </a:t>
            </a:r>
            <a:r>
              <a:rPr lang="he-IL" baseline="0" dirty="0" err="1" smtClean="0"/>
              <a:t>וכו</a:t>
            </a:r>
            <a:r>
              <a:rPr lang="he-IL" baseline="0" dirty="0" smtClean="0"/>
              <a:t>'.</a:t>
            </a:r>
            <a:endParaRPr lang="he-I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A06BC-F4C2-4F4D-B79D-62550354EEB9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2766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דגש חזק מאוד על סוגריים מרובעות.</a:t>
            </a:r>
            <a:r>
              <a:rPr lang="he-IL" baseline="0" dirty="0" smtClean="0"/>
              <a:t> לכן חשוב לכתוב טיוטה בין שלב לשלב ועבורי חשוב לשאול האם שמתם סוגריים מרובעים?</a:t>
            </a:r>
            <a:endParaRPr lang="he-IL" dirty="0" smtClean="0"/>
          </a:p>
          <a:p>
            <a:r>
              <a:rPr lang="en-US" dirty="0" smtClean="0"/>
              <a:t>Null</a:t>
            </a:r>
            <a:r>
              <a:rPr lang="he-IL" baseline="0" dirty="0" smtClean="0"/>
              <a:t> זה לא ערך. </a:t>
            </a:r>
            <a:r>
              <a:rPr lang="en-US" baseline="0" dirty="0" smtClean="0"/>
              <a:t>Null</a:t>
            </a:r>
            <a:r>
              <a:rPr lang="he-IL" baseline="0" dirty="0" smtClean="0"/>
              <a:t> זה שום ערך. אי אפשר לעשות עליו כלום</a:t>
            </a:r>
            <a:endParaRPr lang="he-I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A06BC-F4C2-4F4D-B79D-62550354EEB9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4314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כשמדברים</a:t>
            </a:r>
            <a:r>
              <a:rPr lang="he-IL" baseline="0" dirty="0" smtClean="0"/>
              <a:t> על הגדרה חשוב לזכור ש...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A06BC-F4C2-4F4D-B79D-62550354EEB9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31162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A06BC-F4C2-4F4D-B79D-62550354EEB9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4788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F985-A507-447A-B318-13FC7966527E}" type="datetimeFigureOut">
              <a:rPr lang="he-IL" smtClean="0"/>
              <a:t>ה'/שבט/תשע"ד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732F-E252-431E-B2EA-AB65FB4D3A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08947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F985-A507-447A-B318-13FC7966527E}" type="datetimeFigureOut">
              <a:rPr lang="he-IL" smtClean="0"/>
              <a:t>ה'/שבט/תשע"ד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732F-E252-431E-B2EA-AB65FB4D3A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9109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F985-A507-447A-B318-13FC7966527E}" type="datetimeFigureOut">
              <a:rPr lang="he-IL" smtClean="0"/>
              <a:t>ה'/שבט/תשע"ד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732F-E252-431E-B2EA-AB65FB4D3A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8526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F985-A507-447A-B318-13FC7966527E}" type="datetimeFigureOut">
              <a:rPr lang="he-IL" smtClean="0"/>
              <a:t>ה'/שבט/תשע"ד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732F-E252-431E-B2EA-AB65FB4D3A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2007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F985-A507-447A-B318-13FC7966527E}" type="datetimeFigureOut">
              <a:rPr lang="he-IL" smtClean="0"/>
              <a:t>ה'/שבט/תשע"ד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732F-E252-431E-B2EA-AB65FB4D3A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22642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F985-A507-447A-B318-13FC7966527E}" type="datetimeFigureOut">
              <a:rPr lang="he-IL" smtClean="0"/>
              <a:t>ה'/שבט/תשע"ד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732F-E252-431E-B2EA-AB65FB4D3A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543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F985-A507-447A-B318-13FC7966527E}" type="datetimeFigureOut">
              <a:rPr lang="he-IL" smtClean="0"/>
              <a:t>ה'/שבט/תשע"ד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732F-E252-431E-B2EA-AB65FB4D3A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7404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F985-A507-447A-B318-13FC7966527E}" type="datetimeFigureOut">
              <a:rPr lang="he-IL" smtClean="0"/>
              <a:t>ה'/שבט/תשע"ד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732F-E252-431E-B2EA-AB65FB4D3A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6357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F985-A507-447A-B318-13FC7966527E}" type="datetimeFigureOut">
              <a:rPr lang="he-IL" smtClean="0"/>
              <a:t>ה'/שבט/תשע"ד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732F-E252-431E-B2EA-AB65FB4D3A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6970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F985-A507-447A-B318-13FC7966527E}" type="datetimeFigureOut">
              <a:rPr lang="he-IL" smtClean="0"/>
              <a:t>ה'/שבט/תשע"ד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732F-E252-431E-B2EA-AB65FB4D3A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659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F985-A507-447A-B318-13FC7966527E}" type="datetimeFigureOut">
              <a:rPr lang="he-IL" smtClean="0"/>
              <a:t>ה'/שבט/תשע"ד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732F-E252-431E-B2EA-AB65FB4D3A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9986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4F985-A507-447A-B318-13FC7966527E}" type="datetimeFigureOut">
              <a:rPr lang="he-IL" smtClean="0"/>
              <a:t>ה'/שבט/תשע"ד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6732F-E252-431E-B2EA-AB65FB4D3A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0407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Collection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/>
              <a:t>אוסף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07025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2555776" y="1988840"/>
            <a:ext cx="5472608" cy="3960440"/>
          </a:xfrm>
          <a:prstGeom prst="ellipse">
            <a:avLst/>
          </a:prstGeom>
          <a:gradFill>
            <a:gsLst>
              <a:gs pos="0">
                <a:schemeClr val="accent2">
                  <a:tint val="50000"/>
                  <a:satMod val="300000"/>
                  <a:alpha val="52000"/>
                </a:schemeClr>
              </a:gs>
              <a:gs pos="35000">
                <a:schemeClr val="accent2">
                  <a:tint val="37000"/>
                  <a:satMod val="300000"/>
                  <a:alpha val="17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מה זה אוסף?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556792"/>
            <a:ext cx="7787208" cy="4680520"/>
          </a:xfrm>
        </p:spPr>
        <p:txBody>
          <a:bodyPr>
            <a:normAutofit fontScale="92500" lnSpcReduction="20000"/>
          </a:bodyPr>
          <a:lstStyle/>
          <a:p>
            <a:r>
              <a:rPr lang="he-IL" dirty="0" smtClean="0"/>
              <a:t>אובייקט שהוא אוסף(מאורגן) של אובייקטים אחרים</a:t>
            </a:r>
          </a:p>
          <a:p>
            <a:r>
              <a:rPr lang="he-IL" dirty="0" smtClean="0"/>
              <a:t>בנוי מזוגות של </a:t>
            </a:r>
            <a:r>
              <a:rPr lang="en-US" dirty="0" smtClean="0"/>
              <a:t>Key-Value</a:t>
            </a:r>
            <a:endParaRPr lang="he-IL" dirty="0" smtClean="0"/>
          </a:p>
          <a:p>
            <a:r>
              <a:rPr lang="he-IL" dirty="0" smtClean="0"/>
              <a:t>באמצעות ה</a:t>
            </a:r>
            <a:r>
              <a:rPr lang="en-US" dirty="0" smtClean="0"/>
              <a:t>Key</a:t>
            </a:r>
            <a:r>
              <a:rPr lang="he-IL" dirty="0" smtClean="0"/>
              <a:t> ניתן למצוא את ה</a:t>
            </a:r>
            <a:r>
              <a:rPr lang="en-US" dirty="0" smtClean="0"/>
              <a:t>Value</a:t>
            </a:r>
            <a:endParaRPr lang="he-IL" dirty="0" smtClean="0"/>
          </a:p>
          <a:p>
            <a:r>
              <a:rPr lang="he-IL" dirty="0" smtClean="0"/>
              <a:t>ה</a:t>
            </a:r>
            <a:r>
              <a:rPr lang="en-US" dirty="0" smtClean="0"/>
              <a:t>Key</a:t>
            </a:r>
            <a:r>
              <a:rPr lang="he-IL" dirty="0" smtClean="0"/>
              <a:t> הוא (כמעט) תמיד מסוג </a:t>
            </a:r>
            <a:r>
              <a:rPr lang="en-US" dirty="0" smtClean="0"/>
              <a:t>String</a:t>
            </a:r>
            <a:endParaRPr lang="he-IL" dirty="0" smtClean="0"/>
          </a:p>
          <a:p>
            <a:r>
              <a:rPr lang="he-IL" dirty="0" smtClean="0"/>
              <a:t>סוג ה</a:t>
            </a:r>
            <a:r>
              <a:rPr lang="en-US" dirty="0" smtClean="0"/>
              <a:t>Value</a:t>
            </a:r>
            <a:r>
              <a:rPr lang="he-IL" dirty="0" smtClean="0"/>
              <a:t> תלוי ב</a:t>
            </a:r>
            <a:r>
              <a:rPr lang="en-US" dirty="0" smtClean="0"/>
              <a:t>Collection</a:t>
            </a:r>
            <a:r>
              <a:rPr lang="he-IL" dirty="0" smtClean="0"/>
              <a:t> </a:t>
            </a:r>
          </a:p>
          <a:p>
            <a:r>
              <a:rPr lang="he-IL" dirty="0" smtClean="0"/>
              <a:t>במקרים שלנו:</a:t>
            </a:r>
          </a:p>
          <a:p>
            <a:pPr lvl="1"/>
            <a:r>
              <a:rPr lang="he-IL" dirty="0" smtClean="0"/>
              <a:t>יכול להיות </a:t>
            </a:r>
            <a:r>
              <a:rPr lang="en-US" dirty="0" smtClean="0"/>
              <a:t>String</a:t>
            </a:r>
            <a:endParaRPr lang="he-IL" dirty="0" smtClean="0"/>
          </a:p>
          <a:p>
            <a:pPr lvl="1"/>
            <a:r>
              <a:rPr lang="he-IL" dirty="0" smtClean="0"/>
              <a:t>יכול להיות </a:t>
            </a:r>
            <a:r>
              <a:rPr lang="en-US" dirty="0" smtClean="0"/>
              <a:t>Object</a:t>
            </a:r>
            <a:r>
              <a:rPr lang="he-IL" dirty="0" smtClean="0"/>
              <a:t>(ואז ניתן לשים כל טיפוס נתונים בפנים)</a:t>
            </a:r>
          </a:p>
          <a:p>
            <a:pPr lvl="1"/>
            <a:r>
              <a:rPr lang="he-IL" dirty="0" smtClean="0"/>
              <a:t>מה </a:t>
            </a:r>
            <a:r>
              <a:rPr lang="he-IL" dirty="0"/>
              <a:t>סוג ה</a:t>
            </a:r>
            <a:r>
              <a:rPr lang="en-US" dirty="0"/>
              <a:t>Value </a:t>
            </a:r>
            <a:r>
              <a:rPr lang="he-IL" dirty="0" smtClean="0"/>
              <a:t> במקרה הזה?</a:t>
            </a:r>
          </a:p>
          <a:p>
            <a:pPr lvl="1"/>
            <a:endParaRPr lang="he-IL" dirty="0" smtClean="0"/>
          </a:p>
          <a:p>
            <a:endParaRPr lang="he-IL" dirty="0" smtClean="0"/>
          </a:p>
          <a:p>
            <a:endParaRPr lang="he-IL" dirty="0" smtClean="0"/>
          </a:p>
          <a:p>
            <a:endParaRPr lang="he-IL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748301"/>
              </p:ext>
            </p:extLst>
          </p:nvPr>
        </p:nvGraphicFramePr>
        <p:xfrm>
          <a:off x="0" y="3284984"/>
          <a:ext cx="2880320" cy="1828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40160"/>
                <a:gridCol w="1440160"/>
              </a:tblGrid>
              <a:tr h="363915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j-lt"/>
                          <a:cs typeface="+mj-cs"/>
                        </a:rPr>
                        <a:t>Value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j-lt"/>
                          <a:cs typeface="+mj-cs"/>
                        </a:rPr>
                        <a:t>Key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</a:tr>
              <a:tr h="36391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dirty="0" smtClean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  <a:cs typeface="+mj-cs"/>
                        </a:rPr>
                        <a:t>"</a:t>
                      </a:r>
                      <a:r>
                        <a:rPr lang="en-US" dirty="0" err="1" smtClean="0">
                          <a:latin typeface="+mn-lt"/>
                          <a:cs typeface="+mj-cs"/>
                        </a:rPr>
                        <a:t>UserName</a:t>
                      </a:r>
                      <a:r>
                        <a:rPr lang="en-US" dirty="0" smtClean="0">
                          <a:latin typeface="+mn-lt"/>
                          <a:cs typeface="+mj-cs"/>
                        </a:rPr>
                        <a:t>"</a:t>
                      </a:r>
                      <a:endParaRPr lang="he-IL" dirty="0">
                        <a:latin typeface="+mn-lt"/>
                        <a:cs typeface="+mj-cs"/>
                      </a:endParaRPr>
                    </a:p>
                  </a:txBody>
                  <a:tcPr/>
                </a:tc>
              </a:tr>
              <a:tr h="36391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dirty="0" err="1" smtClean="0">
                          <a:latin typeface="+mn-lt"/>
                          <a:cs typeface="+mj-cs"/>
                        </a:rPr>
                        <a:t>FirstName</a:t>
                      </a:r>
                      <a:r>
                        <a:rPr lang="en-US" dirty="0" smtClean="0">
                          <a:latin typeface="+mn-lt"/>
                          <a:cs typeface="+mj-cs"/>
                        </a:rPr>
                        <a:t>"</a:t>
                      </a:r>
                      <a:endParaRPr lang="he-IL" dirty="0">
                        <a:latin typeface="+mn-lt"/>
                        <a:cs typeface="+mj-cs"/>
                      </a:endParaRPr>
                    </a:p>
                  </a:txBody>
                  <a:tcPr/>
                </a:tc>
              </a:tr>
              <a:tr h="363915"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dirty="0" err="1" smtClean="0">
                          <a:latin typeface="+mj-lt"/>
                          <a:cs typeface="+mj-cs"/>
                        </a:rPr>
                        <a:t>LastName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he-IL" dirty="0" smtClean="0">
                        <a:latin typeface="+mj-lt"/>
                        <a:cs typeface="+mj-cs"/>
                      </a:endParaRPr>
                    </a:p>
                  </a:txBody>
                  <a:tcPr/>
                </a:tc>
              </a:tr>
              <a:tr h="363915"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dirty="0" err="1" smtClean="0">
                          <a:latin typeface="+mj-lt"/>
                          <a:cs typeface="+mj-cs"/>
                        </a:rPr>
                        <a:t>BirthYear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0" y="4005064"/>
            <a:ext cx="2843808" cy="360040"/>
          </a:xfrm>
          <a:prstGeom prst="ellipse">
            <a:avLst/>
          </a:prstGeom>
          <a:gradFill>
            <a:gsLst>
              <a:gs pos="0">
                <a:schemeClr val="accent2">
                  <a:tint val="50000"/>
                  <a:satMod val="300000"/>
                  <a:alpha val="52000"/>
                </a:schemeClr>
              </a:gs>
              <a:gs pos="35000">
                <a:schemeClr val="accent2">
                  <a:tint val="37000"/>
                  <a:satMod val="300000"/>
                  <a:alpha val="17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1259632" y="3645024"/>
            <a:ext cx="3417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is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3645024"/>
            <a:ext cx="2843808" cy="360040"/>
          </a:xfrm>
          <a:prstGeom prst="ellipse">
            <a:avLst/>
          </a:prstGeom>
          <a:gradFill>
            <a:gsLst>
              <a:gs pos="0">
                <a:schemeClr val="accent2">
                  <a:tint val="50000"/>
                  <a:satMod val="300000"/>
                  <a:alpha val="52000"/>
                </a:schemeClr>
              </a:gs>
              <a:gs pos="35000">
                <a:schemeClr val="accent2">
                  <a:tint val="37000"/>
                  <a:satMod val="300000"/>
                  <a:alpha val="17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TextBox 10"/>
          <p:cNvSpPr txBox="1"/>
          <p:nvPr/>
        </p:nvSpPr>
        <p:spPr>
          <a:xfrm>
            <a:off x="1259632" y="4005064"/>
            <a:ext cx="3417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is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0" y="4365104"/>
            <a:ext cx="2843808" cy="360040"/>
          </a:xfrm>
          <a:prstGeom prst="ellipse">
            <a:avLst/>
          </a:prstGeom>
          <a:gradFill>
            <a:gsLst>
              <a:gs pos="0">
                <a:schemeClr val="accent2">
                  <a:tint val="50000"/>
                  <a:satMod val="300000"/>
                  <a:alpha val="52000"/>
                </a:schemeClr>
              </a:gs>
              <a:gs pos="35000">
                <a:schemeClr val="accent2">
                  <a:tint val="37000"/>
                  <a:satMod val="300000"/>
                  <a:alpha val="17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TextBox 13"/>
          <p:cNvSpPr txBox="1"/>
          <p:nvPr/>
        </p:nvSpPr>
        <p:spPr>
          <a:xfrm>
            <a:off x="1259632" y="4365104"/>
            <a:ext cx="3417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is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0" y="4725144"/>
            <a:ext cx="2843808" cy="360040"/>
          </a:xfrm>
          <a:prstGeom prst="ellipse">
            <a:avLst/>
          </a:prstGeom>
          <a:gradFill>
            <a:gsLst>
              <a:gs pos="0">
                <a:schemeClr val="accent2">
                  <a:tint val="50000"/>
                  <a:satMod val="300000"/>
                  <a:alpha val="52000"/>
                </a:schemeClr>
              </a:gs>
              <a:gs pos="35000">
                <a:schemeClr val="accent2">
                  <a:tint val="37000"/>
                  <a:satMod val="300000"/>
                  <a:alpha val="17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TextBox 16"/>
          <p:cNvSpPr txBox="1"/>
          <p:nvPr/>
        </p:nvSpPr>
        <p:spPr>
          <a:xfrm>
            <a:off x="1259632" y="4725144"/>
            <a:ext cx="3417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is</a:t>
            </a:r>
            <a:endParaRPr lang="he-IL" dirty="0">
              <a:solidFill>
                <a:srgbClr val="FF0000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4283968" y="1916832"/>
            <a:ext cx="936104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085456" y="5517232"/>
            <a:ext cx="97308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"</a:t>
            </a:r>
            <a:r>
              <a:rPr lang="en-US" dirty="0" err="1"/>
              <a:t>Shalex</a:t>
            </a:r>
            <a:r>
              <a:rPr lang="en-US" dirty="0" smtClean="0"/>
              <a:t>"</a:t>
            </a:r>
            <a:endParaRPr lang="he-IL" dirty="0"/>
          </a:p>
        </p:txBody>
      </p:sp>
      <p:sp>
        <p:nvSpPr>
          <p:cNvPr id="18" name="TextBox 17"/>
          <p:cNvSpPr txBox="1"/>
          <p:nvPr/>
        </p:nvSpPr>
        <p:spPr>
          <a:xfrm>
            <a:off x="4452169" y="2380238"/>
            <a:ext cx="76790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"Alex"</a:t>
            </a:r>
            <a:endParaRPr lang="he-IL" dirty="0"/>
          </a:p>
        </p:txBody>
      </p:sp>
      <p:sp>
        <p:nvSpPr>
          <p:cNvPr id="19" name="TextBox 18"/>
          <p:cNvSpPr txBox="1"/>
          <p:nvPr/>
        </p:nvSpPr>
        <p:spPr>
          <a:xfrm>
            <a:off x="6316258" y="2564904"/>
            <a:ext cx="97655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"</a:t>
            </a:r>
            <a:r>
              <a:rPr lang="en-US" dirty="0" err="1" smtClean="0"/>
              <a:t>Shifrin</a:t>
            </a:r>
            <a:r>
              <a:rPr lang="en-US" dirty="0" smtClean="0"/>
              <a:t>"</a:t>
            </a:r>
            <a:endParaRPr lang="he-IL" dirty="0"/>
          </a:p>
        </p:txBody>
      </p:sp>
      <p:sp>
        <p:nvSpPr>
          <p:cNvPr id="21" name="TextBox 20"/>
          <p:cNvSpPr txBox="1"/>
          <p:nvPr/>
        </p:nvSpPr>
        <p:spPr>
          <a:xfrm>
            <a:off x="7015601" y="4653136"/>
            <a:ext cx="65274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1985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7831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07407E-6 L -0.57049 0.0152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524" y="76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07407E-6 L -0.51181 0.2671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90" y="13356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6771 -0.2682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85" y="-1342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59259E-6 L -0.29653 0.2416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26" y="1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3" grpId="0" uiExpand="1" build="p"/>
      <p:bldP spid="6" grpId="0" animBg="1"/>
      <p:bldP spid="6" grpId="1" animBg="1"/>
      <p:bldP spid="7" grpId="0"/>
      <p:bldP spid="7" grpId="1"/>
      <p:bldP spid="10" grpId="0" animBg="1"/>
      <p:bldP spid="10" grpId="1" animBg="1"/>
      <p:bldP spid="11" grpId="0"/>
      <p:bldP spid="11" grpId="1"/>
      <p:bldP spid="13" grpId="0" animBg="1"/>
      <p:bldP spid="13" grpId="1" animBg="1"/>
      <p:bldP spid="14" grpId="0"/>
      <p:bldP spid="14" grpId="1"/>
      <p:bldP spid="16" grpId="0" animBg="1"/>
      <p:bldP spid="16" grpId="1" animBg="1"/>
      <p:bldP spid="16" grpId="2" animBg="1"/>
      <p:bldP spid="17" grpId="0"/>
      <p:bldP spid="17" grpId="1"/>
      <p:bldP spid="17" grpId="2"/>
      <p:bldP spid="8" grpId="0"/>
      <p:bldP spid="8" grpId="1"/>
      <p:bldP spid="18" grpId="0"/>
      <p:bldP spid="18" grpId="1"/>
      <p:bldP spid="19" grpId="0"/>
      <p:bldP spid="19" grpId="1"/>
      <p:bldP spid="21" grpId="0"/>
      <p:bldP spid="2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גישה לאוסף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600200"/>
            <a:ext cx="6059016" cy="4525963"/>
          </a:xfrm>
        </p:spPr>
        <p:txBody>
          <a:bodyPr>
            <a:normAutofit fontScale="92500" lnSpcReduction="20000"/>
          </a:bodyPr>
          <a:lstStyle/>
          <a:p>
            <a:r>
              <a:rPr lang="he-IL" dirty="0" smtClean="0"/>
              <a:t>יהי </a:t>
            </a:r>
            <a:r>
              <a:rPr lang="en-US" dirty="0" smtClean="0"/>
              <a:t>A</a:t>
            </a:r>
            <a:r>
              <a:rPr lang="he-IL" dirty="0" smtClean="0"/>
              <a:t> אובייקט המיישם </a:t>
            </a:r>
            <a:r>
              <a:rPr lang="en-US" dirty="0" smtClean="0"/>
              <a:t>Collection</a:t>
            </a:r>
            <a:endParaRPr lang="he-IL" dirty="0" smtClean="0"/>
          </a:p>
          <a:p>
            <a:r>
              <a:rPr lang="he-IL" dirty="0" smtClean="0"/>
              <a:t>על מנת לקבל ערך(</a:t>
            </a:r>
            <a:r>
              <a:rPr lang="en-US" dirty="0" smtClean="0"/>
              <a:t>Value</a:t>
            </a:r>
            <a:r>
              <a:rPr lang="he-IL" dirty="0" smtClean="0"/>
              <a:t>) של מפתח(</a:t>
            </a:r>
            <a:r>
              <a:rPr lang="en-US" dirty="0" smtClean="0"/>
              <a:t>Key</a:t>
            </a:r>
            <a:r>
              <a:rPr lang="he-IL" dirty="0" smtClean="0"/>
              <a:t>) מסוים השמור ב</a:t>
            </a:r>
            <a:r>
              <a:rPr lang="en-US" dirty="0" smtClean="0"/>
              <a:t>A</a:t>
            </a:r>
            <a:r>
              <a:rPr lang="he-IL" dirty="0" smtClean="0"/>
              <a:t>:</a:t>
            </a:r>
          </a:p>
          <a:p>
            <a:pPr lvl="1"/>
            <a:r>
              <a:rPr lang="en-US" dirty="0" smtClean="0"/>
              <a:t>A[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"Key"</a:t>
            </a:r>
            <a:r>
              <a:rPr lang="en-US" dirty="0" smtClean="0"/>
              <a:t>]</a:t>
            </a:r>
          </a:p>
          <a:p>
            <a:r>
              <a:rPr lang="he-IL" dirty="0" smtClean="0"/>
              <a:t>איזה ערך ייתן לנו </a:t>
            </a:r>
            <a:r>
              <a:rPr lang="en-US" dirty="0" smtClean="0"/>
              <a:t>A[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LastName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smtClean="0"/>
              <a:t>]</a:t>
            </a:r>
            <a:r>
              <a:rPr lang="he-IL" dirty="0" smtClean="0"/>
              <a:t>?</a:t>
            </a:r>
            <a:endParaRPr lang="en-US" dirty="0"/>
          </a:p>
          <a:p>
            <a:pPr lvl="1"/>
            <a:r>
              <a:rPr lang="he-IL" dirty="0" smtClean="0"/>
              <a:t>"</a:t>
            </a:r>
            <a:r>
              <a:rPr lang="en-US" dirty="0" err="1" smtClean="0"/>
              <a:t>Shifrin</a:t>
            </a:r>
            <a:r>
              <a:rPr lang="he-IL" dirty="0" smtClean="0"/>
              <a:t>"</a:t>
            </a:r>
          </a:p>
          <a:p>
            <a:r>
              <a:rPr lang="he-IL" dirty="0" smtClean="0"/>
              <a:t>איך נמצא את תאריך הלידה?</a:t>
            </a:r>
          </a:p>
          <a:p>
            <a:pPr lvl="1"/>
            <a:r>
              <a:rPr lang="en-US" dirty="0" smtClean="0"/>
              <a:t>A[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BirthYear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smtClean="0"/>
              <a:t>]</a:t>
            </a:r>
          </a:p>
          <a:p>
            <a:r>
              <a:rPr lang="he-IL" dirty="0" smtClean="0"/>
              <a:t>איזה ערך ייתן לנו </a:t>
            </a:r>
            <a:r>
              <a:rPr lang="en-US" dirty="0"/>
              <a:t>A</a:t>
            </a:r>
            <a:r>
              <a:rPr lang="en-US" dirty="0" smtClean="0"/>
              <a:t>[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Phone"</a:t>
            </a:r>
            <a:r>
              <a:rPr lang="en-US" dirty="0" smtClean="0"/>
              <a:t>]</a:t>
            </a:r>
            <a:r>
              <a:rPr lang="he-IL" dirty="0" smtClean="0"/>
              <a:t>?</a:t>
            </a:r>
            <a:r>
              <a:rPr lang="en-US" dirty="0" smtClean="0"/>
              <a:t>	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null</a:t>
            </a:r>
            <a:endParaRPr lang="he-IL" dirty="0" smtClean="0">
              <a:solidFill>
                <a:srgbClr val="0000FF"/>
              </a:solidFill>
            </a:endParaRPr>
          </a:p>
          <a:p>
            <a:endParaRPr lang="he-IL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557213"/>
              </p:ext>
            </p:extLst>
          </p:nvPr>
        </p:nvGraphicFramePr>
        <p:xfrm>
          <a:off x="35496" y="1609427"/>
          <a:ext cx="2880320" cy="1828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40160"/>
                <a:gridCol w="1440160"/>
              </a:tblGrid>
              <a:tr h="363915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j-lt"/>
                          <a:cs typeface="+mj-cs"/>
                        </a:rPr>
                        <a:t>Value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j-lt"/>
                          <a:cs typeface="+mj-cs"/>
                        </a:rPr>
                        <a:t>Key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</a:tr>
              <a:tr h="36391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j-lt"/>
                          <a:cs typeface="+mj-cs"/>
                        </a:rPr>
                        <a:t>"</a:t>
                      </a:r>
                      <a:r>
                        <a:rPr lang="en-US" dirty="0" err="1" smtClean="0">
                          <a:latin typeface="+mj-lt"/>
                          <a:cs typeface="+mj-cs"/>
                        </a:rPr>
                        <a:t>Shalex</a:t>
                      </a:r>
                      <a:r>
                        <a:rPr lang="en-US" dirty="0" smtClean="0">
                          <a:latin typeface="+mj-lt"/>
                          <a:cs typeface="+mj-cs"/>
                        </a:rPr>
                        <a:t>"</a:t>
                      </a:r>
                      <a:endParaRPr lang="he-IL" dirty="0" smtClean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  <a:cs typeface="+mj-cs"/>
                        </a:rPr>
                        <a:t>"</a:t>
                      </a:r>
                      <a:r>
                        <a:rPr lang="en-US" dirty="0" err="1" smtClean="0">
                          <a:latin typeface="+mn-lt"/>
                          <a:cs typeface="+mj-cs"/>
                        </a:rPr>
                        <a:t>UserName</a:t>
                      </a:r>
                      <a:r>
                        <a:rPr lang="en-US" dirty="0" smtClean="0">
                          <a:latin typeface="+mn-lt"/>
                          <a:cs typeface="+mj-cs"/>
                        </a:rPr>
                        <a:t>"</a:t>
                      </a:r>
                      <a:endParaRPr lang="he-IL" dirty="0">
                        <a:latin typeface="+mn-lt"/>
                        <a:cs typeface="+mj-cs"/>
                      </a:endParaRPr>
                    </a:p>
                  </a:txBody>
                  <a:tcPr/>
                </a:tc>
              </a:tr>
              <a:tr h="36391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j-lt"/>
                          <a:cs typeface="+mj-cs"/>
                        </a:rPr>
                        <a:t>"Alex"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dirty="0" err="1" smtClean="0">
                          <a:latin typeface="+mn-lt"/>
                          <a:cs typeface="+mj-cs"/>
                        </a:rPr>
                        <a:t>FirstName</a:t>
                      </a:r>
                      <a:r>
                        <a:rPr lang="en-US" dirty="0" smtClean="0">
                          <a:latin typeface="+mn-lt"/>
                          <a:cs typeface="+mj-cs"/>
                        </a:rPr>
                        <a:t>"</a:t>
                      </a:r>
                      <a:endParaRPr lang="he-IL" dirty="0">
                        <a:latin typeface="+mn-lt"/>
                        <a:cs typeface="+mj-cs"/>
                      </a:endParaRPr>
                    </a:p>
                  </a:txBody>
                  <a:tcPr/>
                </a:tc>
              </a:tr>
              <a:tr h="363915">
                <a:tc>
                  <a:txBody>
                    <a:bodyPr/>
                    <a:lstStyle/>
                    <a:p>
                      <a:pPr algn="ctr" rtl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dirty="0" err="1" smtClean="0">
                          <a:latin typeface="+mj-lt"/>
                          <a:cs typeface="+mj-cs"/>
                        </a:rPr>
                        <a:t>Shifrin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dirty="0" err="1" smtClean="0">
                          <a:latin typeface="+mj-lt"/>
                          <a:cs typeface="+mj-cs"/>
                        </a:rPr>
                        <a:t>LastName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he-IL" dirty="0" smtClean="0">
                        <a:latin typeface="+mj-lt"/>
                        <a:cs typeface="+mj-cs"/>
                      </a:endParaRPr>
                    </a:p>
                  </a:txBody>
                  <a:tcPr/>
                </a:tc>
              </a:tr>
              <a:tr h="363915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j-lt"/>
                          <a:cs typeface="+mj-cs"/>
                        </a:rPr>
                        <a:t>1985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dirty="0" err="1" smtClean="0">
                          <a:latin typeface="+mj-lt"/>
                          <a:cs typeface="+mj-cs"/>
                        </a:rPr>
                        <a:t>BirthYear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>
            <a:spLocks/>
          </p:cNvSpPr>
          <p:nvPr/>
        </p:nvSpPr>
        <p:spPr>
          <a:xfrm>
            <a:off x="35496" y="1988840"/>
            <a:ext cx="1421904" cy="360040"/>
          </a:xfrm>
          <a:prstGeom prst="ellipse">
            <a:avLst/>
          </a:prstGeom>
          <a:gradFill>
            <a:gsLst>
              <a:gs pos="0">
                <a:schemeClr val="accent2">
                  <a:tint val="50000"/>
                  <a:satMod val="300000"/>
                  <a:alpha val="52000"/>
                </a:schemeClr>
              </a:gs>
              <a:gs pos="35000">
                <a:schemeClr val="accent2">
                  <a:tint val="37000"/>
                  <a:satMod val="300000"/>
                  <a:alpha val="17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1286508" y="2699628"/>
            <a:ext cx="3417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is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20114709">
            <a:off x="440786" y="2422321"/>
            <a:ext cx="2265365" cy="369332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he-IL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אין מפתח בשם 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Phone</a:t>
            </a:r>
            <a:endParaRPr lang="he-I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Oval 9"/>
          <p:cNvSpPr>
            <a:spLocks/>
          </p:cNvSpPr>
          <p:nvPr/>
        </p:nvSpPr>
        <p:spPr>
          <a:xfrm>
            <a:off x="35496" y="1988840"/>
            <a:ext cx="1421904" cy="360040"/>
          </a:xfrm>
          <a:prstGeom prst="ellipse">
            <a:avLst/>
          </a:prstGeom>
          <a:gradFill>
            <a:gsLst>
              <a:gs pos="0">
                <a:schemeClr val="accent2">
                  <a:tint val="50000"/>
                  <a:satMod val="300000"/>
                  <a:alpha val="52000"/>
                </a:schemeClr>
              </a:gs>
              <a:gs pos="35000">
                <a:schemeClr val="accent2">
                  <a:tint val="37000"/>
                  <a:satMod val="300000"/>
                  <a:alpha val="17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Oval 11"/>
          <p:cNvSpPr>
            <a:spLocks/>
          </p:cNvSpPr>
          <p:nvPr/>
        </p:nvSpPr>
        <p:spPr>
          <a:xfrm>
            <a:off x="35496" y="1988840"/>
            <a:ext cx="1421904" cy="360040"/>
          </a:xfrm>
          <a:prstGeom prst="ellipse">
            <a:avLst/>
          </a:prstGeom>
          <a:gradFill>
            <a:gsLst>
              <a:gs pos="0">
                <a:schemeClr val="accent2">
                  <a:tint val="50000"/>
                  <a:satMod val="300000"/>
                  <a:alpha val="52000"/>
                </a:schemeClr>
              </a:gs>
              <a:gs pos="35000">
                <a:schemeClr val="accent2">
                  <a:tint val="37000"/>
                  <a:satMod val="300000"/>
                  <a:alpha val="17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3" name="Straight Connector 12"/>
          <p:cNvCxnSpPr/>
          <p:nvPr/>
        </p:nvCxnSpPr>
        <p:spPr>
          <a:xfrm>
            <a:off x="5004048" y="1952935"/>
            <a:ext cx="115212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5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2" presetClass="path" presetSubtype="0" accel="50000" decel="5000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77778E-6 -3.7037E-6 L 0.00104 0.04723 " pathEditMode="relative" rAng="0" ptsTypes="AA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2" presetClass="path" presetSubtype="0" accel="50000" decel="50000" fill="hold" grpId="2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104 0.04723 L 0.00104 0.11019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6" presetClass="emph" presetSubtype="0" fill="hold" grpId="3" nodeType="after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</p:cBhvr>
                                      <p:by x="2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4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104 0.11019 L 0.07986 0.11019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4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5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1000"/>
                            </p:stCondLst>
                            <p:childTnLst>
                              <p:par>
                                <p:cTn id="51" presetID="6" presetClass="emph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986 0.11019 L 0.1585 0.11019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2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42" presetClass="path" presetSubtype="0" accel="50000" decel="5000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77778E-6 -3.7037E-6 L 0.00104 0.04723 " pathEditMode="relative" rAng="0" ptsTypes="AA">
                                      <p:cBhvr>
                                        <p:cTn id="7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42" presetClass="path" presetSubtype="0" accel="50000" decel="50000" fill="hold" grpId="2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104 0.04723 L 0.00104 0.11019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500"/>
                            </p:stCondLst>
                            <p:childTnLst>
                              <p:par>
                                <p:cTn id="80" presetID="42" presetClass="path" presetSubtype="0" accel="50000" decel="50000" fill="hold" grpId="4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104 0.11019 L 0.00104 0.16274 " pathEditMode="relative" rAng="0" ptsTypes="AA">
                                      <p:cBhvr>
                                        <p:cTn id="8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42" presetClass="path" presetSubtype="0" accel="50000" decel="5000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77778E-6 -3.7037E-6 L 0.00104 0.04723 " pathEditMode="relative" rAng="0" ptsTypes="AA">
                                      <p:cBhvr>
                                        <p:cTn id="10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42" presetClass="path" presetSubtype="0" accel="50000" decel="50000" fill="hold" grpId="2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104 0.04723 L 0.00104 0.11019 " pathEditMode="relative" rAng="0" ptsTypes="AA">
                                      <p:cBhvr>
                                        <p:cTn id="10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500"/>
                            </p:stCondLst>
                            <p:childTnLst>
                              <p:par>
                                <p:cTn id="108" presetID="42" presetClass="path" presetSubtype="0" accel="50000" decel="50000" fill="hold" grpId="3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104 0.11019 L 0.00104 0.16274 " pathEditMode="relative" rAng="0" ptsTypes="AA">
                                      <p:cBhvr>
                                        <p:cTn id="10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8000"/>
                            </p:stCondLst>
                            <p:childTnLst>
                              <p:par>
                                <p:cTn id="111" presetID="42" presetClass="path" presetSubtype="0" accel="50000" decel="50000" fill="hold" grpId="5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104 0.16273 L 2.77778E-6 0.22893 " pathEditMode="relative" rAng="0" ptsTypes="AA">
                                      <p:cBhvr>
                                        <p:cTn id="1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4" presetID="10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1500"/>
                            </p:stCondLst>
                            <p:childTnLst>
                              <p:par>
                                <p:cTn id="11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6" grpId="3" animBg="1"/>
      <p:bldP spid="6" grpId="4" animBg="1"/>
      <p:bldP spid="6" grpId="5" animBg="1"/>
      <p:bldP spid="6" grpId="6" animBg="1"/>
      <p:bldP spid="6" grpId="7" animBg="1"/>
      <p:bldP spid="7" grpId="0"/>
      <p:bldP spid="7" grpId="1"/>
      <p:bldP spid="11" grpId="0"/>
      <p:bldP spid="10" grpId="0" animBg="1"/>
      <p:bldP spid="10" grpId="1" animBg="1"/>
      <p:bldP spid="10" grpId="2" animBg="1"/>
      <p:bldP spid="10" grpId="4" animBg="1"/>
      <p:bldP spid="10" grpId="5" animBg="1"/>
      <p:bldP spid="12" grpId="0" animBg="1"/>
      <p:bldP spid="12" grpId="1" animBg="1"/>
      <p:bldP spid="12" grpId="2" animBg="1"/>
      <p:bldP spid="12" grpId="3" animBg="1"/>
      <p:bldP spid="12" grpId="4" animBg="1"/>
      <p:bldP spid="12" grpId="5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769917"/>
              </p:ext>
            </p:extLst>
          </p:nvPr>
        </p:nvGraphicFramePr>
        <p:xfrm>
          <a:off x="827584" y="1611640"/>
          <a:ext cx="2880320" cy="7315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40160"/>
                <a:gridCol w="1440160"/>
              </a:tblGrid>
              <a:tr h="363915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j-lt"/>
                          <a:cs typeface="+mj-cs"/>
                        </a:rPr>
                        <a:t>Value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j-lt"/>
                          <a:cs typeface="+mj-cs"/>
                        </a:rPr>
                        <a:t>Key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</a:tr>
              <a:tr h="36391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j-lt"/>
                          <a:cs typeface="+mj-cs"/>
                        </a:rPr>
                        <a:t>"</a:t>
                      </a:r>
                      <a:r>
                        <a:rPr lang="en-US" dirty="0" err="1" smtClean="0">
                          <a:latin typeface="+mj-lt"/>
                          <a:cs typeface="+mj-cs"/>
                        </a:rPr>
                        <a:t>new_value</a:t>
                      </a:r>
                      <a:r>
                        <a:rPr lang="en-US" dirty="0" smtClean="0">
                          <a:latin typeface="+mj-lt"/>
                          <a:cs typeface="+mj-cs"/>
                        </a:rPr>
                        <a:t>"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dirty="0" err="1" smtClean="0">
                          <a:latin typeface="+mn-lt"/>
                          <a:cs typeface="+mj-cs"/>
                        </a:rPr>
                        <a:t>new_key</a:t>
                      </a:r>
                      <a:r>
                        <a:rPr lang="en-US" dirty="0" smtClean="0">
                          <a:latin typeface="+mn-lt"/>
                          <a:cs typeface="+mj-cs"/>
                        </a:rPr>
                        <a:t>"</a:t>
                      </a:r>
                      <a:endParaRPr lang="he-IL" dirty="0">
                        <a:latin typeface="+mn-lt"/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איך עובדים עם אוסף?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3968" y="1600200"/>
            <a:ext cx="4402832" cy="4525963"/>
          </a:xfrm>
        </p:spPr>
        <p:txBody>
          <a:bodyPr>
            <a:normAutofit fontScale="70000" lnSpcReduction="20000"/>
          </a:bodyPr>
          <a:lstStyle/>
          <a:p>
            <a:r>
              <a:rPr lang="he-IL" dirty="0" smtClean="0"/>
              <a:t>יהי </a:t>
            </a:r>
            <a:r>
              <a:rPr lang="en-US" dirty="0" smtClean="0"/>
              <a:t>B</a:t>
            </a:r>
            <a:r>
              <a:rPr lang="he-IL" dirty="0" smtClean="0"/>
              <a:t> אובייקט המיישם </a:t>
            </a:r>
            <a:r>
              <a:rPr lang="en-US" dirty="0" smtClean="0"/>
              <a:t>Collection</a:t>
            </a:r>
            <a:endParaRPr lang="he-IL" dirty="0" smtClean="0"/>
          </a:p>
          <a:p>
            <a:r>
              <a:rPr lang="he-IL" dirty="0" smtClean="0"/>
              <a:t>הגדרה</a:t>
            </a:r>
          </a:p>
          <a:p>
            <a:pPr lvl="1"/>
            <a:r>
              <a:rPr lang="he-IL" dirty="0" smtClean="0"/>
              <a:t>בכל המקרים שנשתמש-אוטומטית. אין צורך בהגדרה</a:t>
            </a:r>
          </a:p>
          <a:p>
            <a:r>
              <a:rPr lang="he-IL" dirty="0" smtClean="0"/>
              <a:t>גישה </a:t>
            </a:r>
          </a:p>
          <a:p>
            <a:pPr lvl="1"/>
            <a:r>
              <a:rPr lang="en-US" dirty="0" smtClean="0"/>
              <a:t>B[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"Key"</a:t>
            </a:r>
            <a:r>
              <a:rPr lang="en-US" dirty="0" smtClean="0"/>
              <a:t>]</a:t>
            </a:r>
            <a:endParaRPr lang="he-IL" dirty="0" smtClean="0"/>
          </a:p>
          <a:p>
            <a:r>
              <a:rPr lang="he-IL" dirty="0" smtClean="0"/>
              <a:t>שינוי ערך</a:t>
            </a:r>
          </a:p>
          <a:p>
            <a:pPr lvl="1"/>
            <a:r>
              <a:rPr lang="en-US" dirty="0" smtClean="0"/>
              <a:t>B[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"Key"</a:t>
            </a:r>
            <a:r>
              <a:rPr lang="en-US" dirty="0" smtClean="0"/>
              <a:t>]=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new_value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endParaRPr lang="he-IL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he-IL" dirty="0" smtClean="0"/>
              <a:t>הוספה</a:t>
            </a:r>
          </a:p>
          <a:p>
            <a:pPr lvl="1"/>
            <a:r>
              <a:rPr lang="en-US" dirty="0" smtClean="0"/>
              <a:t>B[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new_key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smtClean="0"/>
              <a:t>]=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new_value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endParaRPr lang="he-IL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he-IL" dirty="0" smtClean="0"/>
              <a:t>מחיקה</a:t>
            </a:r>
          </a:p>
          <a:p>
            <a:pPr lvl="1"/>
            <a:r>
              <a:rPr lang="en-US" dirty="0" smtClean="0"/>
              <a:t>B[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Key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smtClean="0"/>
              <a:t>]= </a:t>
            </a:r>
            <a:r>
              <a:rPr lang="en-US" dirty="0" smtClean="0">
                <a:solidFill>
                  <a:srgbClr val="0000FF"/>
                </a:solidFill>
              </a:rPr>
              <a:t>null</a:t>
            </a:r>
            <a:endParaRPr lang="he-IL" dirty="0" smtClean="0">
              <a:solidFill>
                <a:srgbClr val="0000FF"/>
              </a:solidFill>
            </a:endParaRPr>
          </a:p>
          <a:p>
            <a:r>
              <a:rPr lang="he-IL" dirty="0" smtClean="0"/>
              <a:t>בדיקה אם קיים זוג מפתח-ערך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if</a:t>
            </a:r>
            <a:r>
              <a:rPr lang="en-US" dirty="0" smtClean="0"/>
              <a:t>(B[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Key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smtClean="0"/>
              <a:t>]!=</a:t>
            </a:r>
            <a:r>
              <a:rPr lang="en-US" dirty="0" smtClean="0">
                <a:solidFill>
                  <a:srgbClr val="0000FF"/>
                </a:solidFill>
              </a:rPr>
              <a:t>null</a:t>
            </a:r>
            <a:r>
              <a:rPr lang="en-US" dirty="0" smtClean="0"/>
              <a:t>)</a:t>
            </a:r>
            <a:endParaRPr lang="he-IL" dirty="0" smtClean="0"/>
          </a:p>
          <a:p>
            <a:pPr lvl="1"/>
            <a:endParaRPr lang="he-IL" dirty="0" smtClean="0"/>
          </a:p>
          <a:p>
            <a:pPr lvl="1"/>
            <a:endParaRPr lang="he-IL" dirty="0" smtClean="0"/>
          </a:p>
          <a:p>
            <a:pPr lvl="1"/>
            <a:endParaRPr lang="he-IL" dirty="0" smtClean="0"/>
          </a:p>
          <a:p>
            <a:pPr lvl="1"/>
            <a:endParaRPr lang="he-IL" dirty="0" smtClean="0"/>
          </a:p>
          <a:p>
            <a:endParaRPr lang="he-IL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264335"/>
              </p:ext>
            </p:extLst>
          </p:nvPr>
        </p:nvGraphicFramePr>
        <p:xfrm>
          <a:off x="827584" y="1628800"/>
          <a:ext cx="2880320" cy="10972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40160"/>
                <a:gridCol w="1440160"/>
              </a:tblGrid>
              <a:tr h="363915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j-lt"/>
                          <a:cs typeface="+mj-cs"/>
                        </a:rPr>
                        <a:t>Value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j-lt"/>
                          <a:cs typeface="+mj-cs"/>
                        </a:rPr>
                        <a:t>Key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</a:tr>
              <a:tr h="36391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dirty="0" err="1" smtClean="0">
                          <a:latin typeface="+mj-lt"/>
                          <a:cs typeface="+mj-cs"/>
                        </a:rPr>
                        <a:t>new_value</a:t>
                      </a:r>
                      <a:r>
                        <a:rPr lang="en-US" dirty="0" smtClean="0">
                          <a:latin typeface="+mj-lt"/>
                          <a:cs typeface="+mj-cs"/>
                        </a:rPr>
                        <a:t>"</a:t>
                      </a:r>
                      <a:endParaRPr lang="he-IL" dirty="0" smtClean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dirty="0" smtClean="0">
                          <a:latin typeface="+mn-lt"/>
                          <a:cs typeface="+mj-cs"/>
                        </a:rPr>
                        <a:t>Key"</a:t>
                      </a:r>
                      <a:endParaRPr lang="he-IL" dirty="0">
                        <a:latin typeface="+mn-lt"/>
                        <a:cs typeface="+mj-cs"/>
                      </a:endParaRPr>
                    </a:p>
                  </a:txBody>
                  <a:tcPr/>
                </a:tc>
              </a:tr>
              <a:tr h="36391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j-lt"/>
                          <a:cs typeface="+mj-cs"/>
                        </a:rPr>
                        <a:t>"</a:t>
                      </a:r>
                      <a:r>
                        <a:rPr lang="en-US" dirty="0" err="1" smtClean="0">
                          <a:latin typeface="+mj-lt"/>
                          <a:cs typeface="+mj-cs"/>
                        </a:rPr>
                        <a:t>new_value</a:t>
                      </a:r>
                      <a:r>
                        <a:rPr lang="en-US" dirty="0" smtClean="0">
                          <a:latin typeface="+mj-lt"/>
                          <a:cs typeface="+mj-cs"/>
                        </a:rPr>
                        <a:t>"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dirty="0" err="1" smtClean="0">
                          <a:latin typeface="+mn-lt"/>
                          <a:cs typeface="+mj-cs"/>
                        </a:rPr>
                        <a:t>new_key</a:t>
                      </a:r>
                      <a:r>
                        <a:rPr lang="en-US" dirty="0" smtClean="0">
                          <a:latin typeface="+mn-lt"/>
                          <a:cs typeface="+mj-cs"/>
                        </a:rPr>
                        <a:t>"</a:t>
                      </a:r>
                      <a:endParaRPr lang="he-IL" dirty="0">
                        <a:latin typeface="+mn-lt"/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87644"/>
              </p:ext>
            </p:extLst>
          </p:nvPr>
        </p:nvGraphicFramePr>
        <p:xfrm>
          <a:off x="827584" y="1628800"/>
          <a:ext cx="2880320" cy="7315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40160"/>
                <a:gridCol w="1440160"/>
              </a:tblGrid>
              <a:tr h="363915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j-lt"/>
                          <a:cs typeface="+mj-cs"/>
                        </a:rPr>
                        <a:t>Value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j-lt"/>
                          <a:cs typeface="+mj-cs"/>
                        </a:rPr>
                        <a:t>Key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</a:tr>
              <a:tr h="36391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dirty="0" err="1" smtClean="0">
                          <a:latin typeface="+mj-lt"/>
                          <a:cs typeface="+mj-cs"/>
                        </a:rPr>
                        <a:t>new_value</a:t>
                      </a:r>
                      <a:r>
                        <a:rPr lang="en-US" dirty="0" smtClean="0">
                          <a:latin typeface="+mj-lt"/>
                          <a:cs typeface="+mj-cs"/>
                        </a:rPr>
                        <a:t>"</a:t>
                      </a:r>
                      <a:endParaRPr lang="he-IL" dirty="0" smtClean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dirty="0" smtClean="0">
                          <a:latin typeface="+mn-lt"/>
                          <a:cs typeface="+mj-cs"/>
                        </a:rPr>
                        <a:t>Key"</a:t>
                      </a:r>
                      <a:endParaRPr lang="he-IL" dirty="0">
                        <a:latin typeface="+mn-lt"/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975617"/>
              </p:ext>
            </p:extLst>
          </p:nvPr>
        </p:nvGraphicFramePr>
        <p:xfrm>
          <a:off x="827584" y="1628800"/>
          <a:ext cx="2880320" cy="7315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40160"/>
                <a:gridCol w="1440160"/>
              </a:tblGrid>
              <a:tr h="363915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j-lt"/>
                          <a:cs typeface="+mj-cs"/>
                        </a:rPr>
                        <a:t>Value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j-lt"/>
                          <a:cs typeface="+mj-cs"/>
                        </a:rPr>
                        <a:t>Key</a:t>
                      </a:r>
                      <a:endParaRPr lang="he-IL" dirty="0">
                        <a:latin typeface="+mj-lt"/>
                        <a:cs typeface="+mj-cs"/>
                      </a:endParaRPr>
                    </a:p>
                  </a:txBody>
                  <a:tcPr/>
                </a:tc>
              </a:tr>
              <a:tr h="36391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dirty="0" smtClean="0">
                          <a:latin typeface="+mj-lt"/>
                          <a:cs typeface="+mj-cs"/>
                        </a:rPr>
                        <a:t>Value"</a:t>
                      </a:r>
                      <a:endParaRPr lang="he-IL" dirty="0" smtClean="0">
                        <a:latin typeface="+mj-lt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dirty="0" smtClean="0">
                          <a:latin typeface="+mn-lt"/>
                          <a:cs typeface="+mj-cs"/>
                        </a:rPr>
                        <a:t>Key"</a:t>
                      </a:r>
                      <a:endParaRPr lang="he-IL" dirty="0">
                        <a:latin typeface="+mn-lt"/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 rot="20114709">
            <a:off x="1389036" y="2174792"/>
            <a:ext cx="2000997" cy="369332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he-IL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אין מפתח בשם 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Key</a:t>
            </a:r>
            <a:endParaRPr lang="he-I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Multiply 8"/>
          <p:cNvSpPr/>
          <p:nvPr/>
        </p:nvSpPr>
        <p:spPr>
          <a:xfrm>
            <a:off x="107504" y="1988840"/>
            <a:ext cx="4176464" cy="370618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11760" y="2060848"/>
            <a:ext cx="1224136" cy="225177"/>
          </a:xfrm>
          <a:prstGeom prst="rect">
            <a:avLst/>
          </a:prstGeom>
          <a:solidFill>
            <a:srgbClr val="FFFF00">
              <a:alpha val="3400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47142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9" grpId="0" animBg="1"/>
      <p:bldP spid="9" grpId="1" animBg="1"/>
      <p:bldP spid="10" grpId="0" animBg="1"/>
      <p:bldP spid="1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אוסף - תרגול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66019"/>
            <a:ext cx="4608512" cy="32710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e-IL" u="sng" dirty="0" smtClean="0"/>
              <a:t>משימה</a:t>
            </a:r>
          </a:p>
          <a:p>
            <a:pPr marL="0" indent="0">
              <a:buNone/>
            </a:pPr>
            <a:r>
              <a:rPr lang="he-IL" dirty="0" smtClean="0"/>
              <a:t>יהי </a:t>
            </a:r>
            <a:r>
              <a:rPr lang="en-US" dirty="0" smtClean="0"/>
              <a:t>Session</a:t>
            </a:r>
            <a:r>
              <a:rPr lang="he-IL" dirty="0" smtClean="0"/>
              <a:t> אובייקט המיישם </a:t>
            </a:r>
            <a:r>
              <a:rPr lang="en-US" dirty="0" smtClean="0"/>
              <a:t>Collection</a:t>
            </a:r>
            <a:r>
              <a:rPr lang="he-IL" dirty="0" smtClean="0"/>
              <a:t>. נכתוב תכנית שבודקת אם קיים שם משתמש. אם לא, מכניסה אותו להיות </a:t>
            </a:r>
            <a:r>
              <a:rPr lang="en-US" dirty="0" err="1" smtClean="0"/>
              <a:t>Shalex</a:t>
            </a:r>
            <a:r>
              <a:rPr lang="he-IL" dirty="0" smtClean="0"/>
              <a:t> ומוחקת את שנת הלידה מהאוסף</a:t>
            </a:r>
          </a:p>
          <a:p>
            <a:endParaRPr lang="he-IL" dirty="0" smtClean="0"/>
          </a:p>
          <a:p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379062" y="4653136"/>
            <a:ext cx="3400850" cy="14773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l" rtl="0"/>
            <a:r>
              <a:rPr lang="en-US" dirty="0" smtClean="0">
                <a:solidFill>
                  <a:srgbClr val="0000FF"/>
                </a:solidFill>
              </a:rPr>
              <a:t>if</a:t>
            </a:r>
            <a:r>
              <a:rPr lang="en-US" dirty="0" smtClean="0"/>
              <a:t>(Session[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UserName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smtClean="0"/>
              <a:t>]==</a:t>
            </a:r>
            <a:r>
              <a:rPr lang="en-US" dirty="0" smtClean="0">
                <a:solidFill>
                  <a:srgbClr val="0000FF"/>
                </a:solidFill>
              </a:rPr>
              <a:t>null</a:t>
            </a:r>
            <a:r>
              <a:rPr lang="en-US" dirty="0" smtClean="0"/>
              <a:t>)</a:t>
            </a:r>
          </a:p>
          <a:p>
            <a:pPr algn="l" rtl="0"/>
            <a:r>
              <a:rPr lang="en-US" dirty="0" smtClean="0"/>
              <a:t>{</a:t>
            </a:r>
          </a:p>
          <a:p>
            <a:pPr algn="l" rtl="0"/>
            <a:r>
              <a:rPr lang="en-US" dirty="0" smtClean="0"/>
              <a:t>    Session[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UserName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smtClean="0"/>
              <a:t>]=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Shalex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smtClean="0">
                <a:solidFill>
                  <a:schemeClr val="dk1"/>
                </a:solidFill>
              </a:rPr>
              <a:t>;</a:t>
            </a:r>
            <a:endParaRPr lang="en-US" dirty="0" smtClean="0"/>
          </a:p>
          <a:p>
            <a:pPr algn="l" rtl="0"/>
            <a:r>
              <a:rPr lang="en-US" dirty="0" smtClean="0"/>
              <a:t>    Session[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BirthYear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dirty="0" smtClean="0"/>
              <a:t>]= </a:t>
            </a:r>
            <a:r>
              <a:rPr lang="en-US" dirty="0" smtClean="0">
                <a:solidFill>
                  <a:srgbClr val="0000FF"/>
                </a:solidFill>
              </a:rPr>
              <a:t>null</a:t>
            </a:r>
            <a:r>
              <a:rPr lang="en-US" dirty="0" smtClean="0"/>
              <a:t>;</a:t>
            </a:r>
          </a:p>
          <a:p>
            <a:pPr algn="l" rtl="0"/>
            <a:r>
              <a:rPr lang="en-US" dirty="0"/>
              <a:t>}</a:t>
            </a:r>
            <a:endParaRPr lang="he-IL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64088" y="1333667"/>
            <a:ext cx="3466728" cy="36833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2000" dirty="0" smtClean="0"/>
              <a:t>יהי </a:t>
            </a:r>
            <a:r>
              <a:rPr lang="en-US" sz="2000" dirty="0" smtClean="0"/>
              <a:t>B</a:t>
            </a:r>
            <a:r>
              <a:rPr lang="he-IL" sz="2000" dirty="0" smtClean="0"/>
              <a:t> אובייקט המיישם </a:t>
            </a:r>
            <a:r>
              <a:rPr lang="en-US" sz="2000" dirty="0" smtClean="0"/>
              <a:t>Collection</a:t>
            </a:r>
            <a:endParaRPr lang="he-IL" sz="2000" dirty="0" smtClean="0"/>
          </a:p>
          <a:p>
            <a:pPr marL="0" indent="0">
              <a:buNone/>
            </a:pPr>
            <a:r>
              <a:rPr lang="he-IL" sz="2000" u="sng" dirty="0" smtClean="0"/>
              <a:t>שינוי ערך</a:t>
            </a:r>
          </a:p>
          <a:p>
            <a:pPr marL="0" indent="0">
              <a:buNone/>
            </a:pPr>
            <a:r>
              <a:rPr lang="en-US" sz="2000" dirty="0" smtClean="0"/>
              <a:t>B[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"Key"</a:t>
            </a:r>
            <a:r>
              <a:rPr lang="en-US" sz="2000" dirty="0" smtClean="0"/>
              <a:t>]=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</a:rPr>
              <a:t>new_value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endParaRPr lang="he-IL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e-IL" sz="2000" u="sng" dirty="0" smtClean="0"/>
              <a:t>הוספה</a:t>
            </a:r>
          </a:p>
          <a:p>
            <a:pPr marL="0" indent="0">
              <a:buNone/>
            </a:pPr>
            <a:r>
              <a:rPr lang="en-US" sz="2000" dirty="0" smtClean="0"/>
              <a:t>B[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</a:rPr>
              <a:t>new_key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sz="2000" dirty="0" smtClean="0"/>
              <a:t>]=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</a:rPr>
              <a:t>new_value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endParaRPr lang="he-IL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e-IL" sz="2000" u="sng" dirty="0" smtClean="0"/>
              <a:t>מחיקה</a:t>
            </a:r>
          </a:p>
          <a:p>
            <a:pPr marL="0" indent="0">
              <a:buNone/>
            </a:pPr>
            <a:r>
              <a:rPr lang="en-US" sz="2000" dirty="0" smtClean="0"/>
              <a:t>B[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"Key"</a:t>
            </a:r>
            <a:r>
              <a:rPr lang="en-US" sz="2000" dirty="0" smtClean="0"/>
              <a:t>]= </a:t>
            </a:r>
            <a:r>
              <a:rPr lang="en-US" sz="2000" dirty="0" smtClean="0">
                <a:solidFill>
                  <a:srgbClr val="0000FF"/>
                </a:solidFill>
              </a:rPr>
              <a:t>null</a:t>
            </a:r>
            <a:endParaRPr lang="he-IL" sz="20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he-IL" sz="2000" u="sng" dirty="0" smtClean="0"/>
              <a:t>בדיקה אם קיים זוג מפתח-ערך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00FF"/>
                </a:solidFill>
              </a:rPr>
              <a:t>if</a:t>
            </a:r>
            <a:r>
              <a:rPr lang="en-US" sz="1800" dirty="0" smtClean="0"/>
              <a:t>(B[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</a:rPr>
              <a:t>"Key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US" sz="1800" dirty="0" smtClean="0"/>
              <a:t>]!=</a:t>
            </a:r>
            <a:r>
              <a:rPr lang="en-US" sz="1800" dirty="0" smtClean="0">
                <a:solidFill>
                  <a:srgbClr val="0000FF"/>
                </a:solidFill>
              </a:rPr>
              <a:t>null</a:t>
            </a:r>
            <a:r>
              <a:rPr lang="en-US" sz="1800" dirty="0" smtClean="0"/>
              <a:t>)</a:t>
            </a:r>
            <a:endParaRPr lang="he-IL" sz="1800" dirty="0" smtClean="0"/>
          </a:p>
          <a:p>
            <a:pPr marL="457200" lvl="1" indent="0">
              <a:buNone/>
            </a:pPr>
            <a:endParaRPr lang="he-IL" dirty="0" smtClean="0"/>
          </a:p>
          <a:p>
            <a:pPr marL="457200" lvl="1" indent="0">
              <a:buNone/>
            </a:pPr>
            <a:endParaRPr lang="he-IL" dirty="0" smtClean="0"/>
          </a:p>
          <a:p>
            <a:pPr marL="457200" lvl="1" indent="0">
              <a:buNone/>
            </a:pPr>
            <a:endParaRPr lang="he-IL" dirty="0" smtClean="0"/>
          </a:p>
          <a:p>
            <a:pPr marL="457200" lvl="1" indent="0">
              <a:buNone/>
            </a:pPr>
            <a:endParaRPr lang="he-IL" dirty="0" smtClean="0"/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1739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אוסף – מקרים מיוחדים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ישנם </a:t>
            </a:r>
            <a:r>
              <a:rPr lang="en-US" dirty="0" smtClean="0"/>
              <a:t>COLLECTION</a:t>
            </a:r>
            <a:r>
              <a:rPr lang="he-IL" dirty="0" smtClean="0"/>
              <a:t> שהם לקריאה בלבד</a:t>
            </a:r>
          </a:p>
          <a:p>
            <a:pPr lvl="1"/>
            <a:r>
              <a:rPr lang="he-IL" dirty="0" smtClean="0"/>
              <a:t>אי אפשר להוסיף</a:t>
            </a:r>
          </a:p>
          <a:p>
            <a:pPr lvl="1"/>
            <a:r>
              <a:rPr lang="he-IL" dirty="0" smtClean="0"/>
              <a:t>אי אפשר לעדכן</a:t>
            </a:r>
          </a:p>
          <a:p>
            <a:pPr lvl="1"/>
            <a:r>
              <a:rPr lang="he-IL" dirty="0" smtClean="0"/>
              <a:t>אי אפשר למחוק</a:t>
            </a:r>
          </a:p>
          <a:p>
            <a:r>
              <a:rPr lang="he-IL" dirty="0" smtClean="0"/>
              <a:t>ישנם </a:t>
            </a:r>
            <a:r>
              <a:rPr lang="en-US" dirty="0" smtClean="0"/>
              <a:t>COLLECTION</a:t>
            </a:r>
            <a:r>
              <a:rPr lang="he-IL" dirty="0" smtClean="0"/>
              <a:t> שלהם יש מפתח שהוא מספר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7724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1219</TotalTime>
  <Words>480</Words>
  <Application>Microsoft Office PowerPoint</Application>
  <PresentationFormat>On-screen Show (4:3)</PresentationFormat>
  <Paragraphs>122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Collection</vt:lpstr>
      <vt:lpstr>מה זה אוסף?</vt:lpstr>
      <vt:lpstr>גישה לאוסף</vt:lpstr>
      <vt:lpstr>איך עובדים עם אוסף?</vt:lpstr>
      <vt:lpstr>אוסף - תרגול</vt:lpstr>
      <vt:lpstr>אוסף – מקרים מיוחדים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Collection</dc:title>
  <dc:creator>Alex</dc:creator>
  <cp:lastModifiedBy>Alex</cp:lastModifiedBy>
  <cp:revision>41</cp:revision>
  <dcterms:created xsi:type="dcterms:W3CDTF">2013-08-08T09:05:20Z</dcterms:created>
  <dcterms:modified xsi:type="dcterms:W3CDTF">2014-01-06T17:18:09Z</dcterms:modified>
</cp:coreProperties>
</file>