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5"/>
  </p:notesMasterIdLst>
  <p:sldIdLst>
    <p:sldId id="256" r:id="rId2"/>
    <p:sldId id="269" r:id="rId3"/>
    <p:sldId id="270" r:id="rId4"/>
    <p:sldId id="257" r:id="rId5"/>
    <p:sldId id="259" r:id="rId6"/>
    <p:sldId id="266" r:id="rId7"/>
    <p:sldId id="260" r:id="rId8"/>
    <p:sldId id="261" r:id="rId9"/>
    <p:sldId id="262" r:id="rId10"/>
    <p:sldId id="263" r:id="rId11"/>
    <p:sldId id="264" r:id="rId12"/>
    <p:sldId id="265" r:id="rId13"/>
    <p:sldId id="267" r:id="rId14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102" d="100"/>
          <a:sy n="102" d="100"/>
        </p:scale>
        <p:origin x="-2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D075510-7A5D-454E-A5C2-0D9DE968982B}" type="datetimeFigureOut">
              <a:rPr lang="he-IL" smtClean="0"/>
              <a:t>ו'/ניסן/תשע"ג</a:t>
            </a:fld>
            <a:endParaRPr lang="he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6205F5E3-E229-4F05-9FBB-E5D0CE97FA6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89871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5F5E3-E229-4F05-9FBB-E5D0CE97FA67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7154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5F5E3-E229-4F05-9FBB-E5D0CE97FA67}" type="slidenum">
              <a:rPr lang="he-IL" smtClean="0"/>
              <a:t>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0014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5F5E3-E229-4F05-9FBB-E5D0CE97FA67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799307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5F5E3-E229-4F05-9FBB-E5D0CE97FA67}" type="slidenum">
              <a:rPr lang="he-IL" smtClean="0"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8137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5F5E3-E229-4F05-9FBB-E5D0CE97FA67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00149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5F5E3-E229-4F05-9FBB-E5D0CE97FA67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500071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5F5E3-E229-4F05-9FBB-E5D0CE97FA67}" type="slidenum">
              <a:rPr lang="he-IL" smtClean="0"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81379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5F5E3-E229-4F05-9FBB-E5D0CE97FA67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00149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5F5E3-E229-4F05-9FBB-E5D0CE97FA67}" type="slidenum">
              <a:rPr lang="he-IL" smtClean="0"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81379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5F5E3-E229-4F05-9FBB-E5D0CE97FA67}" type="slidenum">
              <a:rPr lang="he-IL" smtClean="0"/>
              <a:t>10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81379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5F5E3-E229-4F05-9FBB-E5D0CE97FA67}" type="slidenum">
              <a:rPr lang="he-IL" smtClean="0"/>
              <a:t>11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81379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5F5E3-E229-4F05-9FBB-E5D0CE97FA67}" type="slidenum">
              <a:rPr lang="he-IL" smtClean="0"/>
              <a:t>12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81379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5F5E3-E229-4F05-9FBB-E5D0CE97FA67}" type="slidenum">
              <a:rPr lang="he-IL" smtClean="0"/>
              <a:t>13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14157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760C5-53F8-40D7-80AC-D74969786E2E}" type="datetimeFigureOut">
              <a:rPr lang="he-IL" smtClean="0"/>
              <a:t>ו'/ניסן/תשע"ג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4AA43-BDB4-453E-B398-906BC747EFF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40230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760C5-53F8-40D7-80AC-D74969786E2E}" type="datetimeFigureOut">
              <a:rPr lang="he-IL" smtClean="0"/>
              <a:t>ו'/ניסן/תשע"ג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4AA43-BDB4-453E-B398-906BC747EFF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1081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760C5-53F8-40D7-80AC-D74969786E2E}" type="datetimeFigureOut">
              <a:rPr lang="he-IL" smtClean="0"/>
              <a:t>ו'/ניסן/תשע"ג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4AA43-BDB4-453E-B398-906BC747EFF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55871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760C5-53F8-40D7-80AC-D74969786E2E}" type="datetimeFigureOut">
              <a:rPr lang="he-IL" smtClean="0"/>
              <a:t>ו'/ניסן/תשע"ג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4AA43-BDB4-453E-B398-906BC747EFF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791649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760C5-53F8-40D7-80AC-D74969786E2E}" type="datetimeFigureOut">
              <a:rPr lang="he-IL" smtClean="0"/>
              <a:t>ו'/ניסן/תשע"ג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4AA43-BDB4-453E-B398-906BC747EFF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9553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760C5-53F8-40D7-80AC-D74969786E2E}" type="datetimeFigureOut">
              <a:rPr lang="he-IL" smtClean="0"/>
              <a:t>ו'/ניסן/תשע"ג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4AA43-BDB4-453E-B398-906BC747EFF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72399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760C5-53F8-40D7-80AC-D74969786E2E}" type="datetimeFigureOut">
              <a:rPr lang="he-IL" smtClean="0"/>
              <a:t>ו'/ניסן/תשע"ג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4AA43-BDB4-453E-B398-906BC747EFF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89086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760C5-53F8-40D7-80AC-D74969786E2E}" type="datetimeFigureOut">
              <a:rPr lang="he-IL" smtClean="0"/>
              <a:t>ו'/ניסן/תשע"ג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4AA43-BDB4-453E-B398-906BC747EFF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134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760C5-53F8-40D7-80AC-D74969786E2E}" type="datetimeFigureOut">
              <a:rPr lang="he-IL" smtClean="0"/>
              <a:t>ו'/ניסן/תשע"ג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4AA43-BDB4-453E-B398-906BC747EFF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49633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760C5-53F8-40D7-80AC-D74969786E2E}" type="datetimeFigureOut">
              <a:rPr lang="he-IL" smtClean="0"/>
              <a:t>ו'/ניסן/תשע"ג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4AA43-BDB4-453E-B398-906BC747EFF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9837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760C5-53F8-40D7-80AC-D74969786E2E}" type="datetimeFigureOut">
              <a:rPr lang="he-IL" smtClean="0"/>
              <a:t>ו'/ניסן/תשע"ג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4AA43-BDB4-453E-B398-906BC747EFF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05539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760C5-53F8-40D7-80AC-D74969786E2E}" type="datetimeFigureOut">
              <a:rPr lang="he-IL" smtClean="0"/>
              <a:t>ו'/ניסן/תשע"ג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4AA43-BDB4-453E-B398-906BC747EFF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92330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messenger-education.org/Interactives/ANIMATIONS/Planet_Size_Comparison/planet_size_comparison_full.ht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image" Target="../media/image4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11.jpe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332656"/>
            <a:ext cx="7772400" cy="1470025"/>
          </a:xfrm>
        </p:spPr>
        <p:txBody>
          <a:bodyPr>
            <a:normAutofit/>
          </a:bodyPr>
          <a:lstStyle/>
          <a:p>
            <a:r>
              <a:rPr lang="he-IL" sz="6600" dirty="0" smtClean="0">
                <a:latin typeface="FrankRuehl" pitchFamily="34" charset="-79"/>
                <a:cs typeface="FrankRuehl" pitchFamily="34" charset="-79"/>
              </a:rPr>
              <a:t>סדרי גודל ביקום</a:t>
            </a:r>
            <a:endParaRPr lang="he-IL" sz="6600" dirty="0">
              <a:latin typeface="FrankRuehl" pitchFamily="34" charset="-79"/>
              <a:cs typeface="FrankRuehl" pitchFamily="34" charset="-79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Picture 2" descr="http://www.google.co.il/url?source=imglanding&amp;ct=img&amp;q=http://www.gulllakecs.org/210420122135427820/lib/210420122135427820/Images/Sun%20Earth%20Moon.jpg&amp;sa=X&amp;ei=oapNUMHKNcfAswaK8oA4&amp;ved=0CAoQ8wc4ngE&amp;usg=AFQjCNHXLFo27XCqLyAUwlZH_6qn4ChxoQ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9" y="1658550"/>
            <a:ext cx="7786870" cy="4866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981608" y="6525344"/>
            <a:ext cx="66867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 smtClean="0">
                <a:hlinkClick r:id="rId4"/>
              </a:rPr>
              <a:t>http://www.messenger-education.org/Interactives/ANIMATIONS/Planet_Size_Comparison/planet_size_comparison_full.htm</a:t>
            </a:r>
            <a:endParaRPr lang="he-IL" sz="900" dirty="0"/>
          </a:p>
        </p:txBody>
      </p:sp>
    </p:spTree>
    <p:extLst>
      <p:ext uri="{BB962C8B-B14F-4D97-AF65-F5344CB8AC3E}">
        <p14:creationId xmlns:p14="http://schemas.microsoft.com/office/powerpoint/2010/main" val="203481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google.co.il/url?source=imglanding&amp;ct=img&amp;q=http://feministsforchoice.com/wp-content/uploads/2012/07/2630volley_ball1.jpg&amp;sa=X&amp;ei=pPZOUIXLJszTsgb8w4HoAg&amp;ved=0CAkQ8wc&amp;usg=AFQjCNHRVK7MVtAGTKRmag5G1tcnRR1bd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7704" y="620688"/>
            <a:ext cx="5396111" cy="516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/>
          <p:cNvCxnSpPr/>
          <p:nvPr/>
        </p:nvCxnSpPr>
        <p:spPr>
          <a:xfrm>
            <a:off x="2411760" y="3231649"/>
            <a:ext cx="4392488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39552" y="2908483"/>
            <a:ext cx="165618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dirty="0" smtClean="0">
                <a:latin typeface="FrankRuehl" pitchFamily="34" charset="-79"/>
                <a:cs typeface="FrankRuehl" pitchFamily="34" charset="-79"/>
              </a:rPr>
              <a:t>0.2 מטר</a:t>
            </a:r>
            <a:endParaRPr lang="he-IL" sz="3600" dirty="0">
              <a:latin typeface="FrankRuehl" pitchFamily="34" charset="-79"/>
              <a:cs typeface="FrankRuehl" pitchFamily="34" charset="-79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9804" y="193204"/>
            <a:ext cx="8229600" cy="854968"/>
          </a:xfrm>
          <a:solidFill>
            <a:schemeClr val="bg1">
              <a:alpha val="18000"/>
            </a:schemeClr>
          </a:solidFill>
        </p:spPr>
        <p:txBody>
          <a:bodyPr/>
          <a:lstStyle/>
          <a:p>
            <a:r>
              <a:rPr lang="he-IL" b="1" dirty="0" smtClean="0">
                <a:latin typeface="FrankRuehl" pitchFamily="34" charset="-79"/>
                <a:cs typeface="FrankRuehl" pitchFamily="34" charset="-79"/>
              </a:rPr>
              <a:t>הירח וכדה"א</a:t>
            </a:r>
            <a:endParaRPr lang="he-IL" b="1" dirty="0">
              <a:latin typeface="FrankRuehl" pitchFamily="34" charset="-79"/>
              <a:cs typeface="FrankRuehl" pitchFamily="34" charset="-79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-180528" y="5445224"/>
            <a:ext cx="9324528" cy="1224136"/>
          </a:xfrm>
          <a:prstGeom prst="rect">
            <a:avLst/>
          </a:prstGeom>
          <a:solidFill>
            <a:schemeClr val="bg1">
              <a:alpha val="18000"/>
            </a:schemeClr>
          </a:solidFill>
        </p:spPr>
        <p:txBody>
          <a:bodyPr vert="horz" lIns="91440" tIns="45720" rIns="91440" bIns="45720" rtlCol="1" anchor="ctr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3200" b="1" dirty="0" smtClean="0">
                <a:latin typeface="FrankRuehl" pitchFamily="34" charset="-79"/>
                <a:cs typeface="FrankRuehl" pitchFamily="34" charset="-79"/>
              </a:rPr>
              <a:t>בהנחה </a:t>
            </a:r>
            <a:r>
              <a:rPr lang="he-IL" sz="3200" b="1" dirty="0" err="1" smtClean="0">
                <a:latin typeface="FrankRuehl" pitchFamily="34" charset="-79"/>
                <a:cs typeface="FrankRuehl" pitchFamily="34" charset="-79"/>
              </a:rPr>
              <a:t>שכדה"א</a:t>
            </a:r>
            <a:r>
              <a:rPr lang="he-IL" sz="3200" b="1" dirty="0" smtClean="0">
                <a:latin typeface="FrankRuehl" pitchFamily="34" charset="-79"/>
                <a:cs typeface="FrankRuehl" pitchFamily="34" charset="-79"/>
              </a:rPr>
              <a:t> היה כדורעף, מה היה קוטר הירח? </a:t>
            </a:r>
          </a:p>
          <a:p>
            <a:r>
              <a:rPr lang="he-IL" sz="3200" b="1" dirty="0" smtClean="0">
                <a:latin typeface="FrankRuehl" pitchFamily="34" charset="-79"/>
                <a:cs typeface="FrankRuehl" pitchFamily="34" charset="-79"/>
              </a:rPr>
              <a:t>באיזה מרחק היה עלינו להציבו בכדי לדמות את מרחק הירח </a:t>
            </a:r>
            <a:r>
              <a:rPr lang="he-IL" sz="3200" b="1" dirty="0" err="1" smtClean="0">
                <a:latin typeface="FrankRuehl" pitchFamily="34" charset="-79"/>
                <a:cs typeface="FrankRuehl" pitchFamily="34" charset="-79"/>
              </a:rPr>
              <a:t>מכדה"א</a:t>
            </a:r>
            <a:r>
              <a:rPr lang="he-IL" sz="3200" b="1" dirty="0" smtClean="0">
                <a:latin typeface="FrankRuehl" pitchFamily="34" charset="-79"/>
                <a:cs typeface="FrankRuehl" pitchFamily="34" charset="-79"/>
              </a:rPr>
              <a:t>?</a:t>
            </a:r>
            <a:endParaRPr lang="he-IL" sz="3200" b="1" dirty="0">
              <a:latin typeface="FrankRuehl" pitchFamily="34" charset="-79"/>
              <a:cs typeface="FrankRuehl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6998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>
                <a:latin typeface="FrankRuehl" pitchFamily="34" charset="-79"/>
                <a:cs typeface="FrankRuehl" pitchFamily="34" charset="-79"/>
              </a:rPr>
              <a:t>טבלת נתונים</a:t>
            </a:r>
            <a:endParaRPr lang="he-IL" dirty="0">
              <a:latin typeface="FrankRuehl" pitchFamily="34" charset="-79"/>
              <a:cs typeface="FrankRuehl" pitchFamily="34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339610972"/>
                  </p:ext>
                </p:extLst>
              </p:nvPr>
            </p:nvGraphicFramePr>
            <p:xfrm>
              <a:off x="457201" y="1600200"/>
              <a:ext cx="8229599" cy="4795856"/>
            </p:xfrm>
            <a:graphic>
              <a:graphicData uri="http://schemas.openxmlformats.org/drawingml/2006/table">
                <a:tbl>
                  <a:tblPr rtl="1" firstRow="1" firstCol="1" bandRow="1">
                    <a:tableStyleId>{5940675A-B579-460E-94D1-54222C63F5DA}</a:tableStyleId>
                  </a:tblPr>
                  <a:tblGrid>
                    <a:gridCol w="3868032"/>
                    <a:gridCol w="4361567"/>
                  </a:tblGrid>
                  <a:tr h="599482">
                    <a:tc>
                      <a:txBody>
                        <a:bodyPr/>
                        <a:lstStyle/>
                        <a:p>
                          <a:pPr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e-IL" sz="3200" dirty="0">
                              <a:effectLst/>
                              <a:latin typeface="FrankRuehl" pitchFamily="34" charset="-79"/>
                              <a:cs typeface="FrankRuehl" pitchFamily="34" charset="-79"/>
                            </a:rPr>
                            <a:t>קוטר השמש</a:t>
                          </a:r>
                          <a:endParaRPr lang="en-US" sz="900" dirty="0">
                            <a:effectLst/>
                            <a:latin typeface="FrankRuehl" pitchFamily="34" charset="-79"/>
                            <a:ea typeface="Calibri"/>
                            <a:cs typeface="FrankRuehl" pitchFamily="34" charset="-79"/>
                          </a:endParaRPr>
                        </a:p>
                      </a:txBody>
                      <a:tcPr marL="65161" marR="65161" marT="0" marB="0"/>
                    </a:tc>
                    <a:tc>
                      <a:txBody>
                        <a:bodyPr/>
                        <a:lstStyle/>
                        <a:p>
                          <a:pPr algn="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200">
                                    <a:effectLst/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en-US" sz="3200">
                                    <a:effectLst/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sz="3200">
                                    <a:effectLst/>
                                    <a:latin typeface="Cambria Math"/>
                                  </a:rPr>
                                  <m:t>4</m:t>
                                </m:r>
                                <m:r>
                                  <a:rPr lang="en-US" sz="3200">
                                    <a:effectLst/>
                                    <a:latin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sz="32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200">
                                        <a:effectLst/>
                                        <a:latin typeface="Cambria Math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3200">
                                        <a:effectLst/>
                                        <a:latin typeface="Cambria Math"/>
                                      </a:rPr>
                                      <m:t>9</m:t>
                                    </m:r>
                                  </m:sup>
                                </m:sSup>
                                <m:r>
                                  <a:rPr lang="en-US" sz="3200">
                                    <a:effectLst/>
                                    <a:latin typeface="Cambria Math"/>
                                  </a:rPr>
                                  <m:t>𝑚</m:t>
                                </m:r>
                              </m:oMath>
                            </m:oMathPara>
                          </a14:m>
                          <a:endParaRPr lang="en-US" sz="900">
                            <a:effectLst/>
                            <a:latin typeface="FrankRuehl" pitchFamily="34" charset="-79"/>
                            <a:ea typeface="Calibri"/>
                            <a:cs typeface="FrankRuehl" pitchFamily="34" charset="-79"/>
                          </a:endParaRPr>
                        </a:p>
                      </a:txBody>
                      <a:tcPr marL="65161" marR="65161" marT="0" marB="0"/>
                    </a:tc>
                  </a:tr>
                  <a:tr h="599482">
                    <a:tc>
                      <a:txBody>
                        <a:bodyPr/>
                        <a:lstStyle/>
                        <a:p>
                          <a:pPr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e-IL" sz="3200">
                              <a:effectLst/>
                              <a:latin typeface="FrankRuehl" pitchFamily="34" charset="-79"/>
                              <a:cs typeface="FrankRuehl" pitchFamily="34" charset="-79"/>
                            </a:rPr>
                            <a:t>קוטר הירח</a:t>
                          </a:r>
                          <a:endParaRPr lang="en-US" sz="900">
                            <a:effectLst/>
                            <a:latin typeface="FrankRuehl" pitchFamily="34" charset="-79"/>
                            <a:ea typeface="Calibri"/>
                            <a:cs typeface="FrankRuehl" pitchFamily="34" charset="-79"/>
                          </a:endParaRPr>
                        </a:p>
                      </a:txBody>
                      <a:tcPr marL="65161" marR="65161" marT="0" marB="0"/>
                    </a:tc>
                    <a:tc>
                      <a:txBody>
                        <a:bodyPr/>
                        <a:lstStyle/>
                        <a:p>
                          <a:pPr algn="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200">
                                    <a:effectLst/>
                                    <a:latin typeface="Cambria Math"/>
                                  </a:rPr>
                                  <m:t>3</m:t>
                                </m:r>
                                <m:r>
                                  <a:rPr lang="en-US" sz="3200">
                                    <a:effectLst/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sz="3200">
                                    <a:effectLst/>
                                    <a:latin typeface="Cambria Math"/>
                                  </a:rPr>
                                  <m:t>4</m:t>
                                </m:r>
                                <m:r>
                                  <a:rPr lang="en-US" sz="3200">
                                    <a:effectLst/>
                                    <a:latin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sz="32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200">
                                        <a:effectLst/>
                                        <a:latin typeface="Cambria Math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3200">
                                        <a:effectLst/>
                                        <a:latin typeface="Cambria Math"/>
                                      </a:rPr>
                                      <m:t>6</m:t>
                                    </m:r>
                                  </m:sup>
                                </m:sSup>
                                <m:r>
                                  <a:rPr lang="en-US" sz="3200">
                                    <a:effectLst/>
                                    <a:latin typeface="Cambria Math"/>
                                  </a:rPr>
                                  <m:t>𝑚</m:t>
                                </m:r>
                              </m:oMath>
                            </m:oMathPara>
                          </a14:m>
                          <a:endParaRPr lang="en-US" sz="900">
                            <a:effectLst/>
                            <a:latin typeface="FrankRuehl" pitchFamily="34" charset="-79"/>
                            <a:ea typeface="Calibri"/>
                            <a:cs typeface="FrankRuehl" pitchFamily="34" charset="-79"/>
                          </a:endParaRPr>
                        </a:p>
                      </a:txBody>
                      <a:tcPr marL="65161" marR="65161" marT="0" marB="0"/>
                    </a:tc>
                  </a:tr>
                  <a:tr h="599482">
                    <a:tc>
                      <a:txBody>
                        <a:bodyPr/>
                        <a:lstStyle/>
                        <a:p>
                          <a:pPr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e-IL" sz="3200">
                              <a:effectLst/>
                              <a:latin typeface="FrankRuehl" pitchFamily="34" charset="-79"/>
                              <a:cs typeface="FrankRuehl" pitchFamily="34" charset="-79"/>
                            </a:rPr>
                            <a:t>קוטר כדה"א</a:t>
                          </a:r>
                          <a:endParaRPr lang="en-US" sz="900">
                            <a:effectLst/>
                            <a:latin typeface="FrankRuehl" pitchFamily="34" charset="-79"/>
                            <a:ea typeface="Calibri"/>
                            <a:cs typeface="FrankRuehl" pitchFamily="34" charset="-79"/>
                          </a:endParaRPr>
                        </a:p>
                      </a:txBody>
                      <a:tcPr marL="65161" marR="65161" marT="0" marB="0"/>
                    </a:tc>
                    <a:tc>
                      <a:txBody>
                        <a:bodyPr/>
                        <a:lstStyle/>
                        <a:p>
                          <a:pPr algn="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200">
                                    <a:effectLst/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en-US" sz="3200">
                                    <a:effectLst/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sz="3200">
                                    <a:effectLst/>
                                    <a:latin typeface="Cambria Math"/>
                                  </a:rPr>
                                  <m:t>27</m:t>
                                </m:r>
                                <m:r>
                                  <a:rPr lang="en-US" sz="3200">
                                    <a:effectLst/>
                                    <a:latin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sz="32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200">
                                        <a:effectLst/>
                                        <a:latin typeface="Cambria Math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3200">
                                        <a:effectLst/>
                                        <a:latin typeface="Cambria Math"/>
                                      </a:rPr>
                                      <m:t>7</m:t>
                                    </m:r>
                                  </m:sup>
                                </m:sSup>
                                <m:r>
                                  <a:rPr lang="en-US" sz="3200">
                                    <a:effectLst/>
                                    <a:latin typeface="Cambria Math"/>
                                  </a:rPr>
                                  <m:t>𝑚</m:t>
                                </m:r>
                              </m:oMath>
                            </m:oMathPara>
                          </a14:m>
                          <a:endParaRPr lang="en-US" sz="900">
                            <a:effectLst/>
                            <a:latin typeface="FrankRuehl" pitchFamily="34" charset="-79"/>
                            <a:ea typeface="Calibri"/>
                            <a:cs typeface="FrankRuehl" pitchFamily="34" charset="-79"/>
                          </a:endParaRPr>
                        </a:p>
                      </a:txBody>
                      <a:tcPr marL="65161" marR="65161" marT="0" marB="0"/>
                    </a:tc>
                  </a:tr>
                  <a:tr h="599482">
                    <a:tc>
                      <a:txBody>
                        <a:bodyPr/>
                        <a:lstStyle/>
                        <a:p>
                          <a:pPr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e-IL" sz="3200">
                              <a:effectLst/>
                              <a:latin typeface="FrankRuehl" pitchFamily="34" charset="-79"/>
                              <a:cs typeface="FrankRuehl" pitchFamily="34" charset="-79"/>
                            </a:rPr>
                            <a:t>המרחק בין כדה"א לשמש</a:t>
                          </a:r>
                          <a:endParaRPr lang="en-US" sz="900">
                            <a:effectLst/>
                            <a:latin typeface="FrankRuehl" pitchFamily="34" charset="-79"/>
                            <a:ea typeface="Calibri"/>
                            <a:cs typeface="FrankRuehl" pitchFamily="34" charset="-79"/>
                          </a:endParaRPr>
                        </a:p>
                      </a:txBody>
                      <a:tcPr marL="65161" marR="65161" marT="0" marB="0"/>
                    </a:tc>
                    <a:tc>
                      <a:txBody>
                        <a:bodyPr/>
                        <a:lstStyle/>
                        <a:p>
                          <a:pPr algn="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200">
                                    <a:effectLst/>
                                    <a:latin typeface="Cambria Math"/>
                                  </a:rPr>
                                  <m:t>1</m:t>
                                </m:r>
                                <m:r>
                                  <a:rPr lang="en-US" sz="3200">
                                    <a:effectLst/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sz="3200">
                                    <a:effectLst/>
                                    <a:latin typeface="Cambria Math"/>
                                  </a:rPr>
                                  <m:t>5</m:t>
                                </m:r>
                                <m:r>
                                  <a:rPr lang="en-US" sz="3200">
                                    <a:effectLst/>
                                    <a:latin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sz="32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200">
                                        <a:effectLst/>
                                        <a:latin typeface="Cambria Math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3200">
                                        <a:effectLst/>
                                        <a:latin typeface="Cambria Math"/>
                                      </a:rPr>
                                      <m:t>11</m:t>
                                    </m:r>
                                  </m:sup>
                                </m:sSup>
                                <m:r>
                                  <a:rPr lang="en-US" sz="3200">
                                    <a:effectLst/>
                                    <a:latin typeface="Cambria Math"/>
                                  </a:rPr>
                                  <m:t>𝑚</m:t>
                                </m:r>
                              </m:oMath>
                            </m:oMathPara>
                          </a14:m>
                          <a:endParaRPr lang="en-US" sz="900">
                            <a:effectLst/>
                            <a:latin typeface="FrankRuehl" pitchFamily="34" charset="-79"/>
                            <a:ea typeface="Calibri"/>
                            <a:cs typeface="FrankRuehl" pitchFamily="34" charset="-79"/>
                          </a:endParaRPr>
                        </a:p>
                      </a:txBody>
                      <a:tcPr marL="65161" marR="65161" marT="0" marB="0"/>
                    </a:tc>
                  </a:tr>
                  <a:tr h="599482">
                    <a:tc>
                      <a:txBody>
                        <a:bodyPr/>
                        <a:lstStyle/>
                        <a:p>
                          <a:pPr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e-IL" sz="3200">
                              <a:effectLst/>
                              <a:latin typeface="FrankRuehl" pitchFamily="34" charset="-79"/>
                              <a:cs typeface="FrankRuehl" pitchFamily="34" charset="-79"/>
                            </a:rPr>
                            <a:t>המרחק בין כדה"א לירח</a:t>
                          </a:r>
                          <a:endParaRPr lang="en-US" sz="900">
                            <a:effectLst/>
                            <a:latin typeface="FrankRuehl" pitchFamily="34" charset="-79"/>
                            <a:ea typeface="Calibri"/>
                            <a:cs typeface="FrankRuehl" pitchFamily="34" charset="-79"/>
                          </a:endParaRPr>
                        </a:p>
                      </a:txBody>
                      <a:tcPr marL="65161" marR="65161" marT="0" marB="0"/>
                    </a:tc>
                    <a:tc>
                      <a:txBody>
                        <a:bodyPr/>
                        <a:lstStyle/>
                        <a:p>
                          <a:pPr algn="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200">
                                    <a:effectLst/>
                                    <a:latin typeface="Cambria Math"/>
                                  </a:rPr>
                                  <m:t>3</m:t>
                                </m:r>
                                <m:r>
                                  <a:rPr lang="en-US" sz="3200">
                                    <a:effectLst/>
                                    <a:latin typeface="Cambria Math"/>
                                  </a:rPr>
                                  <m:t>.</m:t>
                                </m:r>
                                <m:r>
                                  <a:rPr lang="en-US" sz="3200">
                                    <a:effectLst/>
                                    <a:latin typeface="Cambria Math"/>
                                  </a:rPr>
                                  <m:t>8</m:t>
                                </m:r>
                                <m:r>
                                  <a:rPr lang="en-US" sz="3200">
                                    <a:effectLst/>
                                    <a:latin typeface="Cambria Math"/>
                                  </a:rPr>
                                  <m:t>×</m:t>
                                </m:r>
                                <m:sSup>
                                  <m:sSupPr>
                                    <m:ctrlPr>
                                      <a:rPr lang="en-US" sz="32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200">
                                        <a:effectLst/>
                                        <a:latin typeface="Cambria Math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3200">
                                        <a:effectLst/>
                                        <a:latin typeface="Cambria Math"/>
                                      </a:rPr>
                                      <m:t>8</m:t>
                                    </m:r>
                                  </m:sup>
                                </m:sSup>
                                <m:r>
                                  <a:rPr lang="en-US" sz="3200">
                                    <a:effectLst/>
                                    <a:latin typeface="Cambria Math"/>
                                  </a:rPr>
                                  <m:t>𝑚</m:t>
                                </m:r>
                              </m:oMath>
                            </m:oMathPara>
                          </a14:m>
                          <a:endParaRPr lang="en-US" sz="900">
                            <a:effectLst/>
                            <a:latin typeface="FrankRuehl" pitchFamily="34" charset="-79"/>
                            <a:ea typeface="Calibri"/>
                            <a:cs typeface="FrankRuehl" pitchFamily="34" charset="-79"/>
                          </a:endParaRPr>
                        </a:p>
                      </a:txBody>
                      <a:tcPr marL="65161" marR="65161" marT="0" marB="0"/>
                    </a:tc>
                  </a:tr>
                  <a:tr h="599482">
                    <a:tc>
                      <a:txBody>
                        <a:bodyPr/>
                        <a:lstStyle/>
                        <a:p>
                          <a:pPr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e-IL" sz="3200">
                              <a:effectLst/>
                              <a:latin typeface="FrankRuehl" pitchFamily="34" charset="-79"/>
                              <a:cs typeface="FrankRuehl" pitchFamily="34" charset="-79"/>
                            </a:rPr>
                            <a:t>קוטר אטום מימן</a:t>
                          </a:r>
                          <a:endParaRPr lang="en-US" sz="900">
                            <a:effectLst/>
                            <a:latin typeface="FrankRuehl" pitchFamily="34" charset="-79"/>
                            <a:ea typeface="Calibri"/>
                            <a:cs typeface="FrankRuehl" pitchFamily="34" charset="-79"/>
                          </a:endParaRPr>
                        </a:p>
                      </a:txBody>
                      <a:tcPr marL="65161" marR="65161" marT="0" marB="0"/>
                    </a:tc>
                    <a:tc>
                      <a:txBody>
                        <a:bodyPr/>
                        <a:lstStyle/>
                        <a:p>
                          <a:pPr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32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3200">
                                        <a:effectLst/>
                                        <a:latin typeface="Cambria Math"/>
                                      </a:rPr>
                                      <m:t>1</m:t>
                                    </m:r>
                                    <m:r>
                                      <a:rPr lang="en-US" sz="3200">
                                        <a:effectLst/>
                                        <a:latin typeface="Cambria Math"/>
                                      </a:rPr>
                                      <m:t>×</m:t>
                                    </m:r>
                                    <m:r>
                                      <a:rPr lang="en-US" sz="3200">
                                        <a:effectLst/>
                                        <a:latin typeface="Cambria Math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3200">
                                        <a:effectLst/>
                                        <a:latin typeface="Cambria Math"/>
                                      </a:rPr>
                                      <m:t>−</m:t>
                                    </m:r>
                                    <m:r>
                                      <a:rPr lang="en-US" sz="3200">
                                        <a:effectLst/>
                                        <a:latin typeface="Cambria Math"/>
                                      </a:rPr>
                                      <m:t>10</m:t>
                                    </m:r>
                                  </m:sup>
                                </m:sSup>
                                <m:r>
                                  <a:rPr lang="en-US" sz="3200">
                                    <a:effectLst/>
                                    <a:latin typeface="Cambria Math"/>
                                  </a:rPr>
                                  <m:t>𝑚</m:t>
                                </m:r>
                              </m:oMath>
                            </m:oMathPara>
                          </a14:m>
                          <a:endParaRPr lang="en-US" sz="900">
                            <a:effectLst/>
                            <a:latin typeface="FrankRuehl" pitchFamily="34" charset="-79"/>
                            <a:ea typeface="Calibri"/>
                            <a:cs typeface="FrankRuehl" pitchFamily="34" charset="-79"/>
                          </a:endParaRPr>
                        </a:p>
                      </a:txBody>
                      <a:tcPr marL="65161" marR="65161" marT="0" marB="0"/>
                    </a:tc>
                  </a:tr>
                  <a:tr h="599482">
                    <a:tc>
                      <a:txBody>
                        <a:bodyPr/>
                        <a:lstStyle/>
                        <a:p>
                          <a:pPr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e-IL" sz="3200" dirty="0">
                              <a:effectLst/>
                              <a:latin typeface="FrankRuehl" pitchFamily="34" charset="-79"/>
                              <a:cs typeface="FrankRuehl" pitchFamily="34" charset="-79"/>
                            </a:rPr>
                            <a:t>קוטר תא אופייני</a:t>
                          </a:r>
                          <a:endParaRPr lang="en-US" sz="900" dirty="0">
                            <a:effectLst/>
                            <a:latin typeface="FrankRuehl" pitchFamily="34" charset="-79"/>
                            <a:ea typeface="Calibri"/>
                            <a:cs typeface="FrankRuehl" pitchFamily="34" charset="-79"/>
                          </a:endParaRPr>
                        </a:p>
                      </a:txBody>
                      <a:tcPr marL="65161" marR="65161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200" dirty="0">
                              <a:effectLst/>
                              <a:latin typeface="FrankRuehl" pitchFamily="34" charset="-79"/>
                              <a:cs typeface="FrankRuehl" pitchFamily="34" charset="-79"/>
                            </a:rPr>
                            <a:t>2x10</a:t>
                          </a:r>
                          <a:r>
                            <a:rPr lang="en-US" sz="3200" baseline="30000" dirty="0">
                              <a:effectLst/>
                              <a:latin typeface="FrankRuehl" pitchFamily="34" charset="-79"/>
                              <a:cs typeface="FrankRuehl" pitchFamily="34" charset="-79"/>
                            </a:rPr>
                            <a:t>-6</a:t>
                          </a:r>
                          <a:r>
                            <a:rPr lang="en-US" sz="3200" dirty="0">
                              <a:effectLst/>
                              <a:latin typeface="FrankRuehl" pitchFamily="34" charset="-79"/>
                              <a:cs typeface="FrankRuehl" pitchFamily="34" charset="-79"/>
                            </a:rPr>
                            <a:t> m</a:t>
                          </a:r>
                          <a:endParaRPr lang="en-US" sz="900" dirty="0">
                            <a:effectLst/>
                            <a:latin typeface="FrankRuehl" pitchFamily="34" charset="-79"/>
                            <a:ea typeface="Calibri"/>
                            <a:cs typeface="FrankRuehl" pitchFamily="34" charset="-79"/>
                          </a:endParaRPr>
                        </a:p>
                      </a:txBody>
                      <a:tcPr marL="65161" marR="65161" marT="0" marB="0"/>
                    </a:tc>
                  </a:tr>
                  <a:tr h="599482">
                    <a:tc>
                      <a:txBody>
                        <a:bodyPr/>
                        <a:lstStyle/>
                        <a:p>
                          <a:pPr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e-IL" sz="3200" kern="1200" dirty="0" smtClean="0">
                              <a:effectLst/>
                              <a:latin typeface="FrankRuehl" pitchFamily="34" charset="-79"/>
                              <a:cs typeface="FrankRuehl" pitchFamily="34" charset="-79"/>
                            </a:rPr>
                            <a:t>קוטר כדורעף</a:t>
                          </a:r>
                          <a:endParaRPr lang="en-US" sz="3200" b="1" kern="1200" dirty="0">
                            <a:solidFill>
                              <a:schemeClr val="lt1"/>
                            </a:solidFill>
                            <a:effectLst/>
                            <a:latin typeface="FrankRuehl" pitchFamily="34" charset="-79"/>
                            <a:ea typeface="+mn-ea"/>
                            <a:cs typeface="FrankRuehl" pitchFamily="34" charset="-79"/>
                          </a:endParaRPr>
                        </a:p>
                      </a:txBody>
                      <a:tcPr marL="65161" marR="65161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e-IL" sz="3200" kern="1200" dirty="0" smtClean="0">
                              <a:effectLst/>
                              <a:latin typeface="FrankRuehl" pitchFamily="34" charset="-79"/>
                              <a:cs typeface="FrankRuehl" pitchFamily="34" charset="-79"/>
                            </a:rPr>
                            <a:t>0.2</a:t>
                          </a:r>
                          <a:r>
                            <a:rPr lang="en-US" sz="3200" kern="1200" dirty="0" smtClean="0">
                              <a:effectLst/>
                              <a:latin typeface="FrankRuehl" pitchFamily="34" charset="-79"/>
                              <a:cs typeface="FrankRuehl" pitchFamily="34" charset="-79"/>
                            </a:rPr>
                            <a:t> m</a:t>
                          </a:r>
                          <a:endParaRPr lang="en-US" sz="3200" kern="1200" dirty="0">
                            <a:solidFill>
                              <a:schemeClr val="dk1"/>
                            </a:solidFill>
                            <a:effectLst/>
                            <a:latin typeface="FrankRuehl" pitchFamily="34" charset="-79"/>
                            <a:ea typeface="+mn-ea"/>
                            <a:cs typeface="FrankRuehl" pitchFamily="34" charset="-79"/>
                          </a:endParaRPr>
                        </a:p>
                      </a:txBody>
                      <a:tcPr marL="65161" marR="65161" marT="0" marB="0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Content Placeholder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339610972"/>
                  </p:ext>
                </p:extLst>
              </p:nvPr>
            </p:nvGraphicFramePr>
            <p:xfrm>
              <a:off x="457201" y="1600200"/>
              <a:ext cx="8229599" cy="4795856"/>
            </p:xfrm>
            <a:graphic>
              <a:graphicData uri="http://schemas.openxmlformats.org/drawingml/2006/table">
                <a:tbl>
                  <a:tblPr rtl="1" firstRow="1" firstCol="1" bandRow="1">
                    <a:tableStyleId>{5940675A-B579-460E-94D1-54222C63F5DA}</a:tableStyleId>
                  </a:tblPr>
                  <a:tblGrid>
                    <a:gridCol w="3868032"/>
                    <a:gridCol w="4361567"/>
                  </a:tblGrid>
                  <a:tr h="599482">
                    <a:tc>
                      <a:txBody>
                        <a:bodyPr/>
                        <a:lstStyle/>
                        <a:p>
                          <a:pPr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e-IL" sz="3200" dirty="0">
                              <a:effectLst/>
                              <a:latin typeface="FrankRuehl" pitchFamily="34" charset="-79"/>
                              <a:cs typeface="FrankRuehl" pitchFamily="34" charset="-79"/>
                            </a:rPr>
                            <a:t>קוטר השמש</a:t>
                          </a:r>
                          <a:endParaRPr lang="en-US" sz="900" dirty="0">
                            <a:effectLst/>
                            <a:latin typeface="FrankRuehl" pitchFamily="34" charset="-79"/>
                            <a:ea typeface="Calibri"/>
                            <a:cs typeface="FrankRuehl" pitchFamily="34" charset="-79"/>
                          </a:endParaRPr>
                        </a:p>
                      </a:txBody>
                      <a:tcPr marL="65161" marR="65161" marT="0" marB="0"/>
                    </a:tc>
                    <a:tc>
                      <a:txBody>
                        <a:bodyPr/>
                        <a:lstStyle/>
                        <a:p>
                          <a:endParaRPr lang="he-IL"/>
                        </a:p>
                      </a:txBody>
                      <a:tcPr marL="65161" marR="65161" marT="0" marB="0">
                        <a:blipFill rotWithShape="1">
                          <a:blip r:embed="rId3"/>
                          <a:stretch>
                            <a:fillRect l="-88811" t="-14286" b="-731633"/>
                          </a:stretch>
                        </a:blipFill>
                      </a:tcPr>
                    </a:tc>
                  </a:tr>
                  <a:tr h="599482">
                    <a:tc>
                      <a:txBody>
                        <a:bodyPr/>
                        <a:lstStyle/>
                        <a:p>
                          <a:pPr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e-IL" sz="3200">
                              <a:effectLst/>
                              <a:latin typeface="FrankRuehl" pitchFamily="34" charset="-79"/>
                              <a:cs typeface="FrankRuehl" pitchFamily="34" charset="-79"/>
                            </a:rPr>
                            <a:t>קוטר הירח</a:t>
                          </a:r>
                          <a:endParaRPr lang="en-US" sz="900">
                            <a:effectLst/>
                            <a:latin typeface="FrankRuehl" pitchFamily="34" charset="-79"/>
                            <a:ea typeface="Calibri"/>
                            <a:cs typeface="FrankRuehl" pitchFamily="34" charset="-79"/>
                          </a:endParaRPr>
                        </a:p>
                      </a:txBody>
                      <a:tcPr marL="65161" marR="65161" marT="0" marB="0"/>
                    </a:tc>
                    <a:tc>
                      <a:txBody>
                        <a:bodyPr/>
                        <a:lstStyle/>
                        <a:p>
                          <a:endParaRPr lang="he-IL"/>
                        </a:p>
                      </a:txBody>
                      <a:tcPr marL="65161" marR="65161" marT="0" marB="0">
                        <a:blipFill rotWithShape="1">
                          <a:blip r:embed="rId3"/>
                          <a:stretch>
                            <a:fillRect l="-88811" t="-113131" b="-624242"/>
                          </a:stretch>
                        </a:blipFill>
                      </a:tcPr>
                    </a:tc>
                  </a:tr>
                  <a:tr h="599482">
                    <a:tc>
                      <a:txBody>
                        <a:bodyPr/>
                        <a:lstStyle/>
                        <a:p>
                          <a:pPr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e-IL" sz="3200">
                              <a:effectLst/>
                              <a:latin typeface="FrankRuehl" pitchFamily="34" charset="-79"/>
                              <a:cs typeface="FrankRuehl" pitchFamily="34" charset="-79"/>
                            </a:rPr>
                            <a:t>קוטר כדה"א</a:t>
                          </a:r>
                          <a:endParaRPr lang="en-US" sz="900">
                            <a:effectLst/>
                            <a:latin typeface="FrankRuehl" pitchFamily="34" charset="-79"/>
                            <a:ea typeface="Calibri"/>
                            <a:cs typeface="FrankRuehl" pitchFamily="34" charset="-79"/>
                          </a:endParaRPr>
                        </a:p>
                      </a:txBody>
                      <a:tcPr marL="65161" marR="65161" marT="0" marB="0"/>
                    </a:tc>
                    <a:tc>
                      <a:txBody>
                        <a:bodyPr/>
                        <a:lstStyle/>
                        <a:p>
                          <a:endParaRPr lang="he-IL"/>
                        </a:p>
                      </a:txBody>
                      <a:tcPr marL="65161" marR="65161" marT="0" marB="0">
                        <a:blipFill rotWithShape="1">
                          <a:blip r:embed="rId3"/>
                          <a:stretch>
                            <a:fillRect l="-88811" t="-215306" b="-530612"/>
                          </a:stretch>
                        </a:blipFill>
                      </a:tcPr>
                    </a:tc>
                  </a:tr>
                  <a:tr h="599482">
                    <a:tc>
                      <a:txBody>
                        <a:bodyPr/>
                        <a:lstStyle/>
                        <a:p>
                          <a:pPr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e-IL" sz="3200">
                              <a:effectLst/>
                              <a:latin typeface="FrankRuehl" pitchFamily="34" charset="-79"/>
                              <a:cs typeface="FrankRuehl" pitchFamily="34" charset="-79"/>
                            </a:rPr>
                            <a:t>המרחק בין כדה"א לשמש</a:t>
                          </a:r>
                          <a:endParaRPr lang="en-US" sz="900">
                            <a:effectLst/>
                            <a:latin typeface="FrankRuehl" pitchFamily="34" charset="-79"/>
                            <a:ea typeface="Calibri"/>
                            <a:cs typeface="FrankRuehl" pitchFamily="34" charset="-79"/>
                          </a:endParaRPr>
                        </a:p>
                      </a:txBody>
                      <a:tcPr marL="65161" marR="65161" marT="0" marB="0"/>
                    </a:tc>
                    <a:tc>
                      <a:txBody>
                        <a:bodyPr/>
                        <a:lstStyle/>
                        <a:p>
                          <a:endParaRPr lang="he-IL"/>
                        </a:p>
                      </a:txBody>
                      <a:tcPr marL="65161" marR="65161" marT="0" marB="0">
                        <a:blipFill rotWithShape="1">
                          <a:blip r:embed="rId3"/>
                          <a:stretch>
                            <a:fillRect l="-88811" t="-315306" b="-430612"/>
                          </a:stretch>
                        </a:blipFill>
                      </a:tcPr>
                    </a:tc>
                  </a:tr>
                  <a:tr h="599482">
                    <a:tc>
                      <a:txBody>
                        <a:bodyPr/>
                        <a:lstStyle/>
                        <a:p>
                          <a:pPr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e-IL" sz="3200">
                              <a:effectLst/>
                              <a:latin typeface="FrankRuehl" pitchFamily="34" charset="-79"/>
                              <a:cs typeface="FrankRuehl" pitchFamily="34" charset="-79"/>
                            </a:rPr>
                            <a:t>המרחק בין כדה"א לירח</a:t>
                          </a:r>
                          <a:endParaRPr lang="en-US" sz="900">
                            <a:effectLst/>
                            <a:latin typeface="FrankRuehl" pitchFamily="34" charset="-79"/>
                            <a:ea typeface="Calibri"/>
                            <a:cs typeface="FrankRuehl" pitchFamily="34" charset="-79"/>
                          </a:endParaRPr>
                        </a:p>
                      </a:txBody>
                      <a:tcPr marL="65161" marR="65161" marT="0" marB="0"/>
                    </a:tc>
                    <a:tc>
                      <a:txBody>
                        <a:bodyPr/>
                        <a:lstStyle/>
                        <a:p>
                          <a:endParaRPr lang="he-IL"/>
                        </a:p>
                      </a:txBody>
                      <a:tcPr marL="65161" marR="65161" marT="0" marB="0">
                        <a:blipFill rotWithShape="1">
                          <a:blip r:embed="rId3"/>
                          <a:stretch>
                            <a:fillRect l="-88811" t="-415306" b="-330612"/>
                          </a:stretch>
                        </a:blipFill>
                      </a:tcPr>
                    </a:tc>
                  </a:tr>
                  <a:tr h="599482">
                    <a:tc>
                      <a:txBody>
                        <a:bodyPr/>
                        <a:lstStyle/>
                        <a:p>
                          <a:pPr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e-IL" sz="3200">
                              <a:effectLst/>
                              <a:latin typeface="FrankRuehl" pitchFamily="34" charset="-79"/>
                              <a:cs typeface="FrankRuehl" pitchFamily="34" charset="-79"/>
                            </a:rPr>
                            <a:t>קוטר אטום מימן</a:t>
                          </a:r>
                          <a:endParaRPr lang="en-US" sz="900">
                            <a:effectLst/>
                            <a:latin typeface="FrankRuehl" pitchFamily="34" charset="-79"/>
                            <a:ea typeface="Calibri"/>
                            <a:cs typeface="FrankRuehl" pitchFamily="34" charset="-79"/>
                          </a:endParaRPr>
                        </a:p>
                      </a:txBody>
                      <a:tcPr marL="65161" marR="65161" marT="0" marB="0"/>
                    </a:tc>
                    <a:tc>
                      <a:txBody>
                        <a:bodyPr/>
                        <a:lstStyle/>
                        <a:p>
                          <a:endParaRPr lang="he-IL"/>
                        </a:p>
                      </a:txBody>
                      <a:tcPr marL="65161" marR="65161" marT="0" marB="0">
                        <a:blipFill rotWithShape="1">
                          <a:blip r:embed="rId3"/>
                          <a:stretch>
                            <a:fillRect l="-88811" t="-510101" b="-227273"/>
                          </a:stretch>
                        </a:blipFill>
                      </a:tcPr>
                    </a:tc>
                  </a:tr>
                  <a:tr h="599482">
                    <a:tc>
                      <a:txBody>
                        <a:bodyPr/>
                        <a:lstStyle/>
                        <a:p>
                          <a:pPr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e-IL" sz="3200" dirty="0">
                              <a:effectLst/>
                              <a:latin typeface="FrankRuehl" pitchFamily="34" charset="-79"/>
                              <a:cs typeface="FrankRuehl" pitchFamily="34" charset="-79"/>
                            </a:rPr>
                            <a:t>קוטר תא אופייני</a:t>
                          </a:r>
                          <a:endParaRPr lang="en-US" sz="900" dirty="0">
                            <a:effectLst/>
                            <a:latin typeface="FrankRuehl" pitchFamily="34" charset="-79"/>
                            <a:ea typeface="Calibri"/>
                            <a:cs typeface="FrankRuehl" pitchFamily="34" charset="-79"/>
                          </a:endParaRPr>
                        </a:p>
                      </a:txBody>
                      <a:tcPr marL="65161" marR="65161" marT="0" marB="0"/>
                    </a:tc>
                    <a:tc>
                      <a:txBody>
                        <a:bodyPr/>
                        <a:lstStyle/>
                        <a:p>
                          <a:pPr algn="ctr" rtl="0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3200" dirty="0">
                              <a:effectLst/>
                              <a:latin typeface="FrankRuehl" pitchFamily="34" charset="-79"/>
                              <a:cs typeface="FrankRuehl" pitchFamily="34" charset="-79"/>
                            </a:rPr>
                            <a:t>2x10</a:t>
                          </a:r>
                          <a:r>
                            <a:rPr lang="en-US" sz="3200" baseline="30000" dirty="0">
                              <a:effectLst/>
                              <a:latin typeface="FrankRuehl" pitchFamily="34" charset="-79"/>
                              <a:cs typeface="FrankRuehl" pitchFamily="34" charset="-79"/>
                            </a:rPr>
                            <a:t>-6</a:t>
                          </a:r>
                          <a:r>
                            <a:rPr lang="en-US" sz="3200" dirty="0">
                              <a:effectLst/>
                              <a:latin typeface="FrankRuehl" pitchFamily="34" charset="-79"/>
                              <a:cs typeface="FrankRuehl" pitchFamily="34" charset="-79"/>
                            </a:rPr>
                            <a:t> m</a:t>
                          </a:r>
                          <a:endParaRPr lang="en-US" sz="900" dirty="0">
                            <a:effectLst/>
                            <a:latin typeface="FrankRuehl" pitchFamily="34" charset="-79"/>
                            <a:ea typeface="Calibri"/>
                            <a:cs typeface="FrankRuehl" pitchFamily="34" charset="-79"/>
                          </a:endParaRPr>
                        </a:p>
                      </a:txBody>
                      <a:tcPr marL="65161" marR="65161" marT="0" marB="0"/>
                    </a:tc>
                  </a:tr>
                  <a:tr h="599482">
                    <a:tc>
                      <a:txBody>
                        <a:bodyPr/>
                        <a:lstStyle/>
                        <a:p>
                          <a:pPr algn="r" rtl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e-IL" sz="3200" kern="1200" dirty="0" smtClean="0">
                              <a:effectLst/>
                              <a:latin typeface="FrankRuehl" pitchFamily="34" charset="-79"/>
                              <a:cs typeface="FrankRuehl" pitchFamily="34" charset="-79"/>
                            </a:rPr>
                            <a:t>קוטר כדורעף</a:t>
                          </a:r>
                          <a:endParaRPr lang="en-US" sz="3200" b="1" kern="1200" dirty="0">
                            <a:solidFill>
                              <a:schemeClr val="lt1"/>
                            </a:solidFill>
                            <a:effectLst/>
                            <a:latin typeface="FrankRuehl" pitchFamily="34" charset="-79"/>
                            <a:ea typeface="+mn-ea"/>
                            <a:cs typeface="FrankRuehl" pitchFamily="34" charset="-79"/>
                          </a:endParaRPr>
                        </a:p>
                      </a:txBody>
                      <a:tcPr marL="65161" marR="65161" marT="0" marB="0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he-IL" sz="3200" kern="1200" dirty="0" smtClean="0">
                              <a:effectLst/>
                              <a:latin typeface="FrankRuehl" pitchFamily="34" charset="-79"/>
                              <a:cs typeface="FrankRuehl" pitchFamily="34" charset="-79"/>
                            </a:rPr>
                            <a:t>0.2</a:t>
                          </a:r>
                          <a:r>
                            <a:rPr lang="en-US" sz="3200" kern="1200" dirty="0" smtClean="0">
                              <a:effectLst/>
                              <a:latin typeface="FrankRuehl" pitchFamily="34" charset="-79"/>
                              <a:cs typeface="FrankRuehl" pitchFamily="34" charset="-79"/>
                            </a:rPr>
                            <a:t> m</a:t>
                          </a:r>
                          <a:endParaRPr lang="en-US" sz="3200" kern="1200" dirty="0">
                            <a:solidFill>
                              <a:schemeClr val="dk1"/>
                            </a:solidFill>
                            <a:effectLst/>
                            <a:latin typeface="FrankRuehl" pitchFamily="34" charset="-79"/>
                            <a:ea typeface="+mn-ea"/>
                            <a:cs typeface="FrankRuehl" pitchFamily="34" charset="-79"/>
                          </a:endParaRPr>
                        </a:p>
                      </a:txBody>
                      <a:tcPr marL="65161" marR="65161" marT="0" marB="0"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4577368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7784" y="548680"/>
            <a:ext cx="6408712" cy="1143000"/>
          </a:xfrm>
        </p:spPr>
        <p:txBody>
          <a:bodyPr>
            <a:normAutofit fontScale="90000"/>
          </a:bodyPr>
          <a:lstStyle/>
          <a:p>
            <a:pPr algn="r"/>
            <a:r>
              <a:rPr lang="he-IL" dirty="0" smtClean="0">
                <a:latin typeface="FrankRuehl" pitchFamily="34" charset="-79"/>
                <a:cs typeface="FrankRuehl" pitchFamily="34" charset="-79"/>
              </a:rPr>
              <a:t>שאלה: </a:t>
            </a:r>
            <a:br>
              <a:rPr lang="he-IL" dirty="0" smtClean="0">
                <a:latin typeface="FrankRuehl" pitchFamily="34" charset="-79"/>
                <a:cs typeface="FrankRuehl" pitchFamily="34" charset="-79"/>
              </a:rPr>
            </a:br>
            <a:r>
              <a:rPr lang="he-IL" sz="4000" dirty="0" smtClean="0">
                <a:latin typeface="FrankRuehl" pitchFamily="34" charset="-79"/>
                <a:cs typeface="FrankRuehl" pitchFamily="34" charset="-79"/>
              </a:rPr>
              <a:t>מה היחס בין קוטר </a:t>
            </a:r>
            <a:r>
              <a:rPr lang="he-IL" sz="4000" dirty="0" err="1" smtClean="0">
                <a:latin typeface="FrankRuehl" pitchFamily="34" charset="-79"/>
                <a:cs typeface="FrankRuehl" pitchFamily="34" charset="-79"/>
              </a:rPr>
              <a:t>כדוה"א</a:t>
            </a:r>
            <a:r>
              <a:rPr lang="he-IL" sz="4000" dirty="0" smtClean="0">
                <a:latin typeface="FrankRuehl" pitchFamily="34" charset="-79"/>
                <a:cs typeface="FrankRuehl" pitchFamily="34" charset="-79"/>
              </a:rPr>
              <a:t> לקוטר השמש?</a:t>
            </a:r>
            <a:endParaRPr lang="he-IL" sz="4000" dirty="0">
              <a:latin typeface="FrankRuehl" pitchFamily="34" charset="-79"/>
              <a:cs typeface="FrankRuehl" pitchFamily="34" charset="-79"/>
            </a:endParaRPr>
          </a:p>
        </p:txBody>
      </p:sp>
      <p:pic>
        <p:nvPicPr>
          <p:cNvPr id="1030" name="Picture 6" descr="http://www.google.co.il/url?source=imglanding&amp;ct=img&amp;q=http://static4.depositphotos.com/1007752/372/i/950/depositphotos_3724805-Spoon-of-black-pepper-grains-isolated-on-white-macro-closeup.jpg&amp;sa=X&amp;ei=VqtNUMDmFYTtsga_-IHwDQ&amp;ved=0CAkQ8wc&amp;usg=AFQjCNH-NJQmNwlYEE25TH64vyAsLX6H3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76890" y="2995848"/>
            <a:ext cx="2016224" cy="940946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4283968" y="2780928"/>
            <a:ext cx="4860032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2500" lnSpcReduction="100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300" dirty="0" smtClean="0">
                <a:latin typeface="FrankRuehl" pitchFamily="34" charset="-79"/>
                <a:cs typeface="FrankRuehl" pitchFamily="34" charset="-79"/>
              </a:rPr>
              <a:t>תשובה:</a:t>
            </a:r>
          </a:p>
          <a:p>
            <a:pPr algn="r"/>
            <a:r>
              <a:rPr lang="he-IL" sz="3900" dirty="0" smtClean="0">
                <a:latin typeface="FrankRuehl" pitchFamily="34" charset="-79"/>
                <a:cs typeface="FrankRuehl" pitchFamily="34" charset="-79"/>
              </a:rPr>
              <a:t>כמו היחס בין גרגר פלפל ל...</a:t>
            </a:r>
            <a:endParaRPr lang="he-IL" sz="3900" dirty="0">
              <a:latin typeface="FrankRuehl" pitchFamily="34" charset="-79"/>
              <a:cs typeface="FrankRuehl" pitchFamily="34" charset="-79"/>
            </a:endParaRPr>
          </a:p>
        </p:txBody>
      </p:sp>
      <p:pic>
        <p:nvPicPr>
          <p:cNvPr id="1032" name="Picture 8" descr="http://www.google.co.il/url?source=imglanding&amp;ct=img&amp;q=http://img.ehowcdn.com/article-new/ehow/images/a07/bb/k3/instructions-reebok-exercise-ball-800x800.jpg&amp;sa=X&amp;ei=fqxNUIrsK8fctAa4gIHICA&amp;ved=0CAkQ8wc&amp;usg=AFQjCNEpyi2Mg5Wnbcup4v_HkH5145p88w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4168" y="4750671"/>
            <a:ext cx="2700275" cy="18023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google.co.il/url?source=imglanding&amp;ct=img&amp;q=http://shopasport.com/wp-content/uploads/2011/04/basketball-2.png&amp;sa=X&amp;ei=oaxNUIPsLM_NswaBgIGoDw&amp;ved=0CAkQ8wc&amp;usg=AFQjCNGGcZ9ggowuRn_eVec5yHSxBEhQlA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3888" y="4741837"/>
            <a:ext cx="1821957" cy="17785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www.google.co.il/url?source=imglanding&amp;ct=img&amp;q=http://hacknmod.com/wp-content/uploads/2008/08/tennis_ball1.jpg&amp;sa=X&amp;ei=w6xNUNfoBpDKsgaq94GYAg&amp;ved=0CAkQ8wc&amp;usg=AFQjCNHizFcceRnwefMRX-2aRe_XkFWXe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4740806"/>
            <a:ext cx="1793056" cy="17796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google.co.il/url?source=imglanding&amp;ct=img&amp;q=http://focus-project.net/science/Earth.png&amp;sa=X&amp;ei=6axNUPneIIzasgb54YGoAQ&amp;ved=0CAoQ8wc&amp;usg=AFQjCNHD0oV3vpQqpPlTkEM4puhFYrf9iA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935" y="0"/>
            <a:ext cx="1575313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://www.google.co.il/url?source=imglanding&amp;ct=img&amp;q=http://static.ddmcdn.com/gif/sun-update-1.jpg&amp;sa=X&amp;ei=Hq1NULq6KI_MsgaykoGYAw&amp;ved=0CAkQ8wc&amp;usg=AFQjCNFWMQ2ZNhW8MfEoX4gI2nGrkLTnBQ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7664" y="1268760"/>
            <a:ext cx="1000968" cy="100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/>
          <p:cNvCxnSpPr/>
          <p:nvPr/>
        </p:nvCxnSpPr>
        <p:spPr>
          <a:xfrm flipH="1">
            <a:off x="611560" y="624260"/>
            <a:ext cx="1512168" cy="122056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11935" y="116632"/>
            <a:ext cx="2587857" cy="23042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0" y="2708920"/>
            <a:ext cx="9144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131429" y="4157463"/>
            <a:ext cx="64807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 smtClean="0">
                <a:latin typeface="FrankRuehl" pitchFamily="34" charset="-79"/>
                <a:cs typeface="FrankRuehl" pitchFamily="34" charset="-79"/>
              </a:rPr>
              <a:t>א'</a:t>
            </a:r>
            <a:endParaRPr lang="he-IL" sz="3200" dirty="0">
              <a:latin typeface="FrankRuehl" pitchFamily="34" charset="-79"/>
              <a:cs typeface="FrankRuehl" pitchFamily="34" charset="-79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00076" y="4155302"/>
            <a:ext cx="64807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 smtClean="0">
                <a:latin typeface="FrankRuehl" pitchFamily="34" charset="-79"/>
                <a:cs typeface="FrankRuehl" pitchFamily="34" charset="-79"/>
              </a:rPr>
              <a:t>ג'</a:t>
            </a:r>
            <a:endParaRPr lang="he-IL" sz="3200" dirty="0">
              <a:latin typeface="FrankRuehl" pitchFamily="34" charset="-79"/>
              <a:cs typeface="FrankRuehl" pitchFamily="34" charset="-79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61601" y="4157463"/>
            <a:ext cx="64807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 smtClean="0">
                <a:latin typeface="FrankRuehl" pitchFamily="34" charset="-79"/>
                <a:cs typeface="FrankRuehl" pitchFamily="34" charset="-79"/>
              </a:rPr>
              <a:t>ב'</a:t>
            </a:r>
            <a:endParaRPr lang="he-IL" sz="3200" dirty="0">
              <a:latin typeface="FrankRuehl" pitchFamily="34" charset="-79"/>
              <a:cs typeface="FrankRuehl" pitchFamily="34" charset="-79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7524328" y="6021288"/>
            <a:ext cx="100811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059832" y="4750671"/>
            <a:ext cx="165618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dirty="0" smtClean="0">
                <a:latin typeface="FrankRuehl" pitchFamily="34" charset="-79"/>
                <a:cs typeface="FrankRuehl" pitchFamily="34" charset="-79"/>
              </a:rPr>
              <a:t>0.5 מטר</a:t>
            </a:r>
            <a:endParaRPr lang="he-IL" sz="3600" dirty="0">
              <a:latin typeface="FrankRuehl" pitchFamily="34" charset="-79"/>
              <a:cs typeface="FrankRuehl" pitchFamily="34" charset="-79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3707904" y="5630610"/>
            <a:ext cx="1512168" cy="51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646774" y="5805264"/>
            <a:ext cx="1656184" cy="646331"/>
          </a:xfrm>
          <a:prstGeom prst="rect">
            <a:avLst/>
          </a:prstGeom>
          <a:solidFill>
            <a:schemeClr val="bg1">
              <a:alpha val="34000"/>
            </a:schemeClr>
          </a:solidFill>
        </p:spPr>
        <p:txBody>
          <a:bodyPr wrap="square" rtlCol="1">
            <a:spAutoFit/>
          </a:bodyPr>
          <a:lstStyle/>
          <a:p>
            <a:r>
              <a:rPr lang="he-IL" sz="3600" dirty="0" smtClean="0">
                <a:latin typeface="FrankRuehl" pitchFamily="34" charset="-79"/>
                <a:cs typeface="FrankRuehl" pitchFamily="34" charset="-79"/>
              </a:rPr>
              <a:t>0.25 מטר</a:t>
            </a:r>
            <a:endParaRPr lang="he-IL" sz="3600" dirty="0">
              <a:latin typeface="FrankRuehl" pitchFamily="34" charset="-79"/>
              <a:cs typeface="FrankRuehl" pitchFamily="34" charset="-79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864722" y="5628461"/>
            <a:ext cx="1512168" cy="51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03592" y="5803115"/>
            <a:ext cx="1656184" cy="646331"/>
          </a:xfrm>
          <a:prstGeom prst="rect">
            <a:avLst/>
          </a:prstGeom>
          <a:solidFill>
            <a:schemeClr val="bg1">
              <a:alpha val="34000"/>
            </a:schemeClr>
          </a:solidFill>
        </p:spPr>
        <p:txBody>
          <a:bodyPr wrap="square" rtlCol="1">
            <a:spAutoFit/>
          </a:bodyPr>
          <a:lstStyle/>
          <a:p>
            <a:r>
              <a:rPr lang="he-IL" sz="3600" dirty="0" smtClean="0">
                <a:latin typeface="FrankRuehl" pitchFamily="34" charset="-79"/>
                <a:cs typeface="FrankRuehl" pitchFamily="34" charset="-79"/>
              </a:rPr>
              <a:t>0.07 מטר</a:t>
            </a:r>
            <a:endParaRPr lang="he-IL" sz="3600" dirty="0">
              <a:latin typeface="FrankRuehl" pitchFamily="34" charset="-79"/>
              <a:cs typeface="FrankRuehl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494931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co-intelligence.org/newsletter/images/sun-etc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08519" y="13298"/>
            <a:ext cx="9253156" cy="6828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872" y="269776"/>
            <a:ext cx="8229600" cy="854968"/>
          </a:xfrm>
          <a:solidFill>
            <a:schemeClr val="bg1">
              <a:alpha val="18000"/>
            </a:schemeClr>
          </a:solidFill>
        </p:spPr>
        <p:txBody>
          <a:bodyPr/>
          <a:lstStyle/>
          <a:p>
            <a:r>
              <a:rPr lang="he-IL" b="1" dirty="0" smtClean="0">
                <a:solidFill>
                  <a:schemeClr val="bg1"/>
                </a:solidFill>
                <a:latin typeface="FrankRuehl" pitchFamily="34" charset="-79"/>
                <a:cs typeface="FrankRuehl" pitchFamily="34" charset="-79"/>
              </a:rPr>
              <a:t>קוטר השמש גדול פי 108 מקוטר </a:t>
            </a:r>
            <a:r>
              <a:rPr lang="he-IL" b="1" dirty="0" err="1" smtClean="0">
                <a:solidFill>
                  <a:schemeClr val="bg1"/>
                </a:solidFill>
                <a:latin typeface="FrankRuehl" pitchFamily="34" charset="-79"/>
                <a:cs typeface="FrankRuehl" pitchFamily="34" charset="-79"/>
              </a:rPr>
              <a:t>כדוה"</a:t>
            </a:r>
            <a:r>
              <a:rPr lang="he-IL" b="1" dirty="0" err="1">
                <a:solidFill>
                  <a:schemeClr val="bg1"/>
                </a:solidFill>
                <a:latin typeface="FrankRuehl" pitchFamily="34" charset="-79"/>
                <a:cs typeface="FrankRuehl" pitchFamily="34" charset="-79"/>
              </a:rPr>
              <a:t>א</a:t>
            </a:r>
            <a:endParaRPr lang="he-IL" b="1" dirty="0">
              <a:solidFill>
                <a:schemeClr val="bg1"/>
              </a:solidFill>
              <a:latin typeface="FrankRuehl" pitchFamily="34" charset="-79"/>
              <a:cs typeface="FrankRuehl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828360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6146" name="Picture 2" descr="http://sci.gallaudet.edu/Science/image00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200"/>
            <a:ext cx="9799732" cy="685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647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7784" y="548680"/>
            <a:ext cx="6408712" cy="1143000"/>
          </a:xfrm>
        </p:spPr>
        <p:txBody>
          <a:bodyPr>
            <a:normAutofit fontScale="90000"/>
          </a:bodyPr>
          <a:lstStyle/>
          <a:p>
            <a:pPr algn="r"/>
            <a:r>
              <a:rPr lang="he-IL" dirty="0" smtClean="0">
                <a:latin typeface="FrankRuehl" pitchFamily="34" charset="-79"/>
                <a:cs typeface="FrankRuehl" pitchFamily="34" charset="-79"/>
              </a:rPr>
              <a:t>שאלה: </a:t>
            </a:r>
            <a:br>
              <a:rPr lang="he-IL" dirty="0" smtClean="0">
                <a:latin typeface="FrankRuehl" pitchFamily="34" charset="-79"/>
                <a:cs typeface="FrankRuehl" pitchFamily="34" charset="-79"/>
              </a:rPr>
            </a:br>
            <a:r>
              <a:rPr lang="he-IL" sz="4000" dirty="0" smtClean="0">
                <a:latin typeface="FrankRuehl" pitchFamily="34" charset="-79"/>
                <a:cs typeface="FrankRuehl" pitchFamily="34" charset="-79"/>
              </a:rPr>
              <a:t>מה היחס בין קוטר </a:t>
            </a:r>
            <a:r>
              <a:rPr lang="he-IL" sz="4000" dirty="0" err="1" smtClean="0">
                <a:latin typeface="FrankRuehl" pitchFamily="34" charset="-79"/>
                <a:cs typeface="FrankRuehl" pitchFamily="34" charset="-79"/>
              </a:rPr>
              <a:t>כדוה"א</a:t>
            </a:r>
            <a:r>
              <a:rPr lang="he-IL" sz="4000" dirty="0" smtClean="0">
                <a:latin typeface="FrankRuehl" pitchFamily="34" charset="-79"/>
                <a:cs typeface="FrankRuehl" pitchFamily="34" charset="-79"/>
              </a:rPr>
              <a:t> לקוטר הירח?</a:t>
            </a:r>
            <a:endParaRPr lang="he-IL" sz="4000" dirty="0">
              <a:latin typeface="FrankRuehl" pitchFamily="34" charset="-79"/>
              <a:cs typeface="FrankRuehl" pitchFamily="34" charset="-79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283968" y="2780928"/>
            <a:ext cx="4860032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2500" lnSpcReduction="100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300" dirty="0" smtClean="0">
                <a:latin typeface="FrankRuehl" pitchFamily="34" charset="-79"/>
                <a:cs typeface="FrankRuehl" pitchFamily="34" charset="-79"/>
              </a:rPr>
              <a:t>תשובה:</a:t>
            </a:r>
          </a:p>
          <a:p>
            <a:pPr algn="r"/>
            <a:r>
              <a:rPr lang="he-IL" sz="3900" dirty="0" smtClean="0">
                <a:latin typeface="FrankRuehl" pitchFamily="34" charset="-79"/>
                <a:cs typeface="FrankRuehl" pitchFamily="34" charset="-79"/>
              </a:rPr>
              <a:t>כמו היחס בין כדור טניס ל...</a:t>
            </a:r>
            <a:endParaRPr lang="he-IL" sz="3900" dirty="0">
              <a:latin typeface="FrankRuehl" pitchFamily="34" charset="-79"/>
              <a:cs typeface="FrankRuehl" pitchFamily="34" charset="-79"/>
            </a:endParaRPr>
          </a:p>
        </p:txBody>
      </p:sp>
      <p:pic>
        <p:nvPicPr>
          <p:cNvPr id="1032" name="Picture 8" descr="http://www.google.co.il/url?source=imglanding&amp;ct=img&amp;q=http://img.ehowcdn.com/article-new/ehow/images/a07/bb/k3/instructions-reebok-exercise-ball-800x800.jpg&amp;sa=X&amp;ei=fqxNUIrsK8fctAa4gIHICA&amp;ved=0CAkQ8wc&amp;usg=AFQjCNEpyi2Mg5Wnbcup4v_HkH5145p88w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4168" y="4750671"/>
            <a:ext cx="2700275" cy="18023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google.co.il/url?source=imglanding&amp;ct=img&amp;q=http://shopasport.com/wp-content/uploads/2011/04/basketball-2.png&amp;sa=X&amp;ei=oaxNUIPsLM_NswaBgIGoDw&amp;ved=0CAkQ8wc&amp;usg=AFQjCNGGcZ9ggowuRn_eVec5yHSxBEhQlA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3888" y="4741837"/>
            <a:ext cx="1821957" cy="17785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www.google.co.il/url?source=imglanding&amp;ct=img&amp;q=http://hacknmod.com/wp-content/uploads/2008/08/tennis_ball1.jpg&amp;sa=X&amp;ei=w6xNUNfoBpDKsgaq94GYAg&amp;ved=0CAkQ8wc&amp;usg=AFQjCNHizFcceRnwefMRX-2aRe_XkFWXe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1840" y="2816948"/>
            <a:ext cx="1348467" cy="133835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www.google.co.il/url?source=imglanding&amp;ct=img&amp;q=http://focus-project.net/science/Earth.png&amp;sa=X&amp;ei=6axNUPneIIzasgb54YGoAQ&amp;ved=0CAoQ8wc&amp;usg=AFQjCNHD0oV3vpQqpPlTkEM4puhFYrf9iA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935" y="0"/>
            <a:ext cx="1575313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/>
          <p:cNvCxnSpPr/>
          <p:nvPr/>
        </p:nvCxnSpPr>
        <p:spPr>
          <a:xfrm flipH="1">
            <a:off x="611560" y="624260"/>
            <a:ext cx="1512168" cy="122056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11935" y="116632"/>
            <a:ext cx="2587857" cy="23042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0" y="2708920"/>
            <a:ext cx="9144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131429" y="4157463"/>
            <a:ext cx="64807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 smtClean="0">
                <a:latin typeface="FrankRuehl" pitchFamily="34" charset="-79"/>
                <a:cs typeface="FrankRuehl" pitchFamily="34" charset="-79"/>
              </a:rPr>
              <a:t>א'</a:t>
            </a:r>
            <a:endParaRPr lang="he-IL" sz="3200" dirty="0">
              <a:latin typeface="FrankRuehl" pitchFamily="34" charset="-79"/>
              <a:cs typeface="FrankRuehl" pitchFamily="34" charset="-79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00076" y="4155302"/>
            <a:ext cx="64807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 smtClean="0">
                <a:latin typeface="FrankRuehl" pitchFamily="34" charset="-79"/>
                <a:cs typeface="FrankRuehl" pitchFamily="34" charset="-79"/>
              </a:rPr>
              <a:t>ג'</a:t>
            </a:r>
            <a:endParaRPr lang="he-IL" sz="3200" dirty="0">
              <a:latin typeface="FrankRuehl" pitchFamily="34" charset="-79"/>
              <a:cs typeface="FrankRuehl" pitchFamily="34" charset="-79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61601" y="4157463"/>
            <a:ext cx="64807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 smtClean="0">
                <a:latin typeface="FrankRuehl" pitchFamily="34" charset="-79"/>
                <a:cs typeface="FrankRuehl" pitchFamily="34" charset="-79"/>
              </a:rPr>
              <a:t>ב'</a:t>
            </a:r>
            <a:endParaRPr lang="he-IL" sz="3200" dirty="0">
              <a:latin typeface="FrankRuehl" pitchFamily="34" charset="-79"/>
              <a:cs typeface="FrankRuehl" pitchFamily="34" charset="-79"/>
            </a:endParaRPr>
          </a:p>
        </p:txBody>
      </p:sp>
      <p:pic>
        <p:nvPicPr>
          <p:cNvPr id="5124" name="Picture 4" descr="http://www.google.co.il/url?source=imglanding&amp;ct=img&amp;q=http://images2.wikia.nocookie.net/__cb20080730150649/starwars/images/4/43/EverySingleMoonEver-EAW.png&amp;sa=X&amp;ei=Qq5NULCXFMnssgbQxoDgBQ&amp;ved=0CAoQ8wc4UA&amp;usg=AFQjCNGZ76Bfq8EKJoUg6nYRRqHvUhNeR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5863" y="1124744"/>
            <a:ext cx="1011646" cy="1011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google.co.il/url?source=imglanding&amp;ct=img&amp;q=http://images4.wikia.nocookie.net/__cb20080425233729/uncyclopedia/images/0/04/Hot_Air_Balloon.gif&amp;sa=X&amp;ei=4K5NUPPpAczLtAbNxIG4Cw&amp;ved=0CAkQ8wc&amp;usg=AFQjCNGN08tFMEfJ8ZC8XiU2qVKTrbN8K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1" y="4734476"/>
            <a:ext cx="1419225" cy="17859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6" name="Straight Arrow Connector 15"/>
          <p:cNvCxnSpPr/>
          <p:nvPr/>
        </p:nvCxnSpPr>
        <p:spPr>
          <a:xfrm>
            <a:off x="7524328" y="6021288"/>
            <a:ext cx="1008112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059832" y="4750671"/>
            <a:ext cx="1656184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dirty="0" smtClean="0">
                <a:latin typeface="FrankRuehl" pitchFamily="34" charset="-79"/>
                <a:cs typeface="FrankRuehl" pitchFamily="34" charset="-79"/>
              </a:rPr>
              <a:t>0.5 מטר</a:t>
            </a:r>
            <a:endParaRPr lang="he-IL" sz="3600" dirty="0">
              <a:latin typeface="FrankRuehl" pitchFamily="34" charset="-79"/>
              <a:cs typeface="FrankRuehl" pitchFamily="34" charset="-79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3707904" y="5630610"/>
            <a:ext cx="1512168" cy="51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646774" y="5805264"/>
            <a:ext cx="1656184" cy="646331"/>
          </a:xfrm>
          <a:prstGeom prst="rect">
            <a:avLst/>
          </a:prstGeom>
          <a:solidFill>
            <a:schemeClr val="bg1">
              <a:alpha val="34000"/>
            </a:schemeClr>
          </a:solidFill>
        </p:spPr>
        <p:txBody>
          <a:bodyPr wrap="square" rtlCol="1">
            <a:spAutoFit/>
          </a:bodyPr>
          <a:lstStyle/>
          <a:p>
            <a:r>
              <a:rPr lang="he-IL" sz="3600" dirty="0" smtClean="0">
                <a:latin typeface="FrankRuehl" pitchFamily="34" charset="-79"/>
                <a:cs typeface="FrankRuehl" pitchFamily="34" charset="-79"/>
              </a:rPr>
              <a:t>0.25 מטר</a:t>
            </a:r>
            <a:endParaRPr lang="he-IL" sz="3600" dirty="0">
              <a:latin typeface="FrankRuehl" pitchFamily="34" charset="-79"/>
              <a:cs typeface="FrankRuehl" pitchFamily="34" charset="-79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864722" y="5628461"/>
            <a:ext cx="1512168" cy="515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03592" y="5803115"/>
            <a:ext cx="1656184" cy="646331"/>
          </a:xfrm>
          <a:prstGeom prst="rect">
            <a:avLst/>
          </a:prstGeom>
          <a:solidFill>
            <a:schemeClr val="bg1">
              <a:alpha val="34000"/>
            </a:schemeClr>
          </a:solidFill>
        </p:spPr>
        <p:txBody>
          <a:bodyPr wrap="square" rtlCol="1">
            <a:spAutoFit/>
          </a:bodyPr>
          <a:lstStyle/>
          <a:p>
            <a:r>
              <a:rPr lang="he-IL" sz="3600" dirty="0" smtClean="0">
                <a:latin typeface="FrankRuehl" pitchFamily="34" charset="-79"/>
                <a:cs typeface="FrankRuehl" pitchFamily="34" charset="-79"/>
              </a:rPr>
              <a:t>20 מטר</a:t>
            </a:r>
            <a:endParaRPr lang="he-IL" sz="3600" dirty="0">
              <a:latin typeface="FrankRuehl" pitchFamily="34" charset="-79"/>
              <a:cs typeface="FrankRuehl" pitchFamily="34" charset="-79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3203848" y="3573016"/>
            <a:ext cx="1181789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413135" y="3277597"/>
            <a:ext cx="1656184" cy="646331"/>
          </a:xfrm>
          <a:prstGeom prst="rect">
            <a:avLst/>
          </a:prstGeom>
          <a:solidFill>
            <a:schemeClr val="bg1">
              <a:alpha val="34000"/>
            </a:schemeClr>
          </a:solidFill>
        </p:spPr>
        <p:txBody>
          <a:bodyPr wrap="square" rtlCol="1">
            <a:spAutoFit/>
          </a:bodyPr>
          <a:lstStyle/>
          <a:p>
            <a:r>
              <a:rPr lang="he-IL" sz="3600" dirty="0" smtClean="0">
                <a:latin typeface="FrankRuehl" pitchFamily="34" charset="-79"/>
                <a:cs typeface="FrankRuehl" pitchFamily="34" charset="-79"/>
              </a:rPr>
              <a:t>0.07 מטר</a:t>
            </a:r>
            <a:endParaRPr lang="he-IL" sz="3600" dirty="0">
              <a:latin typeface="FrankRuehl" pitchFamily="34" charset="-79"/>
              <a:cs typeface="FrankRuehl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07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www.google.co.il/url?source=imglanding&amp;ct=img&amp;q=http://upload.wikimedia.org/wikipedia/commons/d/df/Earth_%26_Moon_compare_Image.jpg&amp;sa=X&amp;ei=ndtOULipIsrUtAaFxoGwAg&amp;ved=0CAkQ8wc4Hw&amp;usg=AFQjCNGLWu2zWNWUZ4-_epNi-98u9ZLE_w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96" y="308992"/>
            <a:ext cx="9077548" cy="6504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872" y="269776"/>
            <a:ext cx="8229600" cy="854968"/>
          </a:xfrm>
          <a:solidFill>
            <a:schemeClr val="bg1">
              <a:alpha val="18000"/>
            </a:schemeClr>
          </a:solidFill>
        </p:spPr>
        <p:txBody>
          <a:bodyPr/>
          <a:lstStyle/>
          <a:p>
            <a:r>
              <a:rPr lang="he-IL" b="1" dirty="0" smtClean="0">
                <a:latin typeface="FrankRuehl" pitchFamily="34" charset="-79"/>
                <a:cs typeface="FrankRuehl" pitchFamily="34" charset="-79"/>
              </a:rPr>
              <a:t>קוטר </a:t>
            </a:r>
            <a:r>
              <a:rPr lang="he-IL" b="1" dirty="0" err="1" smtClean="0">
                <a:latin typeface="FrankRuehl" pitchFamily="34" charset="-79"/>
                <a:cs typeface="FrankRuehl" pitchFamily="34" charset="-79"/>
              </a:rPr>
              <a:t>כדוה"</a:t>
            </a:r>
            <a:r>
              <a:rPr lang="he-IL" b="1" dirty="0" err="1">
                <a:latin typeface="FrankRuehl" pitchFamily="34" charset="-79"/>
                <a:cs typeface="FrankRuehl" pitchFamily="34" charset="-79"/>
              </a:rPr>
              <a:t>א</a:t>
            </a:r>
            <a:r>
              <a:rPr lang="he-IL" b="1" dirty="0" smtClean="0">
                <a:latin typeface="FrankRuehl" pitchFamily="34" charset="-79"/>
                <a:cs typeface="FrankRuehl" pitchFamily="34" charset="-79"/>
              </a:rPr>
              <a:t> גדול פי 3.7 מקוטר הירח</a:t>
            </a:r>
            <a:endParaRPr lang="he-IL" b="1" dirty="0">
              <a:latin typeface="FrankRuehl" pitchFamily="34" charset="-79"/>
              <a:cs typeface="FrankRuehl" pitchFamily="34" charset="-79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7092280" y="3591980"/>
            <a:ext cx="144016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539552" y="3561184"/>
            <a:ext cx="54006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63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google.co.il/url?source=imglanding&amp;ct=img&amp;q=http://upload.wikimedia.org/wikipedia/commons/d/df/Earth_%26_Moon_compare_Image.jpg&amp;sa=X&amp;ei=ndtOULipIsrUtAaFxoGwAg&amp;ved=0CAkQ8wc4Hw&amp;usg=AFQjCNGLWu2zWNWUZ4-_epNi-98u9ZLE_w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188"/>
            <a:ext cx="3563888" cy="255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2189" y="980728"/>
            <a:ext cx="6408712" cy="1143000"/>
          </a:xfrm>
        </p:spPr>
        <p:txBody>
          <a:bodyPr>
            <a:normAutofit fontScale="90000"/>
          </a:bodyPr>
          <a:lstStyle/>
          <a:p>
            <a:pPr algn="r"/>
            <a:r>
              <a:rPr lang="he-IL" dirty="0" smtClean="0">
                <a:latin typeface="FrankRuehl" pitchFamily="34" charset="-79"/>
                <a:cs typeface="FrankRuehl" pitchFamily="34" charset="-79"/>
              </a:rPr>
              <a:t>שאלה: </a:t>
            </a:r>
            <a:br>
              <a:rPr lang="he-IL" dirty="0" smtClean="0">
                <a:latin typeface="FrankRuehl" pitchFamily="34" charset="-79"/>
                <a:cs typeface="FrankRuehl" pitchFamily="34" charset="-79"/>
              </a:rPr>
            </a:br>
            <a:r>
              <a:rPr lang="he-IL" sz="3600" dirty="0" smtClean="0">
                <a:latin typeface="FrankRuehl" pitchFamily="34" charset="-79"/>
                <a:cs typeface="FrankRuehl" pitchFamily="34" charset="-79"/>
              </a:rPr>
              <a:t>כמה כדורי ארץ "נכנסים" במרחק בינינו לירח?</a:t>
            </a:r>
            <a:endParaRPr lang="he-IL" sz="3600" dirty="0">
              <a:latin typeface="FrankRuehl" pitchFamily="34" charset="-79"/>
              <a:cs typeface="FrankRuehl" pitchFamily="34" charset="-79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0" y="2780928"/>
            <a:ext cx="9144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>
            <a:off x="2318816" y="1283014"/>
            <a:ext cx="452984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Title 1"/>
          <p:cNvSpPr txBox="1">
            <a:spLocks/>
          </p:cNvSpPr>
          <p:nvPr/>
        </p:nvSpPr>
        <p:spPr>
          <a:xfrm>
            <a:off x="4283968" y="2780928"/>
            <a:ext cx="4860032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300" dirty="0" smtClean="0">
                <a:latin typeface="FrankRuehl" pitchFamily="34" charset="-79"/>
                <a:cs typeface="FrankRuehl" pitchFamily="34" charset="-79"/>
              </a:rPr>
              <a:t>תשובות: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73712" y="4154594"/>
            <a:ext cx="64807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 smtClean="0">
                <a:latin typeface="FrankRuehl" pitchFamily="34" charset="-79"/>
                <a:cs typeface="FrankRuehl" pitchFamily="34" charset="-79"/>
              </a:rPr>
              <a:t>א'</a:t>
            </a:r>
            <a:endParaRPr lang="he-IL" sz="3200" dirty="0">
              <a:latin typeface="FrankRuehl" pitchFamily="34" charset="-79"/>
              <a:cs typeface="FrankRuehl" pitchFamily="34" charset="-79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030485" y="5791733"/>
            <a:ext cx="64807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 smtClean="0">
                <a:latin typeface="FrankRuehl" pitchFamily="34" charset="-79"/>
                <a:cs typeface="FrankRuehl" pitchFamily="34" charset="-79"/>
              </a:rPr>
              <a:t>ג'</a:t>
            </a:r>
            <a:endParaRPr lang="he-IL" sz="3200" dirty="0">
              <a:latin typeface="FrankRuehl" pitchFamily="34" charset="-79"/>
              <a:cs typeface="FrankRuehl" pitchFamily="34" charset="-79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007611" y="5058806"/>
            <a:ext cx="64807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 smtClean="0">
                <a:latin typeface="FrankRuehl" pitchFamily="34" charset="-79"/>
                <a:cs typeface="FrankRuehl" pitchFamily="34" charset="-79"/>
              </a:rPr>
              <a:t>ב'</a:t>
            </a:r>
            <a:endParaRPr lang="he-IL" sz="3200" dirty="0">
              <a:latin typeface="FrankRuehl" pitchFamily="34" charset="-79"/>
              <a:cs typeface="FrankRuehl" pitchFamily="34" charset="-79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5958469" y="3963124"/>
            <a:ext cx="1904783" cy="908140"/>
            <a:chOff x="5844750" y="5104601"/>
            <a:chExt cx="1103787" cy="414954"/>
          </a:xfrm>
        </p:grpSpPr>
        <p:pic>
          <p:nvPicPr>
            <p:cNvPr id="34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4750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9550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7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4208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4" name="Group 43"/>
          <p:cNvGrpSpPr/>
          <p:nvPr/>
        </p:nvGrpSpPr>
        <p:grpSpPr>
          <a:xfrm>
            <a:off x="5198601" y="5041140"/>
            <a:ext cx="1410499" cy="620108"/>
            <a:chOff x="5844750" y="5104601"/>
            <a:chExt cx="1418729" cy="414954"/>
          </a:xfrm>
        </p:grpSpPr>
        <p:pic>
          <p:nvPicPr>
            <p:cNvPr id="45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4750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9550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9150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4208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9" name="Group 48"/>
          <p:cNvGrpSpPr/>
          <p:nvPr/>
        </p:nvGrpSpPr>
        <p:grpSpPr>
          <a:xfrm>
            <a:off x="6422737" y="5041140"/>
            <a:ext cx="1410499" cy="620108"/>
            <a:chOff x="5844750" y="5104601"/>
            <a:chExt cx="1418729" cy="414954"/>
          </a:xfrm>
        </p:grpSpPr>
        <p:pic>
          <p:nvPicPr>
            <p:cNvPr id="50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4750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9550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9150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4208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4" name="Group 53"/>
          <p:cNvGrpSpPr/>
          <p:nvPr/>
        </p:nvGrpSpPr>
        <p:grpSpPr>
          <a:xfrm>
            <a:off x="1774469" y="5877274"/>
            <a:ext cx="927720" cy="413693"/>
            <a:chOff x="5844750" y="5104601"/>
            <a:chExt cx="1418729" cy="414954"/>
          </a:xfrm>
        </p:grpSpPr>
        <p:pic>
          <p:nvPicPr>
            <p:cNvPr id="55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4750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9550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9150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4208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9" name="Group 58"/>
          <p:cNvGrpSpPr/>
          <p:nvPr/>
        </p:nvGrpSpPr>
        <p:grpSpPr>
          <a:xfrm>
            <a:off x="2541146" y="5877275"/>
            <a:ext cx="927720" cy="413693"/>
            <a:chOff x="5844750" y="5104601"/>
            <a:chExt cx="1418729" cy="414954"/>
          </a:xfrm>
        </p:grpSpPr>
        <p:pic>
          <p:nvPicPr>
            <p:cNvPr id="60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4750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9550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2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9150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4208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4" name="Group 63"/>
          <p:cNvGrpSpPr/>
          <p:nvPr/>
        </p:nvGrpSpPr>
        <p:grpSpPr>
          <a:xfrm>
            <a:off x="3315704" y="5877271"/>
            <a:ext cx="927720" cy="413693"/>
            <a:chOff x="5844750" y="5104601"/>
            <a:chExt cx="1418729" cy="414954"/>
          </a:xfrm>
        </p:grpSpPr>
        <p:pic>
          <p:nvPicPr>
            <p:cNvPr id="65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4750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9550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9150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8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4208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9" name="Group 68"/>
          <p:cNvGrpSpPr/>
          <p:nvPr/>
        </p:nvGrpSpPr>
        <p:grpSpPr>
          <a:xfrm>
            <a:off x="4082381" y="5877272"/>
            <a:ext cx="927720" cy="413693"/>
            <a:chOff x="5844750" y="5104601"/>
            <a:chExt cx="1418729" cy="414954"/>
          </a:xfrm>
        </p:grpSpPr>
        <p:pic>
          <p:nvPicPr>
            <p:cNvPr id="70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4750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9550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9150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3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4208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4" name="Group 73"/>
          <p:cNvGrpSpPr/>
          <p:nvPr/>
        </p:nvGrpSpPr>
        <p:grpSpPr>
          <a:xfrm>
            <a:off x="4889227" y="5877273"/>
            <a:ext cx="927720" cy="413693"/>
            <a:chOff x="5844750" y="5104601"/>
            <a:chExt cx="1418729" cy="414954"/>
          </a:xfrm>
        </p:grpSpPr>
        <p:pic>
          <p:nvPicPr>
            <p:cNvPr id="75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4750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6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9550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9150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8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4208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9" name="Group 78"/>
          <p:cNvGrpSpPr/>
          <p:nvPr/>
        </p:nvGrpSpPr>
        <p:grpSpPr>
          <a:xfrm>
            <a:off x="5655904" y="5877274"/>
            <a:ext cx="927720" cy="413693"/>
            <a:chOff x="5844750" y="5104601"/>
            <a:chExt cx="1418729" cy="414954"/>
          </a:xfrm>
        </p:grpSpPr>
        <p:pic>
          <p:nvPicPr>
            <p:cNvPr id="80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4750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1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9550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2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9150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4208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4" name="Group 83"/>
          <p:cNvGrpSpPr/>
          <p:nvPr/>
        </p:nvGrpSpPr>
        <p:grpSpPr>
          <a:xfrm>
            <a:off x="6444208" y="5877272"/>
            <a:ext cx="927720" cy="413693"/>
            <a:chOff x="5844750" y="5104601"/>
            <a:chExt cx="1418729" cy="414954"/>
          </a:xfrm>
        </p:grpSpPr>
        <p:pic>
          <p:nvPicPr>
            <p:cNvPr id="85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4750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6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9550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7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9150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8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4208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9" name="Group 88"/>
          <p:cNvGrpSpPr/>
          <p:nvPr/>
        </p:nvGrpSpPr>
        <p:grpSpPr>
          <a:xfrm>
            <a:off x="7210885" y="5877273"/>
            <a:ext cx="927720" cy="413693"/>
            <a:chOff x="5844750" y="5104601"/>
            <a:chExt cx="1418729" cy="414954"/>
          </a:xfrm>
        </p:grpSpPr>
        <p:pic>
          <p:nvPicPr>
            <p:cNvPr id="90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4750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1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9550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59150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3" name="Picture 14" descr="http://www.google.co.il/url?source=imglanding&amp;ct=img&amp;q=http://focus-project.net/science/Earth.png&amp;sa=X&amp;ei=6axNUPneIIzasgb54YGoAQ&amp;ved=0CAoQ8wc&amp;usg=AFQjCNHD0oV3vpQqpPlTkEM4puhFYrf9iA"/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4208" y="5104601"/>
              <a:ext cx="504329" cy="414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04109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www.google.co.il/url?source=imglanding&amp;ct=img&amp;q=http://www.traipse.com/earth_and_moon/earth_and_moon.gif&amp;sa=X&amp;ei=Ad1OUNvnEcfEsgbawoHABQ&amp;ved=0CAkQ8wc&amp;usg=AFQjCNEbdL7-mZNdgHV-0bpinC6FZv4bPA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307" b="16939"/>
          <a:stretch/>
        </p:blipFill>
        <p:spPr bwMode="auto">
          <a:xfrm>
            <a:off x="0" y="2780928"/>
            <a:ext cx="9170634" cy="407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google.co.il/url?source=imglanding&amp;ct=img&amp;q=http://upload.wikimedia.org/wikipedia/commons/d/df/Earth_%26_Moon_compare_Image.jpg&amp;sa=X&amp;ei=ndtOULipIsrUtAaFxoGwAg&amp;ved=0CAkQ8wc4Hw&amp;usg=AFQjCNGLWu2zWNWUZ4-_epNi-98u9ZLE_w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6188"/>
            <a:ext cx="3563888" cy="255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7784" y="548680"/>
            <a:ext cx="6408712" cy="1143000"/>
          </a:xfrm>
        </p:spPr>
        <p:txBody>
          <a:bodyPr>
            <a:normAutofit fontScale="90000"/>
          </a:bodyPr>
          <a:lstStyle/>
          <a:p>
            <a:pPr algn="r"/>
            <a:r>
              <a:rPr lang="he-IL" dirty="0" smtClean="0">
                <a:latin typeface="FrankRuehl" pitchFamily="34" charset="-79"/>
                <a:cs typeface="FrankRuehl" pitchFamily="34" charset="-79"/>
              </a:rPr>
              <a:t>שאלה: </a:t>
            </a:r>
            <a:br>
              <a:rPr lang="he-IL" dirty="0" smtClean="0">
                <a:latin typeface="FrankRuehl" pitchFamily="34" charset="-79"/>
                <a:cs typeface="FrankRuehl" pitchFamily="34" charset="-79"/>
              </a:rPr>
            </a:br>
            <a:r>
              <a:rPr lang="he-IL" sz="3600" dirty="0">
                <a:latin typeface="FrankRuehl" pitchFamily="34" charset="-79"/>
                <a:cs typeface="FrankRuehl" pitchFamily="34" charset="-79"/>
              </a:rPr>
              <a:t>כמה כדורי ארץ "נכנסים" במרחק ביננו לירח?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79512" y="2780928"/>
            <a:ext cx="89644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2500" lnSpcReduction="100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300" dirty="0" smtClean="0">
                <a:solidFill>
                  <a:schemeClr val="bg1"/>
                </a:solidFill>
                <a:latin typeface="FrankRuehl" pitchFamily="34" charset="-79"/>
                <a:cs typeface="FrankRuehl" pitchFamily="34" charset="-79"/>
              </a:rPr>
              <a:t>תשובה: </a:t>
            </a:r>
          </a:p>
          <a:p>
            <a:pPr algn="r"/>
            <a:r>
              <a:rPr lang="he-IL" sz="3900" dirty="0" smtClean="0">
                <a:solidFill>
                  <a:schemeClr val="bg1"/>
                </a:solidFill>
                <a:latin typeface="FrankRuehl" pitchFamily="34" charset="-79"/>
                <a:cs typeface="FrankRuehl" pitchFamily="34" charset="-79"/>
              </a:rPr>
              <a:t>ניתן להכניס למעלה מ-30 </a:t>
            </a:r>
            <a:r>
              <a:rPr lang="he-IL" sz="3900" dirty="0" err="1" smtClean="0">
                <a:solidFill>
                  <a:schemeClr val="bg1"/>
                </a:solidFill>
                <a:latin typeface="FrankRuehl" pitchFamily="34" charset="-79"/>
                <a:cs typeface="FrankRuehl" pitchFamily="34" charset="-79"/>
              </a:rPr>
              <a:t>כדוה"א</a:t>
            </a:r>
            <a:r>
              <a:rPr lang="he-IL" sz="3900" dirty="0" smtClean="0">
                <a:solidFill>
                  <a:schemeClr val="bg1"/>
                </a:solidFill>
                <a:latin typeface="FrankRuehl" pitchFamily="34" charset="-79"/>
                <a:cs typeface="FrankRuehl" pitchFamily="34" charset="-79"/>
              </a:rPr>
              <a:t> ביננו לבין הירח</a:t>
            </a: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0" y="2780928"/>
            <a:ext cx="9144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>
            <a:off x="2318816" y="1283014"/>
            <a:ext cx="452984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467544" y="4653136"/>
            <a:ext cx="8686353" cy="413697"/>
            <a:chOff x="467544" y="4653136"/>
            <a:chExt cx="8686353" cy="413697"/>
          </a:xfrm>
        </p:grpSpPr>
        <p:grpSp>
          <p:nvGrpSpPr>
            <p:cNvPr id="8" name="Group 7"/>
            <p:cNvGrpSpPr/>
            <p:nvPr/>
          </p:nvGrpSpPr>
          <p:grpSpPr>
            <a:xfrm>
              <a:off x="467544" y="4653139"/>
              <a:ext cx="1197521" cy="413693"/>
              <a:chOff x="5844750" y="5104601"/>
              <a:chExt cx="1418729" cy="414954"/>
            </a:xfrm>
          </p:grpSpPr>
          <p:pic>
            <p:nvPicPr>
              <p:cNvPr id="10" name="Picture 14" descr="http://www.google.co.il/url?source=imglanding&amp;ct=img&amp;q=http://focus-project.net/science/Earth.png&amp;sa=X&amp;ei=6axNUPneIIzasgb54YGoAQ&amp;ved=0CAoQ8wc&amp;usg=AFQjCNHD0oV3vpQqpPlTkEM4puhFYrf9iA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44750" y="5104601"/>
                <a:ext cx="504329" cy="4149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1" name="Picture 14" descr="http://www.google.co.il/url?source=imglanding&amp;ct=img&amp;q=http://focus-project.net/science/Earth.png&amp;sa=X&amp;ei=6axNUPneIIzasgb54YGoAQ&amp;ved=0CAoQ8wc&amp;usg=AFQjCNHD0oV3vpQqpPlTkEM4puhFYrf9iA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9550" y="5104601"/>
                <a:ext cx="504329" cy="4149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" name="Picture 14" descr="http://www.google.co.il/url?source=imglanding&amp;ct=img&amp;q=http://focus-project.net/science/Earth.png&amp;sa=X&amp;ei=6axNUPneIIzasgb54YGoAQ&amp;ved=0CAoQ8wc&amp;usg=AFQjCNHD0oV3vpQqpPlTkEM4puhFYrf9iA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59150" y="5104601"/>
                <a:ext cx="504329" cy="4149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" name="Picture 14" descr="http://www.google.co.il/url?source=imglanding&amp;ct=img&amp;q=http://focus-project.net/science/Earth.png&amp;sa=X&amp;ei=6axNUPneIIzasgb54YGoAQ&amp;ved=0CAoQ8wc&amp;usg=AFQjCNHD0oV3vpQqpPlTkEM4puhFYrf9iA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4208" y="5104601"/>
                <a:ext cx="504329" cy="4149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14" name="Group 13"/>
            <p:cNvGrpSpPr/>
            <p:nvPr/>
          </p:nvGrpSpPr>
          <p:grpSpPr>
            <a:xfrm>
              <a:off x="1502271" y="4653140"/>
              <a:ext cx="1197521" cy="413693"/>
              <a:chOff x="5844750" y="5104601"/>
              <a:chExt cx="1418729" cy="414954"/>
            </a:xfrm>
          </p:grpSpPr>
          <p:pic>
            <p:nvPicPr>
              <p:cNvPr id="15" name="Picture 14" descr="http://www.google.co.il/url?source=imglanding&amp;ct=img&amp;q=http://focus-project.net/science/Earth.png&amp;sa=X&amp;ei=6axNUPneIIzasgb54YGoAQ&amp;ved=0CAoQ8wc&amp;usg=AFQjCNHD0oV3vpQqpPlTkEM4puhFYrf9iA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44750" y="5104601"/>
                <a:ext cx="504329" cy="4149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" name="Picture 14" descr="http://www.google.co.il/url?source=imglanding&amp;ct=img&amp;q=http://focus-project.net/science/Earth.png&amp;sa=X&amp;ei=6axNUPneIIzasgb54YGoAQ&amp;ved=0CAoQ8wc&amp;usg=AFQjCNHD0oV3vpQqpPlTkEM4puhFYrf9iA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9550" y="5104601"/>
                <a:ext cx="504329" cy="4149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" name="Picture 14" descr="http://www.google.co.il/url?source=imglanding&amp;ct=img&amp;q=http://focus-project.net/science/Earth.png&amp;sa=X&amp;ei=6axNUPneIIzasgb54YGoAQ&amp;ved=0CAoQ8wc&amp;usg=AFQjCNHD0oV3vpQqpPlTkEM4puhFYrf9iA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59150" y="5104601"/>
                <a:ext cx="504329" cy="4149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8" name="Picture 14" descr="http://www.google.co.il/url?source=imglanding&amp;ct=img&amp;q=http://focus-project.net/science/Earth.png&amp;sa=X&amp;ei=6axNUPneIIzasgb54YGoAQ&amp;ved=0CAoQ8wc&amp;usg=AFQjCNHD0oV3vpQqpPlTkEM4puhFYrf9iA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4208" y="5104601"/>
                <a:ext cx="504329" cy="4149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0" name="Group 19"/>
            <p:cNvGrpSpPr/>
            <p:nvPr/>
          </p:nvGrpSpPr>
          <p:grpSpPr>
            <a:xfrm>
              <a:off x="2555776" y="4653136"/>
              <a:ext cx="1197521" cy="413693"/>
              <a:chOff x="5844750" y="5104601"/>
              <a:chExt cx="1418729" cy="414954"/>
            </a:xfrm>
          </p:grpSpPr>
          <p:pic>
            <p:nvPicPr>
              <p:cNvPr id="21" name="Picture 14" descr="http://www.google.co.il/url?source=imglanding&amp;ct=img&amp;q=http://focus-project.net/science/Earth.png&amp;sa=X&amp;ei=6axNUPneIIzasgb54YGoAQ&amp;ved=0CAoQ8wc&amp;usg=AFQjCNHD0oV3vpQqpPlTkEM4puhFYrf9iA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44750" y="5104601"/>
                <a:ext cx="504329" cy="4149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" name="Picture 14" descr="http://www.google.co.il/url?source=imglanding&amp;ct=img&amp;q=http://focus-project.net/science/Earth.png&amp;sa=X&amp;ei=6axNUPneIIzasgb54YGoAQ&amp;ved=0CAoQ8wc&amp;usg=AFQjCNHD0oV3vpQqpPlTkEM4puhFYrf9iA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9550" y="5104601"/>
                <a:ext cx="504329" cy="4149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Picture 14" descr="http://www.google.co.il/url?source=imglanding&amp;ct=img&amp;q=http://focus-project.net/science/Earth.png&amp;sa=X&amp;ei=6axNUPneIIzasgb54YGoAQ&amp;ved=0CAoQ8wc&amp;usg=AFQjCNHD0oV3vpQqpPlTkEM4puhFYrf9iA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59150" y="5104601"/>
                <a:ext cx="504329" cy="4149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4" name="Picture 14" descr="http://www.google.co.il/url?source=imglanding&amp;ct=img&amp;q=http://focus-project.net/science/Earth.png&amp;sa=X&amp;ei=6axNUPneIIzasgb54YGoAQ&amp;ved=0CAoQ8wc&amp;usg=AFQjCNHD0oV3vpQqpPlTkEM4puhFYrf9iA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4208" y="5104601"/>
                <a:ext cx="504329" cy="4149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25" name="Group 24"/>
            <p:cNvGrpSpPr/>
            <p:nvPr/>
          </p:nvGrpSpPr>
          <p:grpSpPr>
            <a:xfrm>
              <a:off x="3635896" y="4653137"/>
              <a:ext cx="1197521" cy="413693"/>
              <a:chOff x="5844750" y="5104601"/>
              <a:chExt cx="1418729" cy="414954"/>
            </a:xfrm>
          </p:grpSpPr>
          <p:pic>
            <p:nvPicPr>
              <p:cNvPr id="26" name="Picture 14" descr="http://www.google.co.il/url?source=imglanding&amp;ct=img&amp;q=http://focus-project.net/science/Earth.png&amp;sa=X&amp;ei=6axNUPneIIzasgb54YGoAQ&amp;ved=0CAoQ8wc&amp;usg=AFQjCNHD0oV3vpQqpPlTkEM4puhFYrf9iA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44750" y="5104601"/>
                <a:ext cx="504329" cy="4149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7" name="Picture 14" descr="http://www.google.co.il/url?source=imglanding&amp;ct=img&amp;q=http://focus-project.net/science/Earth.png&amp;sa=X&amp;ei=6axNUPneIIzasgb54YGoAQ&amp;ved=0CAoQ8wc&amp;usg=AFQjCNHD0oV3vpQqpPlTkEM4puhFYrf9iA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9550" y="5104601"/>
                <a:ext cx="504329" cy="4149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8" name="Picture 14" descr="http://www.google.co.il/url?source=imglanding&amp;ct=img&amp;q=http://focus-project.net/science/Earth.png&amp;sa=X&amp;ei=6axNUPneIIzasgb54YGoAQ&amp;ved=0CAoQ8wc&amp;usg=AFQjCNHD0oV3vpQqpPlTkEM4puhFYrf9iA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59150" y="5104601"/>
                <a:ext cx="504329" cy="4149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9" name="Picture 14" descr="http://www.google.co.il/url?source=imglanding&amp;ct=img&amp;q=http://focus-project.net/science/Earth.png&amp;sa=X&amp;ei=6axNUPneIIzasgb54YGoAQ&amp;ved=0CAoQ8wc&amp;usg=AFQjCNHD0oV3vpQqpPlTkEM4puhFYrf9iA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4208" y="5104601"/>
                <a:ext cx="504329" cy="4149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30" name="Group 29"/>
            <p:cNvGrpSpPr/>
            <p:nvPr/>
          </p:nvGrpSpPr>
          <p:grpSpPr>
            <a:xfrm>
              <a:off x="4716016" y="4653138"/>
              <a:ext cx="1197521" cy="413693"/>
              <a:chOff x="5844750" y="5104601"/>
              <a:chExt cx="1418729" cy="414954"/>
            </a:xfrm>
          </p:grpSpPr>
          <p:pic>
            <p:nvPicPr>
              <p:cNvPr id="31" name="Picture 14" descr="http://www.google.co.il/url?source=imglanding&amp;ct=img&amp;q=http://focus-project.net/science/Earth.png&amp;sa=X&amp;ei=6axNUPneIIzasgb54YGoAQ&amp;ved=0CAoQ8wc&amp;usg=AFQjCNHD0oV3vpQqpPlTkEM4puhFYrf9iA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44750" y="5104601"/>
                <a:ext cx="504329" cy="4149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2" name="Picture 14" descr="http://www.google.co.il/url?source=imglanding&amp;ct=img&amp;q=http://focus-project.net/science/Earth.png&amp;sa=X&amp;ei=6axNUPneIIzasgb54YGoAQ&amp;ved=0CAoQ8wc&amp;usg=AFQjCNHD0oV3vpQqpPlTkEM4puhFYrf9iA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9550" y="5104601"/>
                <a:ext cx="504329" cy="4149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3" name="Picture 14" descr="http://www.google.co.il/url?source=imglanding&amp;ct=img&amp;q=http://focus-project.net/science/Earth.png&amp;sa=X&amp;ei=6axNUPneIIzasgb54YGoAQ&amp;ved=0CAoQ8wc&amp;usg=AFQjCNHD0oV3vpQqpPlTkEM4puhFYrf9iA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59150" y="5104601"/>
                <a:ext cx="504329" cy="4149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4" name="Picture 14" descr="http://www.google.co.il/url?source=imglanding&amp;ct=img&amp;q=http://focus-project.net/science/Earth.png&amp;sa=X&amp;ei=6axNUPneIIzasgb54YGoAQ&amp;ved=0CAoQ8wc&amp;usg=AFQjCNHD0oV3vpQqpPlTkEM4puhFYrf9iA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4208" y="5104601"/>
                <a:ext cx="504329" cy="4149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35" name="Group 34"/>
            <p:cNvGrpSpPr/>
            <p:nvPr/>
          </p:nvGrpSpPr>
          <p:grpSpPr>
            <a:xfrm>
              <a:off x="5796136" y="4653139"/>
              <a:ext cx="1197521" cy="413693"/>
              <a:chOff x="5844750" y="5104601"/>
              <a:chExt cx="1418729" cy="414954"/>
            </a:xfrm>
          </p:grpSpPr>
          <p:pic>
            <p:nvPicPr>
              <p:cNvPr id="36" name="Picture 14" descr="http://www.google.co.il/url?source=imglanding&amp;ct=img&amp;q=http://focus-project.net/science/Earth.png&amp;sa=X&amp;ei=6axNUPneIIzasgb54YGoAQ&amp;ved=0CAoQ8wc&amp;usg=AFQjCNHD0oV3vpQqpPlTkEM4puhFYrf9iA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44750" y="5104601"/>
                <a:ext cx="504329" cy="4149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7" name="Picture 14" descr="http://www.google.co.il/url?source=imglanding&amp;ct=img&amp;q=http://focus-project.net/science/Earth.png&amp;sa=X&amp;ei=6axNUPneIIzasgb54YGoAQ&amp;ved=0CAoQ8wc&amp;usg=AFQjCNHD0oV3vpQqpPlTkEM4puhFYrf9iA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9550" y="5104601"/>
                <a:ext cx="504329" cy="4149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8" name="Picture 14" descr="http://www.google.co.il/url?source=imglanding&amp;ct=img&amp;q=http://focus-project.net/science/Earth.png&amp;sa=X&amp;ei=6axNUPneIIzasgb54YGoAQ&amp;ved=0CAoQ8wc&amp;usg=AFQjCNHD0oV3vpQqpPlTkEM4puhFYrf9iA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59150" y="5104601"/>
                <a:ext cx="504329" cy="4149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9" name="Picture 14" descr="http://www.google.co.il/url?source=imglanding&amp;ct=img&amp;q=http://focus-project.net/science/Earth.png&amp;sa=X&amp;ei=6axNUPneIIzasgb54YGoAQ&amp;ved=0CAoQ8wc&amp;usg=AFQjCNHD0oV3vpQqpPlTkEM4puhFYrf9iA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4208" y="5104601"/>
                <a:ext cx="504329" cy="4149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40" name="Group 39"/>
            <p:cNvGrpSpPr/>
            <p:nvPr/>
          </p:nvGrpSpPr>
          <p:grpSpPr>
            <a:xfrm>
              <a:off x="6902871" y="4653137"/>
              <a:ext cx="1197521" cy="413693"/>
              <a:chOff x="5844750" y="5104601"/>
              <a:chExt cx="1418729" cy="414954"/>
            </a:xfrm>
          </p:grpSpPr>
          <p:pic>
            <p:nvPicPr>
              <p:cNvPr id="41" name="Picture 14" descr="http://www.google.co.il/url?source=imglanding&amp;ct=img&amp;q=http://focus-project.net/science/Earth.png&amp;sa=X&amp;ei=6axNUPneIIzasgb54YGoAQ&amp;ved=0CAoQ8wc&amp;usg=AFQjCNHD0oV3vpQqpPlTkEM4puhFYrf9iA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44750" y="5104601"/>
                <a:ext cx="504329" cy="4149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2" name="Picture 14" descr="http://www.google.co.il/url?source=imglanding&amp;ct=img&amp;q=http://focus-project.net/science/Earth.png&amp;sa=X&amp;ei=6axNUPneIIzasgb54YGoAQ&amp;ved=0CAoQ8wc&amp;usg=AFQjCNHD0oV3vpQqpPlTkEM4puhFYrf9iA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9550" y="5104601"/>
                <a:ext cx="504329" cy="4149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3" name="Picture 14" descr="http://www.google.co.il/url?source=imglanding&amp;ct=img&amp;q=http://focus-project.net/science/Earth.png&amp;sa=X&amp;ei=6axNUPneIIzasgb54YGoAQ&amp;ved=0CAoQ8wc&amp;usg=AFQjCNHD0oV3vpQqpPlTkEM4puhFYrf9iA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59150" y="5104601"/>
                <a:ext cx="504329" cy="4149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4" name="Picture 14" descr="http://www.google.co.il/url?source=imglanding&amp;ct=img&amp;q=http://focus-project.net/science/Earth.png&amp;sa=X&amp;ei=6axNUPneIIzasgb54YGoAQ&amp;ved=0CAoQ8wc&amp;usg=AFQjCNHD0oV3vpQqpPlTkEM4puhFYrf9iA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4208" y="5104601"/>
                <a:ext cx="504329" cy="4149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45" name="Group 44"/>
            <p:cNvGrpSpPr/>
            <p:nvPr/>
          </p:nvGrpSpPr>
          <p:grpSpPr>
            <a:xfrm>
              <a:off x="7956376" y="4653138"/>
              <a:ext cx="1197521" cy="413693"/>
              <a:chOff x="5844750" y="5104601"/>
              <a:chExt cx="1418729" cy="414954"/>
            </a:xfrm>
          </p:grpSpPr>
          <p:pic>
            <p:nvPicPr>
              <p:cNvPr id="46" name="Picture 14" descr="http://www.google.co.il/url?source=imglanding&amp;ct=img&amp;q=http://focus-project.net/science/Earth.png&amp;sa=X&amp;ei=6axNUPneIIzasgb54YGoAQ&amp;ved=0CAoQ8wc&amp;usg=AFQjCNHD0oV3vpQqpPlTkEM4puhFYrf9iA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44750" y="5104601"/>
                <a:ext cx="504329" cy="4149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7" name="Picture 14" descr="http://www.google.co.il/url?source=imglanding&amp;ct=img&amp;q=http://focus-project.net/science/Earth.png&amp;sa=X&amp;ei=6axNUPneIIzasgb54YGoAQ&amp;ved=0CAoQ8wc&amp;usg=AFQjCNHD0oV3vpQqpPlTkEM4puhFYrf9iA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9550" y="5104601"/>
                <a:ext cx="504329" cy="4149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8" name="Picture 14" descr="http://www.google.co.il/url?source=imglanding&amp;ct=img&amp;q=http://focus-project.net/science/Earth.png&amp;sa=X&amp;ei=6axNUPneIIzasgb54YGoAQ&amp;ved=0CAoQ8wc&amp;usg=AFQjCNHD0oV3vpQqpPlTkEM4puhFYrf9iA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59150" y="5104601"/>
                <a:ext cx="504329" cy="4149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9" name="Picture 14" descr="http://www.google.co.il/url?source=imglanding&amp;ct=img&amp;q=http://focus-project.net/science/Earth.png&amp;sa=X&amp;ei=6axNUPneIIzasgb54YGoAQ&amp;ved=0CAoQ8wc&amp;usg=AFQjCNHD0oV3vpQqpPlTkEM4puhFYrf9iA"/>
              <p:cNvPicPr>
                <a:picLocks noChangeAspect="1" noChangeArrowheads="1"/>
              </p:cNvPicPr>
              <p:nvPr/>
            </p:nvPicPr>
            <p:blipFill>
              <a:blip r:embed="rId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44208" y="5104601"/>
                <a:ext cx="504329" cy="4149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78136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0860" y="980728"/>
            <a:ext cx="6408712" cy="1143000"/>
          </a:xfrm>
        </p:spPr>
        <p:txBody>
          <a:bodyPr>
            <a:normAutofit fontScale="90000"/>
          </a:bodyPr>
          <a:lstStyle/>
          <a:p>
            <a:pPr algn="r"/>
            <a:r>
              <a:rPr lang="he-IL" dirty="0" smtClean="0">
                <a:latin typeface="FrankRuehl" pitchFamily="34" charset="-79"/>
                <a:cs typeface="FrankRuehl" pitchFamily="34" charset="-79"/>
              </a:rPr>
              <a:t>שאלה: </a:t>
            </a:r>
            <a:br>
              <a:rPr lang="he-IL" dirty="0" smtClean="0">
                <a:latin typeface="FrankRuehl" pitchFamily="34" charset="-79"/>
                <a:cs typeface="FrankRuehl" pitchFamily="34" charset="-79"/>
              </a:rPr>
            </a:br>
            <a:r>
              <a:rPr lang="he-IL" sz="3600" dirty="0" smtClean="0">
                <a:latin typeface="FrankRuehl" pitchFamily="34" charset="-79"/>
                <a:cs typeface="FrankRuehl" pitchFamily="34" charset="-79"/>
              </a:rPr>
              <a:t>כמה שמשות "נכנסות" במרחק ביננו לשמש?</a:t>
            </a:r>
            <a:endParaRPr lang="he-IL" sz="3600" dirty="0">
              <a:latin typeface="FrankRuehl" pitchFamily="34" charset="-79"/>
              <a:cs typeface="FrankRuehl" pitchFamily="34" charset="-79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0" y="2780928"/>
            <a:ext cx="9144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Title 1"/>
          <p:cNvSpPr txBox="1">
            <a:spLocks/>
          </p:cNvSpPr>
          <p:nvPr/>
        </p:nvSpPr>
        <p:spPr>
          <a:xfrm>
            <a:off x="4283968" y="2780928"/>
            <a:ext cx="4860032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300" dirty="0" smtClean="0">
                <a:latin typeface="FrankRuehl" pitchFamily="34" charset="-79"/>
                <a:cs typeface="FrankRuehl" pitchFamily="34" charset="-79"/>
              </a:rPr>
              <a:t>תשובות: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73712" y="4154594"/>
            <a:ext cx="64807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 smtClean="0">
                <a:latin typeface="FrankRuehl" pitchFamily="34" charset="-79"/>
                <a:cs typeface="FrankRuehl" pitchFamily="34" charset="-79"/>
              </a:rPr>
              <a:t>א'</a:t>
            </a:r>
            <a:endParaRPr lang="he-IL" sz="3200" dirty="0">
              <a:latin typeface="FrankRuehl" pitchFamily="34" charset="-79"/>
              <a:cs typeface="FrankRuehl" pitchFamily="34" charset="-79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030485" y="5791733"/>
            <a:ext cx="64807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 smtClean="0">
                <a:latin typeface="FrankRuehl" pitchFamily="34" charset="-79"/>
                <a:cs typeface="FrankRuehl" pitchFamily="34" charset="-79"/>
              </a:rPr>
              <a:t>ג'</a:t>
            </a:r>
            <a:endParaRPr lang="he-IL" sz="3200" dirty="0">
              <a:latin typeface="FrankRuehl" pitchFamily="34" charset="-79"/>
              <a:cs typeface="FrankRuehl" pitchFamily="34" charset="-79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007611" y="5058806"/>
            <a:ext cx="64807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 smtClean="0">
                <a:latin typeface="FrankRuehl" pitchFamily="34" charset="-79"/>
                <a:cs typeface="FrankRuehl" pitchFamily="34" charset="-79"/>
              </a:rPr>
              <a:t>ב'</a:t>
            </a:r>
            <a:endParaRPr lang="he-IL" sz="3200" dirty="0">
              <a:latin typeface="FrankRuehl" pitchFamily="34" charset="-79"/>
              <a:cs typeface="FrankRuehl" pitchFamily="34" charset="-79"/>
            </a:endParaRPr>
          </a:p>
        </p:txBody>
      </p:sp>
      <p:pic>
        <p:nvPicPr>
          <p:cNvPr id="94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7747" y="116632"/>
            <a:ext cx="208597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5" name="Straight Arrow Connector 94"/>
          <p:cNvCxnSpPr/>
          <p:nvPr/>
        </p:nvCxnSpPr>
        <p:spPr>
          <a:xfrm>
            <a:off x="1321255" y="1068338"/>
            <a:ext cx="452984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96" name="Picture 4" descr="http://www.google.co.il/url?source=imglanding&amp;ct=img&amp;q=http://upload.wikimedia.org/wikipedia/commons/d/df/Earth_%26_Moon_compare_Image.jpg&amp;sa=X&amp;ei=ndtOULipIsrUtAaFxoGwAg&amp;ved=0CAkQ8wc4Hw&amp;usg=AFQjCNGLWu2zWNWUZ4-_epNi-98u9ZLE_w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549" y="408553"/>
            <a:ext cx="1272706" cy="1319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4749" y="5342349"/>
            <a:ext cx="312127" cy="28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6916" y="5342349"/>
            <a:ext cx="312127" cy="28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9083" y="5342349"/>
            <a:ext cx="312127" cy="28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01250" y="5342349"/>
            <a:ext cx="312127" cy="28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53417" y="5342349"/>
            <a:ext cx="312127" cy="28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5584" y="5342349"/>
            <a:ext cx="312127" cy="28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7751" y="5342349"/>
            <a:ext cx="312127" cy="28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9918" y="5342349"/>
            <a:ext cx="312127" cy="28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62085" y="5342349"/>
            <a:ext cx="312127" cy="28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14252" y="5342349"/>
            <a:ext cx="312127" cy="28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66419" y="5342349"/>
            <a:ext cx="312127" cy="28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18586" y="5342349"/>
            <a:ext cx="312127" cy="28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70753" y="5342349"/>
            <a:ext cx="312127" cy="28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22920" y="5342349"/>
            <a:ext cx="312127" cy="28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75087" y="5342349"/>
            <a:ext cx="312127" cy="28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27254" y="5342349"/>
            <a:ext cx="312127" cy="28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79421" y="5342349"/>
            <a:ext cx="312127" cy="28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31588" y="5342349"/>
            <a:ext cx="312127" cy="28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83755" y="5342349"/>
            <a:ext cx="312127" cy="28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35922" y="5342349"/>
            <a:ext cx="312127" cy="28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8089" y="5342349"/>
            <a:ext cx="312127" cy="28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40256" y="5342349"/>
            <a:ext cx="312127" cy="28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92423" y="5342349"/>
            <a:ext cx="312127" cy="28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4590" y="5342349"/>
            <a:ext cx="312127" cy="28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96757" y="5342349"/>
            <a:ext cx="312127" cy="28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48924" y="5342349"/>
            <a:ext cx="312127" cy="28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1091" y="5342349"/>
            <a:ext cx="312127" cy="28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53258" y="5342349"/>
            <a:ext cx="312127" cy="28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05425" y="5342349"/>
            <a:ext cx="312127" cy="28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57592" y="5342349"/>
            <a:ext cx="312127" cy="28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015" y="6012857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6012858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1481" y="6012856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5497" y="6012855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7253" y="6012858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4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902" y="6012854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551" y="6012850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6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0200" y="6012846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7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7849" y="6012842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8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95498" y="6012838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9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23147" y="6012834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0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50796" y="6012830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1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8445" y="6012826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2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06094" y="6012822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3743" y="6012818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4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61392" y="6012814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5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89041" y="6012810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6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16690" y="6012806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7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44339" y="6012802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8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1988" y="6012798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9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9637" y="6012794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0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27286" y="6012790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1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4935" y="6012786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2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2584" y="6012782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10233" y="6012778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7882" y="6012774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5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65531" y="6012770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6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3180" y="6012766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7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20829" y="6012762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8478" y="6012758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9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76127" y="6012754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0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03776" y="6012750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1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31425" y="6012746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2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59074" y="6012742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3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86723" y="6012738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14372" y="6012734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5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2021" y="6012730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6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9670" y="6012726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7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97319" y="6012722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8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4968" y="6012718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9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52617" y="6012714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0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80266" y="6012710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1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7915" y="6012706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2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35564" y="6012702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3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63213" y="6012698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0862" y="6012694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5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8511" y="6012690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6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46160" y="6012686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7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3809" y="6012682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8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1458" y="6012678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9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9107" y="6012674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0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6756" y="6012670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1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84405" y="6012666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2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12054" y="6012662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3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39703" y="6012658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67352" y="6012654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5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95001" y="6012650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6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22650" y="6012646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7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0299" y="6012642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8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77948" y="6012638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9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05597" y="6012634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0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33246" y="6012630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1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04935" y="6237512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2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32584" y="6237508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3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60233" y="6237504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7882" y="6237500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15531" y="6237496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3180" y="6237492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70829" y="6237488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98478" y="6237484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6127" y="6237480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0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53776" y="6237476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81425" y="6237472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2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9074" y="6237468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3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6723" y="6237464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4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64372" y="6237460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92021" y="6237456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6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9670" y="6237452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7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7319" y="6237448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8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74968" y="6237444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9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02617" y="6237440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0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0266" y="6237436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1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7915" y="6237432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2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5564" y="6237428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3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3213" y="6237424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4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40862" y="6237420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68511" y="6237416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6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6160" y="6237412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7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23809" y="6237408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8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58" y="6237404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9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79107" y="6237400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0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06756" y="6237396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1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34405" y="6237392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2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62054" y="6237388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3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89703" y="6237384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4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7352" y="6237380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5001" y="6237376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6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72650" y="6237372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7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0299" y="6237368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8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27948" y="6237364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9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55597" y="6237360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0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83246" y="6237356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1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0895" y="6237352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2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38544" y="6237348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3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66193" y="6237344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4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93842" y="6237340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21491" y="6237336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6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49140" y="6237332"/>
            <a:ext cx="156063" cy="14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7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6098" y="4012070"/>
            <a:ext cx="888235" cy="81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8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743" y="3997828"/>
            <a:ext cx="888235" cy="81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9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4389" y="4012070"/>
            <a:ext cx="888235" cy="81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0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15132" y="3997828"/>
            <a:ext cx="888235" cy="81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1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5787" y="4012070"/>
            <a:ext cx="888235" cy="811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538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1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4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4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1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5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1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1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1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1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1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1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1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1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 tmFilter="0, 0; .2, .5; .8, .5; 1, 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1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1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1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 tmFilter="0, 0; .2, .5; .8, .5; 1, 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50" autoRev="1" fill="hold"/>
                                        <p:tgtEl>
                                          <p:spTgt spid="1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 tmFilter="0, 0; .2, .5; .8, .5; 1, 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250" autoRev="1" fill="hold"/>
                                        <p:tgtEl>
                                          <p:spTgt spid="1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 tmFilter="0, 0; .2, .5; .8, .5; 1, 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250" autoRev="1" fill="hold"/>
                                        <p:tgtEl>
                                          <p:spTgt spid="1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 tmFilter="0, 0; .2, .5; .8, .5; 1, 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" dur="250" autoRev="1" fill="hold"/>
                                        <p:tgtEl>
                                          <p:spTgt spid="1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1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 tmFilter="0, 0; .2, .5; .8, .5; 1, 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6" dur="250" autoRev="1" fill="hold"/>
                                        <p:tgtEl>
                                          <p:spTgt spid="1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 tmFilter="0, 0; .2, .5; .8, .5; 1, 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" dur="250" autoRev="1" fill="hold"/>
                                        <p:tgtEl>
                                          <p:spTgt spid="1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 tmFilter="0, 0; .2, .5; .8, .5; 1, 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2" dur="250" autoRev="1" fill="hold"/>
                                        <p:tgtEl>
                                          <p:spTgt spid="1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 tmFilter="0, 0; .2, .5; .8, .5; 1, 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250" autoRev="1" fill="hold"/>
                                        <p:tgtEl>
                                          <p:spTgt spid="1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 tmFilter="0, 0; .2, .5; .8, .5; 1, 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8" dur="250" autoRev="1" fill="hold"/>
                                        <p:tgtEl>
                                          <p:spTgt spid="1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 tmFilter="0, 0; .2, .5; .8, .5; 1, 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1" dur="250" autoRev="1" fill="hold"/>
                                        <p:tgtEl>
                                          <p:spTgt spid="1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 tmFilter="0, 0; .2, .5; .8, .5; 1, 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4" dur="250" autoRev="1" fill="hold"/>
                                        <p:tgtEl>
                                          <p:spTgt spid="1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 tmFilter="0, 0; .2, .5; .8, .5; 1, 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7" dur="250" autoRev="1" fill="hold"/>
                                        <p:tgtEl>
                                          <p:spTgt spid="17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 tmFilter="0, 0; .2, .5; .8, .5; 1, 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0" dur="250" autoRev="1" fill="hold"/>
                                        <p:tgtEl>
                                          <p:spTgt spid="1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 tmFilter="0, 0; .2, .5; .8, .5; 1, 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3" dur="250" autoRev="1" fill="hold"/>
                                        <p:tgtEl>
                                          <p:spTgt spid="1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 tmFilter="0, 0; .2, .5; .8, .5; 1, 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6" dur="250" autoRev="1" fill="hold"/>
                                        <p:tgtEl>
                                          <p:spTgt spid="18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 tmFilter="0, 0; .2, .5; .8, .5; 1, 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9" dur="250" autoRev="1" fill="hold"/>
                                        <p:tgtEl>
                                          <p:spTgt spid="1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 tmFilter="0, 0; .2, .5; .8, .5; 1, 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2" dur="250" autoRev="1" fill="hold"/>
                                        <p:tgtEl>
                                          <p:spTgt spid="1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 tmFilter="0, 0; .2, .5; .8, .5; 1, 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5" dur="250" autoRev="1" fill="hold"/>
                                        <p:tgtEl>
                                          <p:spTgt spid="18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 tmFilter="0, 0; .2, .5; .8, .5; 1, 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8" dur="250" autoRev="1" fill="hold"/>
                                        <p:tgtEl>
                                          <p:spTgt spid="18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 tmFilter="0, 0; .2, .5; .8, .5; 1, 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1" dur="250" autoRev="1" fill="hold"/>
                                        <p:tgtEl>
                                          <p:spTgt spid="1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 tmFilter="0, 0; .2, .5; .8, .5; 1, 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4" dur="250" autoRev="1" fill="hold"/>
                                        <p:tgtEl>
                                          <p:spTgt spid="1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 tmFilter="0, 0; .2, .5; .8, .5; 1, 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7" dur="250" autoRev="1" fill="hold"/>
                                        <p:tgtEl>
                                          <p:spTgt spid="1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 tmFilter="0, 0; .2, .5; .8, .5; 1, 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0" dur="250" autoRev="1" fill="hold"/>
                                        <p:tgtEl>
                                          <p:spTgt spid="1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2" dur="500" tmFilter="0, 0; .2, .5; .8, .5; 1, 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3" dur="250" autoRev="1" fill="hold"/>
                                        <p:tgtEl>
                                          <p:spTgt spid="1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 tmFilter="0, 0; .2, .5; .8, .5; 1, 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6" dur="250" autoRev="1" fill="hold"/>
                                        <p:tgtEl>
                                          <p:spTgt spid="1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500" tmFilter="0, 0; .2, .5; .8, .5; 1, 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9" dur="250" autoRev="1" fill="hold"/>
                                        <p:tgtEl>
                                          <p:spTgt spid="1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 tmFilter="0, 0; .2, .5; .8, .5; 1, 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2" dur="250" autoRev="1" fill="hold"/>
                                        <p:tgtEl>
                                          <p:spTgt spid="1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 tmFilter="0, 0; .2, .5; .8, .5; 1, 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5" dur="250" autoRev="1" fill="hold"/>
                                        <p:tgtEl>
                                          <p:spTgt spid="1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 tmFilter="0, 0; .2, .5; .8, .5; 1, 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8" dur="250" autoRev="1" fill="hold"/>
                                        <p:tgtEl>
                                          <p:spTgt spid="1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500" tmFilter="0, 0; .2, .5; .8, .5; 1, 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1" dur="250" autoRev="1" fill="hold"/>
                                        <p:tgtEl>
                                          <p:spTgt spid="1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500" tmFilter="0, 0; .2, .5; .8, .5; 1, 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4" dur="250" autoRev="1" fill="hold"/>
                                        <p:tgtEl>
                                          <p:spTgt spid="1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 tmFilter="0, 0; .2, .5; .8, .5; 1, 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7" dur="250" autoRev="1" fill="hold"/>
                                        <p:tgtEl>
                                          <p:spTgt spid="1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 tmFilter="0, 0; .2, .5; .8, .5; 1, 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0" dur="250" autoRev="1" fill="hold"/>
                                        <p:tgtEl>
                                          <p:spTgt spid="2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 tmFilter="0, 0; .2, .5; .8, .5; 1, 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3" dur="250" autoRev="1" fill="hold"/>
                                        <p:tgtEl>
                                          <p:spTgt spid="20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500" tmFilter="0, 0; .2, .5; .8, .5; 1, 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6" dur="250" autoRev="1" fill="hold"/>
                                        <p:tgtEl>
                                          <p:spTgt spid="2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500" tmFilter="0, 0; .2, .5; .8, .5; 1, 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9" dur="250" autoRev="1" fill="hold"/>
                                        <p:tgtEl>
                                          <p:spTgt spid="2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 tmFilter="0, 0; .2, .5; .8, .5; 1, 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2" dur="250" autoRev="1" fill="hold"/>
                                        <p:tgtEl>
                                          <p:spTgt spid="2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500" tmFilter="0, 0; .2, .5; .8, .5; 1, 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5" dur="250" autoRev="1" fill="hold"/>
                                        <p:tgtEl>
                                          <p:spTgt spid="2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500" tmFilter="0, 0; .2, .5; .8, .5; 1, 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8" dur="250" autoRev="1" fill="hold"/>
                                        <p:tgtEl>
                                          <p:spTgt spid="2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500" tmFilter="0, 0; .2, .5; .8, .5; 1, 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1" dur="250" autoRev="1" fill="hold"/>
                                        <p:tgtEl>
                                          <p:spTgt spid="2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500" tmFilter="0, 0; .2, .5; .8, .5; 1, 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4" dur="250" autoRev="1" fill="hold"/>
                                        <p:tgtEl>
                                          <p:spTgt spid="2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500" tmFilter="0, 0; .2, .5; .8, .5; 1, 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7" dur="250" autoRev="1" fill="hold"/>
                                        <p:tgtEl>
                                          <p:spTgt spid="2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9" dur="500" tmFilter="0, 0; .2, .5; .8, .5; 1, 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0" dur="250" autoRev="1" fill="hold"/>
                                        <p:tgtEl>
                                          <p:spTgt spid="2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 tmFilter="0, 0; .2, .5; .8, .5; 1, 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3" dur="250" autoRev="1" fill="hold"/>
                                        <p:tgtEl>
                                          <p:spTgt spid="2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 tmFilter="0, 0; .2, .5; .8, .5; 1, 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6" dur="250" autoRev="1" fill="hold"/>
                                        <p:tgtEl>
                                          <p:spTgt spid="2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8" dur="500" tmFilter="0, 0; .2, .5; .8, .5; 1, 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9" dur="250" autoRev="1" fill="hold"/>
                                        <p:tgtEl>
                                          <p:spTgt spid="2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 tmFilter="0, 0; .2, .5; .8, .5; 1, 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2" dur="250" autoRev="1" fill="hold"/>
                                        <p:tgtEl>
                                          <p:spTgt spid="2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500" tmFilter="0, 0; .2, .5; .8, .5; 1, 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5" dur="250" autoRev="1" fill="hold"/>
                                        <p:tgtEl>
                                          <p:spTgt spid="2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500" tmFilter="0, 0; .2, .5; .8, .5; 1, 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8" dur="250" autoRev="1" fill="hold"/>
                                        <p:tgtEl>
                                          <p:spTgt spid="2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500" tmFilter="0, 0; .2, .5; .8, .5; 1, 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1" dur="250" autoRev="1" fill="hold"/>
                                        <p:tgtEl>
                                          <p:spTgt spid="2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500" tmFilter="0, 0; .2, .5; .8, .5; 1, 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4" dur="250" autoRev="1" fill="hold"/>
                                        <p:tgtEl>
                                          <p:spTgt spid="2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 tmFilter="0, 0; .2, .5; .8, .5; 1, 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7" dur="250" autoRev="1" fill="hold"/>
                                        <p:tgtEl>
                                          <p:spTgt spid="2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 tmFilter="0, 0; .2, .5; .8, .5; 1, 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0" dur="250" autoRev="1" fill="hold"/>
                                        <p:tgtEl>
                                          <p:spTgt spid="2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500" tmFilter="0, 0; .2, .5; .8, .5; 1, 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3" dur="250" autoRev="1" fill="hold"/>
                                        <p:tgtEl>
                                          <p:spTgt spid="2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500" tmFilter="0, 0; .2, .5; .8, .5; 1, 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6" dur="250" autoRev="1" fill="hold"/>
                                        <p:tgtEl>
                                          <p:spTgt spid="2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 tmFilter="0, 0; .2, .5; .8, .5; 1, 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9" dur="250" autoRev="1" fill="hold"/>
                                        <p:tgtEl>
                                          <p:spTgt spid="2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500" tmFilter="0, 0; .2, .5; .8, .5; 1, 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2" dur="250" autoRev="1" fill="hold"/>
                                        <p:tgtEl>
                                          <p:spTgt spid="2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500" tmFilter="0, 0; .2, .5; .8, .5; 1, 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5" dur="250" autoRev="1" fill="hold"/>
                                        <p:tgtEl>
                                          <p:spTgt spid="2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" dur="500" tmFilter="0, 0; .2, .5; .8, .5; 1, 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8" dur="250" autoRev="1" fill="hold"/>
                                        <p:tgtEl>
                                          <p:spTgt spid="2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0" dur="500" tmFilter="0, 0; .2, .5; .8, .5; 1, 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1" dur="250" autoRev="1" fill="hold"/>
                                        <p:tgtEl>
                                          <p:spTgt spid="2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3" dur="500" tmFilter="0, 0; .2, .5; .8, .5; 1, 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4" dur="250" autoRev="1" fill="hold"/>
                                        <p:tgtEl>
                                          <p:spTgt spid="2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6" dur="500" tmFilter="0, 0; .2, .5; .8, .5; 1, 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7" dur="250" autoRev="1" fill="hold"/>
                                        <p:tgtEl>
                                          <p:spTgt spid="2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500" tmFilter="0, 0; .2, .5; .8, .5; 1, 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0" dur="250" autoRev="1" fill="hold"/>
                                        <p:tgtEl>
                                          <p:spTgt spid="2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2" dur="500" tmFilter="0, 0; .2, .5; .8, .5; 1, 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3" dur="250" autoRev="1" fill="hold"/>
                                        <p:tgtEl>
                                          <p:spTgt spid="2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5" dur="500" tmFilter="0, 0; .2, .5; .8, .5; 1, 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6" dur="250" autoRev="1" fill="hold"/>
                                        <p:tgtEl>
                                          <p:spTgt spid="2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8" dur="500" tmFilter="0, 0; .2, .5; .8, .5; 1, 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9" dur="250" autoRev="1" fill="hold"/>
                                        <p:tgtEl>
                                          <p:spTgt spid="2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" dur="500" tmFilter="0, 0; .2, .5; .8, .5; 1, 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2" dur="250" autoRev="1" fill="hold"/>
                                        <p:tgtEl>
                                          <p:spTgt spid="2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4" dur="500" tmFilter="0, 0; .2, .5; .8, .5; 1, 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5" dur="250" autoRev="1" fill="hold"/>
                                        <p:tgtEl>
                                          <p:spTgt spid="2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7" dur="500" tmFilter="0, 0; .2, .5; .8, .5; 1, 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8" dur="250" autoRev="1" fill="hold"/>
                                        <p:tgtEl>
                                          <p:spTgt spid="2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9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0" dur="500" tmFilter="0, 0; .2, .5; .8, .5; 1, 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1" dur="250" autoRev="1" fill="hold"/>
                                        <p:tgtEl>
                                          <p:spTgt spid="2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2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3" dur="500" tmFilter="0, 0; .2, .5; .8, .5; 1, 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4" dur="250" autoRev="1" fill="hold"/>
                                        <p:tgtEl>
                                          <p:spTgt spid="2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6" dur="500" tmFilter="0, 0; .2, .5; .8, .5; 1, 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7" dur="250" autoRev="1" fill="hold"/>
                                        <p:tgtEl>
                                          <p:spTgt spid="2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9" dur="500" tmFilter="0, 0; .2, .5; .8, .5; 1, 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0" dur="250" autoRev="1" fill="hold"/>
                                        <p:tgtEl>
                                          <p:spTgt spid="2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2" dur="500" tmFilter="0, 0; .2, .5; .8, .5; 1, 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3" dur="250" autoRev="1" fill="hold"/>
                                        <p:tgtEl>
                                          <p:spTgt spid="2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5" dur="500" tmFilter="0, 0; .2, .5; .8, .5; 1, 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6" dur="250" autoRev="1" fill="hold"/>
                                        <p:tgtEl>
                                          <p:spTgt spid="2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8" dur="500" tmFilter="0, 0; .2, .5; .8, .5; 1, 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9" dur="250" autoRev="1" fill="hold"/>
                                        <p:tgtEl>
                                          <p:spTgt spid="2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1" dur="500" tmFilter="0, 0; .2, .5; .8, .5; 1, 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2" dur="250" autoRev="1" fill="hold"/>
                                        <p:tgtEl>
                                          <p:spTgt spid="2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500" tmFilter="0, 0; .2, .5; .8, .5; 1, 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5" dur="250" autoRev="1" fill="hold"/>
                                        <p:tgtEl>
                                          <p:spTgt spid="2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500" tmFilter="0, 0; .2, .5; .8, .5; 1, 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8" dur="250" autoRev="1" fill="hold"/>
                                        <p:tgtEl>
                                          <p:spTgt spid="2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www.google.co.il/url?source=imglanding&amp;ct=img&amp;q=http://i53.photobucket.com/albums/g43/DerekJohn_photos/Beachballpeadistanceapartsimile.jpg&amp;sa=X&amp;ei=OeJOUJTZF8fNswallYHYDg&amp;ved=0CAkQ8wc4OQ&amp;usg=AFQjCNH2P_pEE2WNfNuLktbvuXF8hV7LkA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0228" y="1237328"/>
            <a:ext cx="9126275" cy="5620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www.google.co.il/url?source=imglanding&amp;ct=img&amp;q=http://www.childrensmuseum.org/cosmicquest/assets/sun2.png&amp;sa=X&amp;ei=XOBOUJSlFI-Vswa02IGoCw&amp;ved=0CAkQ8wc4cA&amp;usg=AFQjCNHQA3yGfWXi7YDsC0CkpcdZHZ86u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6969" y="2276872"/>
            <a:ext cx="208597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>
            <a:off x="1321255" y="1428378"/>
            <a:ext cx="452984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28" name="Picture 4" descr="http://www.google.co.il/url?source=imglanding&amp;ct=img&amp;q=http://upload.wikimedia.org/wikipedia/commons/d/df/Earth_%26_Moon_compare_Image.jpg&amp;sa=X&amp;ei=ndtOULipIsrUtAaFxoGwAg&amp;ved=0CAkQ8wc4Hw&amp;usg=AFQjCNGLWu2zWNWUZ4-_epNi-98u9ZLE_w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668344" y="4418001"/>
            <a:ext cx="204305" cy="211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51559" y="122328"/>
            <a:ext cx="8964488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 fontScale="92500" lnSpcReduction="10000"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sz="4300" dirty="0" smtClean="0">
                <a:latin typeface="FrankRuehl" pitchFamily="34" charset="-79"/>
                <a:cs typeface="FrankRuehl" pitchFamily="34" charset="-79"/>
              </a:rPr>
              <a:t>תשובה: </a:t>
            </a:r>
          </a:p>
          <a:p>
            <a:pPr algn="r"/>
            <a:r>
              <a:rPr lang="he-IL" sz="3900" dirty="0" smtClean="0">
                <a:latin typeface="FrankRuehl" pitchFamily="34" charset="-79"/>
                <a:cs typeface="FrankRuehl" pitchFamily="34" charset="-79"/>
              </a:rPr>
              <a:t>ניתן להכניס למעלה מ-100 שמשות ביננו לבין השמש</a:t>
            </a:r>
          </a:p>
        </p:txBody>
      </p:sp>
    </p:spTree>
    <p:extLst>
      <p:ext uri="{BB962C8B-B14F-4D97-AF65-F5344CB8AC3E}">
        <p14:creationId xmlns:p14="http://schemas.microsoft.com/office/powerpoint/2010/main" val="130594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atom stylize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2312876"/>
            <a:ext cx="216024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http://www.google.co.il/url?source=imglanding&amp;ct=img&amp;q=http://upload.wikimedia.org/wikipedia/commons/2/24/Red_White_Blood_cells.jpg&amp;sa=X&amp;ei=jPNOUPWeHM7Zsgbpp4HoBQ&amp;ved=0CAkQ8wc&amp;usg=AFQjCNEsVaFqchxLG7SuRmEc79pj1rKZ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5896" y="2708920"/>
            <a:ext cx="2664296" cy="1737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http://www.google.co.il/url?source=imglanding&amp;ct=img&amp;q=http://organizerightnow.files.wordpress.com/2008/10/full-body-portrait-of-smiling-business-man-with-hands-on-by-yuri-arcurs.jpg&amp;sa=X&amp;ei=LvROULWDJcfTsgbAmoCABw&amp;ved=0CAkQ8wc&amp;usg=AFQjCNGTmOZkJnfJz89UmByssr9T3YO4W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36296" y="2204864"/>
            <a:ext cx="1783318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3059832" y="1724364"/>
            <a:ext cx="0" cy="513363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876256" y="1743199"/>
            <a:ext cx="1" cy="511480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4581128"/>
            <a:ext cx="9144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275856" y="1743199"/>
            <a:ext cx="31683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dirty="0" smtClean="0">
                <a:latin typeface="FrankRuehl" pitchFamily="34" charset="-79"/>
                <a:cs typeface="FrankRuehl" pitchFamily="34" charset="-79"/>
              </a:rPr>
              <a:t>תא דם</a:t>
            </a:r>
            <a:endParaRPr lang="he-IL" sz="2400" dirty="0">
              <a:latin typeface="FrankRuehl" pitchFamily="34" charset="-79"/>
              <a:cs typeface="FrankRuehl" pitchFamily="34" charset="-79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1743199"/>
            <a:ext cx="31683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dirty="0" smtClean="0">
                <a:latin typeface="FrankRuehl" pitchFamily="34" charset="-79"/>
                <a:cs typeface="FrankRuehl" pitchFamily="34" charset="-79"/>
              </a:rPr>
              <a:t>אטום</a:t>
            </a:r>
            <a:endParaRPr lang="he-IL" sz="2400" dirty="0">
              <a:latin typeface="FrankRuehl" pitchFamily="34" charset="-79"/>
              <a:cs typeface="FrankRuehl" pitchFamily="34" charset="-79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66119" y="1724364"/>
            <a:ext cx="31683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dirty="0" smtClean="0">
                <a:latin typeface="FrankRuehl" pitchFamily="34" charset="-79"/>
                <a:cs typeface="FrankRuehl" pitchFamily="34" charset="-79"/>
              </a:rPr>
              <a:t>אדם</a:t>
            </a:r>
            <a:endParaRPr lang="he-IL" sz="2400" dirty="0">
              <a:latin typeface="FrankRuehl" pitchFamily="34" charset="-79"/>
              <a:cs typeface="FrankRuehl" pitchFamily="34" charset="-79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-108520" y="4551511"/>
            <a:ext cx="316835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dirty="0" smtClean="0">
                <a:latin typeface="FrankRuehl" pitchFamily="34" charset="-79"/>
                <a:cs typeface="FrankRuehl" pitchFamily="34" charset="-79"/>
              </a:rPr>
              <a:t>גרגר מלח</a:t>
            </a:r>
            <a:endParaRPr lang="he-IL" sz="2400" dirty="0">
              <a:latin typeface="FrankRuehl" pitchFamily="34" charset="-79"/>
              <a:cs typeface="FrankRuehl" pitchFamily="34" charset="-79"/>
            </a:endParaRPr>
          </a:p>
        </p:txBody>
      </p:sp>
      <p:pic>
        <p:nvPicPr>
          <p:cNvPr id="7180" name="Picture 12" descr="http://www.google.co.il/url?source=imglanding&amp;ct=img&amp;q=http://biblewalk.files.wordpress.com/2011/01/salt.jpg&amp;sa=X&amp;ei=u_ROUOL7I8jOsgbSkoC4Dg&amp;ved=0CAkQ8wc&amp;usg=AFQjCNHl_m05BwgDSJjFIpke0cH_UuxjDw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0505" y="4941168"/>
            <a:ext cx="2314317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4229962" y="3547169"/>
            <a:ext cx="1476164" cy="37702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3900" dirty="0" smtClean="0">
                <a:latin typeface="FrankRuehl" pitchFamily="34" charset="-79"/>
                <a:cs typeface="FrankRuehl" pitchFamily="34" charset="-79"/>
              </a:rPr>
              <a:t>?</a:t>
            </a:r>
            <a:endParaRPr lang="he-IL" sz="23900" dirty="0">
              <a:latin typeface="FrankRuehl" pitchFamily="34" charset="-79"/>
              <a:cs typeface="FrankRuehl" pitchFamily="34" charset="-79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272300" y="3547169"/>
            <a:ext cx="1476164" cy="37702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3900" dirty="0" smtClean="0">
                <a:latin typeface="FrankRuehl" pitchFamily="34" charset="-79"/>
                <a:cs typeface="FrankRuehl" pitchFamily="34" charset="-79"/>
              </a:rPr>
              <a:t>?</a:t>
            </a:r>
            <a:endParaRPr lang="he-IL" sz="23900" dirty="0">
              <a:latin typeface="FrankRuehl" pitchFamily="34" charset="-79"/>
              <a:cs typeface="FrankRuehl" pitchFamily="34" charset="-79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0" y="1724364"/>
            <a:ext cx="9144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39552" y="150892"/>
            <a:ext cx="8028892" cy="12618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b="1" u="sng" dirty="0" smtClean="0">
                <a:latin typeface="FrankRuehl" pitchFamily="34" charset="-79"/>
                <a:cs typeface="FrankRuehl" pitchFamily="34" charset="-79"/>
              </a:rPr>
              <a:t>השוואת סדרי גודל</a:t>
            </a:r>
          </a:p>
          <a:p>
            <a:r>
              <a:rPr lang="he-IL" sz="2400" dirty="0" smtClean="0">
                <a:latin typeface="FrankRuehl" pitchFamily="34" charset="-79"/>
                <a:cs typeface="FrankRuehl" pitchFamily="34" charset="-79"/>
              </a:rPr>
              <a:t>1.מצא את היחס בין גודלו של תא דם וגובהו של אדם לגודל אטום</a:t>
            </a:r>
          </a:p>
          <a:p>
            <a:r>
              <a:rPr lang="he-IL" sz="2400" dirty="0" smtClean="0">
                <a:latin typeface="FrankRuehl" pitchFamily="34" charset="-79"/>
                <a:cs typeface="FrankRuehl" pitchFamily="34" charset="-79"/>
              </a:rPr>
              <a:t>2. מצא יחסים דומים כאשר תניח שגודלו של האטום הוא כגודל של גרגר מלח</a:t>
            </a:r>
            <a:endParaRPr lang="he-IL" sz="2400" dirty="0">
              <a:latin typeface="FrankRuehl" pitchFamily="34" charset="-79"/>
              <a:cs typeface="FrankRuehl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25518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257</Words>
  <Application>Microsoft Office PowerPoint</Application>
  <PresentationFormat>On-screen Show (4:3)</PresentationFormat>
  <Paragraphs>81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סדרי גודל ביקום</vt:lpstr>
      <vt:lpstr>הירח וכדה"א</vt:lpstr>
      <vt:lpstr>טבלת נתונים</vt:lpstr>
      <vt:lpstr>שאלה:  מה היחס בין קוטר כדוה"א לקוטר השמש?</vt:lpstr>
      <vt:lpstr>קוטר השמש גדול פי 108 מקוטר כדוה"א</vt:lpstr>
      <vt:lpstr>PowerPoint Presentation</vt:lpstr>
      <vt:lpstr>שאלה:  מה היחס בין קוטר כדוה"א לקוטר הירח?</vt:lpstr>
      <vt:lpstr>קוטר כדוה"א גדול פי 3.7 מקוטר הירח</vt:lpstr>
      <vt:lpstr>שאלה:  כמה כדורי ארץ "נכנסים" במרחק בינינו לירח?</vt:lpstr>
      <vt:lpstr>שאלה:  כמה כדורי ארץ "נכנסים" במרחק ביננו לירח?</vt:lpstr>
      <vt:lpstr>שאלה:  כמה שמשות "נכנסות" במרחק ביננו לשמש?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סדרי גודל ביקום</dc:title>
  <dc:creator>Asaf Bar Yosef</dc:creator>
  <cp:lastModifiedBy>Asaf Bar Yosef</cp:lastModifiedBy>
  <cp:revision>17</cp:revision>
  <dcterms:created xsi:type="dcterms:W3CDTF">2012-09-10T08:51:33Z</dcterms:created>
  <dcterms:modified xsi:type="dcterms:W3CDTF">2013-03-17T14:24:39Z</dcterms:modified>
</cp:coreProperties>
</file>