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3" r:id="rId3"/>
    <p:sldId id="280" r:id="rId4"/>
    <p:sldId id="282" r:id="rId5"/>
    <p:sldId id="289" r:id="rId6"/>
    <p:sldId id="258" r:id="rId7"/>
    <p:sldId id="285" r:id="rId8"/>
    <p:sldId id="286" r:id="rId9"/>
    <p:sldId id="287" r:id="rId10"/>
    <p:sldId id="288" r:id="rId11"/>
    <p:sldId id="284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י"ב/אייר/תשפ"א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535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י"ב/אייר/תשפ"א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074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י"ב/אייר/תשפ"א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520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י"ב/אייר/תשפ"א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181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י"ב/אייר/תשפ"א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932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י"ב/אייר/תשפ"א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05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י"ב/אייר/תשפ"א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25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י"ב/אייר/תשפ"א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325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י"ב/אייר/תשפ"א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275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י"ב/אייר/תשפ"א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549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י"ב/אייר/תשפ"א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915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2060"/>
            </a:gs>
            <a:gs pos="40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01CA4-BDD3-4053-844F-9AAD839120CF}" type="datetimeFigureOut">
              <a:rPr lang="he-IL" smtClean="0"/>
              <a:t>י"ב/אייר/תשפ"א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800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682183" y="1079455"/>
            <a:ext cx="9144000" cy="1655762"/>
          </a:xfrm>
        </p:spPr>
        <p:txBody>
          <a:bodyPr>
            <a:noAutofit/>
          </a:bodyPr>
          <a:lstStyle/>
          <a:p>
            <a:r>
              <a:rPr lang="he-IL" sz="8000" b="1" dirty="0">
                <a:latin typeface="BN Alpaca" panose="02000000000000000000" pitchFamily="2" charset="-79"/>
                <a:cs typeface="BN Alpaca" panose="02000000000000000000" pitchFamily="2" charset="-79"/>
              </a:rPr>
              <a:t>יהושע פרק י' - מלחמת מלכי הדרום</a:t>
            </a:r>
          </a:p>
          <a:p>
            <a:endParaRPr lang="he-IL" sz="8000" dirty="0">
              <a:latin typeface="BN Alpaca" panose="02000000000000000000" pitchFamily="2" charset="-79"/>
              <a:cs typeface="BN Alpaca" panose="02000000000000000000" pitchFamily="2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A13B354-6836-4D86-B542-09C6FF6BA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1" b="93534" l="2765" r="97235">
                        <a14:foregroundMark x1="88940" y1="11207" x2="88940" y2="11207"/>
                        <a14:foregroundMark x1="94931" y1="5603" x2="94931" y2="5603"/>
                        <a14:foregroundMark x1="96774" y1="2586" x2="96774" y2="2586"/>
                        <a14:foregroundMark x1="8295" y1="9914" x2="8295" y2="9914"/>
                        <a14:foregroundMark x1="2765" y1="4741" x2="2765" y2="4741"/>
                        <a14:foregroundMark x1="5530" y1="89655" x2="5530" y2="89655"/>
                        <a14:foregroundMark x1="2765" y1="93103" x2="2765" y2="93103"/>
                        <a14:foregroundMark x1="97235" y1="93534" x2="97235" y2="935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8217" y="3429000"/>
            <a:ext cx="2931932" cy="31346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7C9E4E2-281A-4F36-8A38-781A043FC7E7}"/>
              </a:ext>
            </a:extLst>
          </p:cNvPr>
          <p:cNvSpPr txBox="1"/>
          <p:nvPr/>
        </p:nvSpPr>
        <p:spPr>
          <a:xfrm>
            <a:off x="10634594" y="385672"/>
            <a:ext cx="1100206" cy="365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BN Alpaca" panose="02000000000000000000" pitchFamily="2" charset="-79"/>
                <a:cs typeface="BN Alpaca" panose="02000000000000000000" pitchFamily="2" charset="-79"/>
              </a:rPr>
              <a:t>בס''ד</a:t>
            </a:r>
          </a:p>
        </p:txBody>
      </p:sp>
    </p:spTree>
    <p:extLst>
      <p:ext uri="{BB962C8B-B14F-4D97-AF65-F5344CB8AC3E}">
        <p14:creationId xmlns:p14="http://schemas.microsoft.com/office/powerpoint/2010/main" val="2987909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7601" y="1882986"/>
            <a:ext cx="10563578" cy="3845631"/>
          </a:xfrm>
        </p:spPr>
        <p:txBody>
          <a:bodyPr>
            <a:normAutofit/>
          </a:bodyPr>
          <a:lstStyle/>
          <a:p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''</a:t>
            </a: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וַיִּתֵּן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 ה' </a:t>
            </a: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אֶת־לָכִיש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ׁ בְּיַד יִשְׂרָאֵל''</a:t>
            </a: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endParaRPr lang="he-IL" dirty="0">
              <a:latin typeface="Guttman Stam1" panose="02010401010101010101" pitchFamily="2" charset="-79"/>
              <a:cs typeface="Guttman Stam1" panose="02010401010101010101" pitchFamily="2" charset="-79"/>
            </a:endParaRPr>
          </a:p>
        </p:txBody>
      </p:sp>
      <p:pic>
        <p:nvPicPr>
          <p:cNvPr id="6146" name="Picture 2" descr="http://www.daat.ac.il/daat/tanach/albom/pictures/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2" y="634579"/>
            <a:ext cx="4163687" cy="5588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2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78" y="869412"/>
            <a:ext cx="4375554" cy="571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A4D0CE30-3B3D-470F-8A07-E328A474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674" y="324626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  <a:t>יהושוע ממשיך לכבוש </a:t>
            </a:r>
            <a:b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  <a:t>גם את:</a:t>
            </a:r>
            <a:b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r>
              <a:rPr lang="he-IL" sz="4800" dirty="0">
                <a:latin typeface="BN Alpaca" panose="02000000000000000000" pitchFamily="2" charset="-79"/>
                <a:cs typeface="BN Alpaca" panose="02000000000000000000" pitchFamily="2" charset="-79"/>
              </a:rPr>
              <a:t>מקדה</a:t>
            </a:r>
            <a:br>
              <a:rPr lang="he-IL" sz="48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r>
              <a:rPr lang="he-IL" sz="4800" dirty="0">
                <a:latin typeface="BN Alpaca" panose="02000000000000000000" pitchFamily="2" charset="-79"/>
                <a:cs typeface="BN Alpaca" panose="02000000000000000000" pitchFamily="2" charset="-79"/>
              </a:rPr>
              <a:t>לבנה </a:t>
            </a:r>
            <a:br>
              <a:rPr lang="he-IL" sz="48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r>
              <a:rPr lang="he-IL" sz="4800" dirty="0">
                <a:latin typeface="BN Alpaca" panose="02000000000000000000" pitchFamily="2" charset="-79"/>
                <a:cs typeface="BN Alpaca" panose="02000000000000000000" pitchFamily="2" charset="-79"/>
              </a:rPr>
              <a:t>לכיש</a:t>
            </a:r>
            <a:br>
              <a:rPr lang="he-IL" sz="48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r>
              <a:rPr lang="he-IL" sz="4800" dirty="0">
                <a:latin typeface="BN Alpaca" panose="02000000000000000000" pitchFamily="2" charset="-79"/>
                <a:cs typeface="BN Alpaca" panose="02000000000000000000" pitchFamily="2" charset="-79"/>
              </a:rPr>
              <a:t>גזר</a:t>
            </a:r>
            <a:br>
              <a:rPr lang="he-IL" sz="48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r>
              <a:rPr lang="he-IL" sz="4800" dirty="0">
                <a:latin typeface="BN Alpaca" panose="02000000000000000000" pitchFamily="2" charset="-79"/>
                <a:cs typeface="BN Alpaca" panose="02000000000000000000" pitchFamily="2" charset="-79"/>
              </a:rPr>
              <a:t>עגלון</a:t>
            </a:r>
            <a:br>
              <a:rPr lang="he-IL" sz="48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r>
              <a:rPr lang="he-IL" sz="4800" dirty="0">
                <a:latin typeface="BN Alpaca" panose="02000000000000000000" pitchFamily="2" charset="-79"/>
                <a:cs typeface="BN Alpaca" panose="02000000000000000000" pitchFamily="2" charset="-79"/>
              </a:rPr>
              <a:t>חברון</a:t>
            </a:r>
            <a:br>
              <a:rPr lang="he-IL" sz="48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r>
              <a:rPr lang="he-IL" sz="4800" dirty="0">
                <a:latin typeface="BN Alpaca" panose="02000000000000000000" pitchFamily="2" charset="-79"/>
                <a:cs typeface="BN Alpaca" panose="02000000000000000000" pitchFamily="2" charset="-79"/>
              </a:rPr>
              <a:t>דברה...</a:t>
            </a:r>
            <a:b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endParaRPr lang="he-IL" sz="5400" dirty="0">
              <a:latin typeface="BN Alpaca" panose="02000000000000000000" pitchFamily="2" charset="-79"/>
              <a:cs typeface="BN Alpaca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552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2705788"/>
            <a:ext cx="10515600" cy="1325563"/>
          </a:xfrm>
        </p:spPr>
        <p:txBody>
          <a:bodyPr>
            <a:noAutofit/>
          </a:bodyPr>
          <a:lstStyle/>
          <a:p>
            <a: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  <a:t>בפרק מתואר</a:t>
            </a:r>
            <a:b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  <a:t>כיבוש הארץ </a:t>
            </a:r>
            <a:b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  <a:t>על ידי יהושע:</a:t>
            </a:r>
            <a:b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b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  <a:t>*גלגל</a:t>
            </a:r>
            <a:b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  <a:t>*עי</a:t>
            </a:r>
            <a:b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  <a:t>*יריחו</a:t>
            </a:r>
            <a:b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</a:br>
            <a:r>
              <a:rPr lang="he-IL" sz="5400" dirty="0">
                <a:latin typeface="BN Alpaca" panose="02000000000000000000" pitchFamily="2" charset="-79"/>
                <a:cs typeface="BN Alpaca" panose="02000000000000000000" pitchFamily="2" charset="-79"/>
              </a:rPr>
              <a:t>*גבעון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70942"/>
            <a:ext cx="4935412" cy="5738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טבעת 7"/>
          <p:cNvSpPr/>
          <p:nvPr/>
        </p:nvSpPr>
        <p:spPr>
          <a:xfrm>
            <a:off x="5037828" y="2520318"/>
            <a:ext cx="316523" cy="31127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" name="טבעת 6"/>
          <p:cNvSpPr/>
          <p:nvPr/>
        </p:nvSpPr>
        <p:spPr>
          <a:xfrm>
            <a:off x="3728381" y="2705788"/>
            <a:ext cx="316523" cy="31652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טבעת 5"/>
          <p:cNvSpPr/>
          <p:nvPr/>
        </p:nvSpPr>
        <p:spPr>
          <a:xfrm>
            <a:off x="2591767" y="2520318"/>
            <a:ext cx="316523" cy="31652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טבעת 4"/>
          <p:cNvSpPr/>
          <p:nvPr/>
        </p:nvSpPr>
        <p:spPr>
          <a:xfrm>
            <a:off x="2924907" y="2140743"/>
            <a:ext cx="316523" cy="31652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563758"/>
            <a:ext cx="11983951" cy="3845646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''וַיְהִי כִשְׁמֹעַ </a:t>
            </a:r>
            <a:r>
              <a:rPr lang="he-IL" b="1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אֲדֹנִי־צֶדֶק</a:t>
            </a:r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 מֶלֶךְ יְרוּשָׁלִַם </a:t>
            </a:r>
            <a:b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b="1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כִּי־לָכַד</a:t>
            </a:r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 יְהוֹשֻׁעַ </a:t>
            </a:r>
            <a:r>
              <a:rPr lang="he-IL" b="1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אֶת־הָעַי</a:t>
            </a:r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... </a:t>
            </a:r>
            <a:b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וְכִי הִשְׁלִימוּ יֹשְׁבֵי גִבְעוֹן </a:t>
            </a:r>
            <a:r>
              <a:rPr lang="he-IL" b="1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אֶת־יִשְׂרָאֵל</a:t>
            </a:r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...</a:t>
            </a:r>
            <a:b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וַיִּירְאוּ מְאֹד </a:t>
            </a:r>
            <a:b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כִּי עִיר גְּדוֹלָה גִּבְעוֹן... </a:t>
            </a:r>
            <a:r>
              <a:rPr lang="he-IL" b="1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וְכָל־אֲנָשֶׁיה</a:t>
            </a:r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ָ גִּבֹּרִים''.</a:t>
            </a:r>
            <a:b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b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endParaRPr lang="he-IL" b="1" dirty="0">
              <a:latin typeface="Guttman Stam1" panose="02010401010101010101" pitchFamily="2" charset="-79"/>
              <a:cs typeface="Guttman Stam1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91803" l="9455" r="89455">
                        <a14:foregroundMark x1="51636" y1="8197" x2="51636" y2="8197"/>
                        <a14:foregroundMark x1="38182" y1="91803" x2="38182" y2="91803"/>
                        <a14:foregroundMark x1="68000" y1="91803" x2="68000" y2="91803"/>
                        <a14:foregroundMark x1="51636" y1="60109" x2="51636" y2="601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5963" y="3529122"/>
            <a:ext cx="4665785" cy="31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3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22830" y="2439882"/>
            <a:ext cx="11840461" cy="3134431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''וַיִּשְׁלַח אֲדֹנִי־צֶדֶק מֶלֶךְ יְרוּשָׁלִַם                      </a:t>
            </a: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אֶל־הוֹהָם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מֶלֶךְ־חֶבְרוֹן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                    </a:t>
            </a: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וְאֶל־פִּרְאָם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מֶלֶךְ־יַרְמוּת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                                          </a:t>
            </a: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וְאֶל־יָפִיע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ַ </a:t>
            </a: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מֶלֶךְ־לָכִיש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ׁ </a:t>
            </a: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וְאֶל־דְּבִיר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מֶלֶךְ־עֶגְלוֹן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לֵאמֹר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׃ </a:t>
            </a: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b="1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עֲלוּ־אֵלַי</a:t>
            </a:r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 וְעִזְרֻנִי וְנַכֶּה </a:t>
            </a:r>
            <a:r>
              <a:rPr lang="he-IL" b="1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אֶת־גִּבְעוֹן</a:t>
            </a:r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r>
              <a:rPr lang="he-IL" b="1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כִּי־הִשְׁלִימָה</a:t>
            </a:r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r>
              <a:rPr lang="he-IL" b="1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אֶת־יְהוֹשֻׁע</a:t>
            </a:r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ַ </a:t>
            </a:r>
            <a:r>
              <a:rPr lang="he-IL" b="1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וְאֶת־בְּנֵי</a:t>
            </a:r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 יִשְׂרָאֵל''</a:t>
            </a:r>
            <a:br>
              <a:rPr lang="he-IL" sz="5300" b="1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endParaRPr lang="he-IL" b="1" dirty="0">
              <a:latin typeface="Guttman Stam1" panose="02010401010101010101" pitchFamily="2" charset="-79"/>
              <a:cs typeface="Guttman Stam1" panose="02010401010101010101" pitchFamily="2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337" b="71018" l="12500" r="36218">
                        <a14:foregroundMark x1="29327" y1="38642" x2="29327" y2="38642"/>
                        <a14:foregroundMark x1="20192" y1="37598" x2="20192" y2="37598"/>
                        <a14:foregroundMark x1="36378" y1="61097" x2="36378" y2="61097"/>
                        <a14:foregroundMark x1="36378" y1="45170" x2="36378" y2="45170"/>
                        <a14:foregroundMark x1="12821" y1="45692" x2="12821" y2="45692"/>
                        <a14:foregroundMark x1="12660" y1="60836" x2="12660" y2="60836"/>
                        <a14:foregroundMark x1="19071" y1="70496" x2="19071" y2="70496"/>
                        <a14:foregroundMark x1="29647" y1="37337" x2="29647" y2="37337"/>
                        <a14:foregroundMark x1="30929" y1="71018" x2="30929" y2="71018"/>
                      </a14:backgroundRemoval>
                    </a14:imgEffect>
                  </a14:imgLayer>
                </a14:imgProps>
              </a:ext>
            </a:extLst>
          </a:blip>
          <a:srcRect l="9735" t="34926" r="60765" b="26304"/>
          <a:stretch/>
        </p:blipFill>
        <p:spPr>
          <a:xfrm>
            <a:off x="9692998" y="1663001"/>
            <a:ext cx="940450" cy="758629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1326171E-8E9E-47EA-B0FC-2832B130B5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337" b="71018" l="12500" r="36218">
                        <a14:foregroundMark x1="29327" y1="38642" x2="29327" y2="38642"/>
                        <a14:foregroundMark x1="20192" y1="37598" x2="20192" y2="37598"/>
                        <a14:foregroundMark x1="36378" y1="61097" x2="36378" y2="61097"/>
                        <a14:foregroundMark x1="36378" y1="45170" x2="36378" y2="45170"/>
                        <a14:foregroundMark x1="12821" y1="45692" x2="12821" y2="45692"/>
                        <a14:foregroundMark x1="12660" y1="60836" x2="12660" y2="60836"/>
                        <a14:foregroundMark x1="19071" y1="70496" x2="19071" y2="70496"/>
                        <a14:foregroundMark x1="29647" y1="37337" x2="29647" y2="37337"/>
                        <a14:foregroundMark x1="30929" y1="71018" x2="30929" y2="71018"/>
                      </a14:backgroundRemoval>
                    </a14:imgEffect>
                  </a14:imgLayer>
                </a14:imgProps>
              </a:ext>
            </a:extLst>
          </a:blip>
          <a:srcRect l="9735" t="34926" r="60765" b="26304"/>
          <a:stretch/>
        </p:blipFill>
        <p:spPr>
          <a:xfrm>
            <a:off x="5865301" y="2121873"/>
            <a:ext cx="940450" cy="758629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1B2DF218-6C9B-4CC9-A626-7357B76E3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337" b="71018" l="12500" r="36218">
                        <a14:foregroundMark x1="29327" y1="38642" x2="29327" y2="38642"/>
                        <a14:foregroundMark x1="20192" y1="37598" x2="20192" y2="37598"/>
                        <a14:foregroundMark x1="36378" y1="61097" x2="36378" y2="61097"/>
                        <a14:foregroundMark x1="36378" y1="45170" x2="36378" y2="45170"/>
                        <a14:foregroundMark x1="12821" y1="45692" x2="12821" y2="45692"/>
                        <a14:foregroundMark x1="12660" y1="60836" x2="12660" y2="60836"/>
                        <a14:foregroundMark x1="19071" y1="70496" x2="19071" y2="70496"/>
                        <a14:foregroundMark x1="29647" y1="37337" x2="29647" y2="37337"/>
                        <a14:foregroundMark x1="30929" y1="71018" x2="30929" y2="71018"/>
                      </a14:backgroundRemoval>
                    </a14:imgEffect>
                  </a14:imgLayer>
                </a14:imgProps>
              </a:ext>
            </a:extLst>
          </a:blip>
          <a:srcRect l="9735" t="34926" r="60765" b="26304"/>
          <a:stretch/>
        </p:blipFill>
        <p:spPr>
          <a:xfrm>
            <a:off x="9411621" y="3268092"/>
            <a:ext cx="940450" cy="758629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868301D2-5E87-4749-8ACC-AB2FE855A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337" b="71018" l="12500" r="36218">
                        <a14:foregroundMark x1="29327" y1="38642" x2="29327" y2="38642"/>
                        <a14:foregroundMark x1="20192" y1="37598" x2="20192" y2="37598"/>
                        <a14:foregroundMark x1="36378" y1="61097" x2="36378" y2="61097"/>
                        <a14:foregroundMark x1="36378" y1="45170" x2="36378" y2="45170"/>
                        <a14:foregroundMark x1="12821" y1="45692" x2="12821" y2="45692"/>
                        <a14:foregroundMark x1="12660" y1="60836" x2="12660" y2="60836"/>
                        <a14:foregroundMark x1="19071" y1="70496" x2="19071" y2="70496"/>
                        <a14:foregroundMark x1="29647" y1="37337" x2="29647" y2="37337"/>
                        <a14:foregroundMark x1="30929" y1="71018" x2="30929" y2="71018"/>
                      </a14:backgroundRemoval>
                    </a14:imgEffect>
                  </a14:imgLayer>
                </a14:imgProps>
              </a:ext>
            </a:extLst>
          </a:blip>
          <a:srcRect l="9735" t="34926" r="60765" b="26304"/>
          <a:stretch/>
        </p:blipFill>
        <p:spPr>
          <a:xfrm>
            <a:off x="2310154" y="2687911"/>
            <a:ext cx="940450" cy="758629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0105EF74-9C0E-472E-BB80-24B1CA5D3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337" b="71018" l="12500" r="36218">
                        <a14:foregroundMark x1="29327" y1="38642" x2="29327" y2="38642"/>
                        <a14:foregroundMark x1="20192" y1="37598" x2="20192" y2="37598"/>
                        <a14:foregroundMark x1="36378" y1="61097" x2="36378" y2="61097"/>
                        <a14:foregroundMark x1="36378" y1="45170" x2="36378" y2="45170"/>
                        <a14:foregroundMark x1="12821" y1="45692" x2="12821" y2="45692"/>
                        <a14:foregroundMark x1="12660" y1="60836" x2="12660" y2="60836"/>
                        <a14:foregroundMark x1="19071" y1="70496" x2="19071" y2="70496"/>
                        <a14:foregroundMark x1="29647" y1="37337" x2="29647" y2="37337"/>
                        <a14:foregroundMark x1="30929" y1="71018" x2="30929" y2="71018"/>
                      </a14:backgroundRemoval>
                    </a14:imgEffect>
                  </a14:imgLayer>
                </a14:imgProps>
              </a:ext>
            </a:extLst>
          </a:blip>
          <a:srcRect l="9735" t="34926" r="60765" b="26304"/>
          <a:stretch/>
        </p:blipFill>
        <p:spPr>
          <a:xfrm>
            <a:off x="8237641" y="525058"/>
            <a:ext cx="940450" cy="75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8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8E2C295-61D1-4162-8DD3-B89F62F71330}"/>
              </a:ext>
            </a:extLst>
          </p:cNvPr>
          <p:cNvSpPr txBox="1"/>
          <p:nvPr/>
        </p:nvSpPr>
        <p:spPr>
          <a:xfrm>
            <a:off x="1692323" y="1490008"/>
            <a:ext cx="970355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0" i="0" dirty="0">
                <a:solidFill>
                  <a:srgbClr val="000000"/>
                </a:solidFill>
                <a:effectLst/>
                <a:latin typeface="Guttman Stam1" panose="02010401010101010101" pitchFamily="2" charset="-79"/>
                <a:cs typeface="Guttman Stam1" panose="02010401010101010101" pitchFamily="2" charset="-79"/>
              </a:rPr>
              <a:t>''וַיֹּאמֶר יְהוָה אֶל-יְהוֹשֻׁעַ אַל-תִּירָא מֵהֶם,</a:t>
            </a:r>
          </a:p>
          <a:p>
            <a:pPr algn="ctr"/>
            <a:r>
              <a:rPr lang="he-IL" sz="4000" b="0" i="0" dirty="0">
                <a:solidFill>
                  <a:srgbClr val="000000"/>
                </a:solidFill>
                <a:effectLst/>
                <a:latin typeface="Guttman Stam1" panose="02010401010101010101" pitchFamily="2" charset="-79"/>
                <a:cs typeface="Guttman Stam1" panose="02010401010101010101" pitchFamily="2" charset="-79"/>
              </a:rPr>
              <a:t> כִּי בְיָדְךָ נְתַתִּים:  </a:t>
            </a:r>
          </a:p>
          <a:p>
            <a:pPr algn="ctr"/>
            <a:r>
              <a:rPr lang="he-IL" sz="4000" b="0" i="0" dirty="0">
                <a:solidFill>
                  <a:srgbClr val="000000"/>
                </a:solidFill>
                <a:effectLst/>
                <a:latin typeface="Guttman Stam1" panose="02010401010101010101" pitchFamily="2" charset="-79"/>
                <a:cs typeface="Guttman Stam1" panose="02010401010101010101" pitchFamily="2" charset="-79"/>
              </a:rPr>
              <a:t>לֹא-יַעֲמֹד אִישׁ מֵהֶם, בְּפָנֶיךָ''.</a:t>
            </a:r>
            <a:endParaRPr lang="he-IL" sz="4000" dirty="0">
              <a:latin typeface="Guttman Stam1" panose="02010401010101010101" pitchFamily="2" charset="-79"/>
              <a:cs typeface="Guttman Stam1" panose="02010401010101010101" pitchFamily="2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E0A0B1B-E413-43F4-8C65-7BFDA6D46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4222" l="9778" r="89778">
                        <a14:foregroundMark x1="56444" y1="5778" x2="56444" y2="5778"/>
                        <a14:foregroundMark x1="54222" y1="2667" x2="54222" y2="2667"/>
                        <a14:foregroundMark x1="58667" y1="94222" x2="58667" y2="94222"/>
                        <a14:foregroundMark x1="74222" y1="12444" x2="74222" y2="12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1311" y="3658610"/>
            <a:ext cx="2809378" cy="280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6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32527" y="1506184"/>
            <a:ext cx="10563578" cy="3845631"/>
          </a:xfrm>
        </p:spPr>
        <p:txBody>
          <a:bodyPr>
            <a:normAutofit/>
          </a:bodyPr>
          <a:lstStyle/>
          <a:p>
            <a:pPr algn="ctr"/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''וַיָּבֹא אֲלֵיהֶם יְהוֹשֻׁעַ </a:t>
            </a: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פ</a:t>
            </a:r>
            <a:r>
              <a:rPr lang="he-IL" u="sng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ִּתְאֹם</a:t>
            </a:r>
            <a:r>
              <a:rPr lang="he-IL" u="sng" dirty="0"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כָּל־הַלַּיְלָה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 עָלָה </a:t>
            </a: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מִן־הַגִּלְגָּל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''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7" y="410307"/>
            <a:ext cx="4258012" cy="606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81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34659" y="1678305"/>
            <a:ext cx="10563578" cy="3845631"/>
          </a:xfrm>
        </p:spPr>
        <p:txBody>
          <a:bodyPr>
            <a:normAutofit/>
          </a:bodyPr>
          <a:lstStyle/>
          <a:p>
            <a:pPr algn="ctr"/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''וַיְהִי בְּנֻסָם מִפְּנֵי יִשְׂרָאֵל </a:t>
            </a: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הֵם בְּמוֹרַד </a:t>
            </a: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בֵּית־חוֹרֹן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וַה' הִשְׁלִיךְ עֲלֵיהֶם </a:t>
            </a: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אֲבָנִים גְּדֹלוֹת </a:t>
            </a: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מִן־הַשָּׁמַיִם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''</a:t>
            </a: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endParaRPr lang="he-IL" dirty="0">
              <a:latin typeface="Guttman Stam1" panose="02010401010101010101" pitchFamily="2" charset="-79"/>
              <a:cs typeface="Guttman Stam1" panose="02010401010101010101" pitchFamily="2" charset="-79"/>
            </a:endParaRPr>
          </a:p>
        </p:txBody>
      </p:sp>
      <p:pic>
        <p:nvPicPr>
          <p:cNvPr id="3074" name="Picture 2" descr="http://www.daat.ac.il/daat/tanach/albom/pictures/3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4" y="433753"/>
            <a:ext cx="4064733" cy="5955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4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aat.ac.il/daat/tanach/albom/pictures/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9" y="748266"/>
            <a:ext cx="4369533" cy="5865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8977" y="453594"/>
            <a:ext cx="10563578" cy="3845631"/>
          </a:xfrm>
        </p:spPr>
        <p:txBody>
          <a:bodyPr>
            <a:normAutofit/>
          </a:bodyPr>
          <a:lstStyle/>
          <a:p>
            <a:pPr algn="ctr"/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''אָז יְדַבֵּר יְהוֹשֻׁעַ לַה'... </a:t>
            </a: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שֶׁמֶשׁ בְּגִבְעוֹן דּוֹם </a:t>
            </a:r>
            <a:b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b="1" dirty="0">
                <a:latin typeface="Guttman Stam1" panose="02010401010101010101" pitchFamily="2" charset="-79"/>
                <a:cs typeface="Guttman Stam1" panose="02010401010101010101" pitchFamily="2" charset="-79"/>
              </a:rPr>
              <a:t>וְיָרֵחַ בְּעֵמֶק אַיָּלוֹן''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B3A170C-9D7C-4C46-AFF8-84469961F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950274"/>
            <a:ext cx="4369533" cy="2907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854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40642" y="1531430"/>
            <a:ext cx="10563578" cy="3845631"/>
          </a:xfrm>
        </p:spPr>
        <p:txBody>
          <a:bodyPr>
            <a:normAutofit/>
          </a:bodyPr>
          <a:lstStyle/>
          <a:p>
            <a:pPr algn="ctr"/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''וַיָּנֻסוּ חֲמֵשֶׁת הַמְּלָכִים הָאֵלֶּה </a:t>
            </a:r>
            <a:b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</a:b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וַיֵּחָבְאו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ּ בַמְּעָרָה בְּמַקֵּדָה''</a:t>
            </a:r>
          </a:p>
        </p:txBody>
      </p:sp>
      <p:pic>
        <p:nvPicPr>
          <p:cNvPr id="5122" name="Picture 2" descr="http://www.daat.ac.il/daat/tanach/albom/pictures/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3" y="821337"/>
            <a:ext cx="3677871" cy="5448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10132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</TotalTime>
  <Words>255</Words>
  <Application>Microsoft Office PowerPoint</Application>
  <PresentationFormat>מסך רחב</PresentationFormat>
  <Paragraphs>14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7" baseType="lpstr">
      <vt:lpstr>Arial</vt:lpstr>
      <vt:lpstr>BN Alpaca</vt:lpstr>
      <vt:lpstr>Calibri</vt:lpstr>
      <vt:lpstr>Calibri Light</vt:lpstr>
      <vt:lpstr>Guttman Stam1</vt:lpstr>
      <vt:lpstr>ערכת נושא Office</vt:lpstr>
      <vt:lpstr>מצגת של PowerPoint‏</vt:lpstr>
      <vt:lpstr>בפרק מתואר כיבוש הארץ  על ידי יהושע:  *גלגל *עי *יריחו *גבעון</vt:lpstr>
      <vt:lpstr>''וַיְהִי כִשְׁמֹעַ אֲדֹנִי־צֶדֶק מֶלֶךְ יְרוּשָׁלִַם  כִּי־לָכַד יְהוֹשֻׁעַ אֶת־הָעַי...  וְכִי הִשְׁלִימוּ יֹשְׁבֵי גִבְעוֹן אֶת־יִשְׂרָאֵל... וַיִּירְאוּ מְאֹד  כִּי עִיר גְּדוֹלָה גִּבְעוֹן... וְכָל־אֲנָשֶׁיהָ גִּבֹּרִים''.  </vt:lpstr>
      <vt:lpstr>''וַיִּשְׁלַח אֲדֹנִי־צֶדֶק מֶלֶךְ יְרוּשָׁלִַם                        אֶל־הוֹהָם מֶלֶךְ־חֶבְרוֹן                      וְאֶל־פִּרְאָם מֶלֶךְ־יַרְמוּת                                            וְאֶל־יָפִיעַ מֶלֶךְ־לָכִישׁ  וְאֶל־דְּבִיר מֶלֶךְ־עֶגְלוֹן לֵאמֹר׃   עֲלוּ־אֵלַי וְעִזְרֻנִי וְנַכֶּה אֶת־גִּבְעוֹן כִּי־הִשְׁלִימָה אֶת־יְהוֹשֻׁעַ וְאֶת־בְּנֵי יִשְׂרָאֵל'' </vt:lpstr>
      <vt:lpstr>מצגת של PowerPoint‏</vt:lpstr>
      <vt:lpstr>''וַיָּבֹא אֲלֵיהֶם יְהוֹשֻׁעַ  פִּתְאֹם  כָּל־הַלַּיְלָה עָלָה מִן־הַגִּלְגָּל''</vt:lpstr>
      <vt:lpstr>''וַיְהִי בְּנֻסָם מִפְּנֵי יִשְׂרָאֵל  הֵם בְּמוֹרַד בֵּית־חוֹרֹן  וַה' הִשְׁלִיךְ עֲלֵיהֶם  אֲבָנִים גְּדֹלוֹת מִן־הַשָּׁמַיִם'' </vt:lpstr>
      <vt:lpstr>''אָז יְדַבֵּר יְהוֹשֻׁעַ לַה'...   שֶׁמֶשׁ בְּגִבְעוֹן דּוֹם  וְיָרֵחַ בְּעֵמֶק אַיָּלוֹן''</vt:lpstr>
      <vt:lpstr>''וַיָּנֻסוּ חֲמֵשֶׁת הַמְּלָכִים הָאֵלֶּה  וַיֵּחָבְאוּ בַמְּעָרָה בְּמַקֵּדָה''</vt:lpstr>
      <vt:lpstr>''וַיִּתֵּן ה' אֶת־לָכִישׁ בְּיַד יִשְׂרָאֵל'' </vt:lpstr>
      <vt:lpstr>יהושוע ממשיך לכבוש  גם את: מקדה לבנה  לכיש גזר עגלון חברון דברה...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Owner</dc:creator>
  <cp:lastModifiedBy>hadarvsr4@gmail.com</cp:lastModifiedBy>
  <cp:revision>71</cp:revision>
  <dcterms:created xsi:type="dcterms:W3CDTF">2020-04-17T08:15:55Z</dcterms:created>
  <dcterms:modified xsi:type="dcterms:W3CDTF">2021-04-24T19:49:43Z</dcterms:modified>
</cp:coreProperties>
</file>