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6" r:id="rId2"/>
  </p:sldMasterIdLst>
  <p:notesMasterIdLst>
    <p:notesMasterId r:id="rId22"/>
  </p:notesMasterIdLst>
  <p:sldIdLst>
    <p:sldId id="257" r:id="rId3"/>
    <p:sldId id="261" r:id="rId4"/>
    <p:sldId id="260" r:id="rId5"/>
    <p:sldId id="262" r:id="rId6"/>
    <p:sldId id="480" r:id="rId7"/>
    <p:sldId id="481" r:id="rId8"/>
    <p:sldId id="482" r:id="rId9"/>
    <p:sldId id="483" r:id="rId10"/>
    <p:sldId id="484" r:id="rId11"/>
    <p:sldId id="485" r:id="rId12"/>
    <p:sldId id="488" r:id="rId13"/>
    <p:sldId id="491" r:id="rId14"/>
    <p:sldId id="492" r:id="rId15"/>
    <p:sldId id="493" r:id="rId16"/>
    <p:sldId id="475" r:id="rId17"/>
    <p:sldId id="487" r:id="rId18"/>
    <p:sldId id="268" r:id="rId19"/>
    <p:sldId id="269" r:id="rId20"/>
    <p:sldId id="476" r:id="rId2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משתמש Windows" initials="‏W" lastIdx="15" clrIdx="0"/>
  <p:cmAuthor id="2" name="רם" initials="ר" lastIdx="15" clrIdx="1"/>
  <p:cmAuthor id="3" name="Teacher" initials="T"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FFFFCC"/>
    <a:srgbClr val="FF00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55483" autoAdjust="0"/>
  </p:normalViewPr>
  <p:slideViewPr>
    <p:cSldViewPr snapToGrid="0">
      <p:cViewPr varScale="1">
        <p:scale>
          <a:sx n="60" d="100"/>
          <a:sy n="60" d="100"/>
        </p:scale>
        <p:origin x="92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E5BDE45-50CD-4416-825B-0A5DC4D6530D}" type="datetimeFigureOut">
              <a:rPr lang="he-IL" smtClean="0"/>
              <a:t>ט"ו/כסלו/תשפ"א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02DEEDA-6771-4C38-B8B8-53D0F277BC85}" type="slidenum">
              <a:rPr lang="he-IL" smtClean="0"/>
              <a:t>‹#›</a:t>
            </a:fld>
            <a:endParaRPr lang="he-IL"/>
          </a:p>
        </p:txBody>
      </p:sp>
    </p:spTree>
    <p:extLst>
      <p:ext uri="{BB962C8B-B14F-4D97-AF65-F5344CB8AC3E}">
        <p14:creationId xmlns:p14="http://schemas.microsoft.com/office/powerpoint/2010/main" val="40078908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smtClean="0"/>
              <a:t>הקדמה</a:t>
            </a:r>
            <a:r>
              <a:rPr lang="he-IL" b="1" baseline="0" dirty="0" smtClean="0"/>
              <a:t> לצוות החינוכי:</a:t>
            </a:r>
          </a:p>
          <a:p>
            <a:pPr rtl="1"/>
            <a:r>
              <a:rPr lang="he-IL" sz="1200" b="0" kern="1200" dirty="0" smtClean="0">
                <a:solidFill>
                  <a:schemeClr val="tx1"/>
                </a:solidFill>
                <a:effectLst/>
                <a:latin typeface="+mn-lt"/>
                <a:ea typeface="+mn-ea"/>
                <a:cs typeface="+mn-cs"/>
              </a:rPr>
              <a:t>במהלך החודשים האחרונים, עם התפשטות נגיף הקורונה, הצטמצמו אפשרויות היציאה מהבית. בתוך כך, הרשת תפסה מקום מרכזי וזמן רב בחיינו וסיפקה מענה בהיבטים מגוונים ולצרכים שונים- למידה מרחוק, מפגשים עם חברים, שמירה על קשר עם בני משפחה, קניות, צפייה בתכנים שונים ועוד. </a:t>
            </a:r>
            <a:endParaRPr lang="en-US" sz="1200" b="0" kern="1200" dirty="0" smtClean="0">
              <a:solidFill>
                <a:schemeClr val="tx1"/>
              </a:solidFill>
              <a:effectLst/>
              <a:latin typeface="+mn-lt"/>
              <a:ea typeface="+mn-ea"/>
              <a:cs typeface="+mn-cs"/>
            </a:endParaRPr>
          </a:p>
          <a:p>
            <a:pPr rtl="1"/>
            <a:r>
              <a:rPr lang="he-IL" sz="1200" b="0" kern="1200" dirty="0" smtClean="0">
                <a:solidFill>
                  <a:schemeClr val="tx1"/>
                </a:solidFill>
                <a:effectLst/>
                <a:latin typeface="+mn-lt"/>
                <a:ea typeface="+mn-ea"/>
                <a:cs typeface="+mn-cs"/>
              </a:rPr>
              <a:t>בשעות הפנאי, מתמודדים הילדים הצעירים והוריהם עם התלבטויות הקשורות להתנהלות הילדים בזמן פנאי</a:t>
            </a:r>
            <a:r>
              <a:rPr lang="he-IL" sz="1200" b="0" kern="1200" baseline="0" dirty="0" smtClean="0">
                <a:solidFill>
                  <a:schemeClr val="tx1"/>
                </a:solidFill>
                <a:effectLst/>
                <a:latin typeface="+mn-lt"/>
                <a:ea typeface="+mn-ea"/>
                <a:cs typeface="+mn-cs"/>
              </a:rPr>
              <a:t> </a:t>
            </a:r>
            <a:r>
              <a:rPr lang="he-IL" sz="1200" b="0" kern="1200" dirty="0" smtClean="0">
                <a:solidFill>
                  <a:schemeClr val="tx1"/>
                </a:solidFill>
                <a:effectLst/>
                <a:latin typeface="+mn-lt"/>
                <a:ea typeface="+mn-ea"/>
                <a:cs typeface="+mn-cs"/>
              </a:rPr>
              <a:t>זה במרחבי החיים השונים.</a:t>
            </a:r>
            <a:endParaRPr lang="en-US" sz="1200" b="0" kern="1200" dirty="0" smtClean="0">
              <a:solidFill>
                <a:schemeClr val="tx1"/>
              </a:solidFill>
              <a:effectLst/>
              <a:latin typeface="+mn-lt"/>
              <a:ea typeface="+mn-ea"/>
              <a:cs typeface="+mn-cs"/>
            </a:endParaRPr>
          </a:p>
          <a:p>
            <a:pPr rtl="1"/>
            <a:r>
              <a:rPr lang="he-IL" sz="1200" b="0" kern="1200" dirty="0" smtClean="0">
                <a:solidFill>
                  <a:schemeClr val="tx1"/>
                </a:solidFill>
                <a:effectLst/>
                <a:latin typeface="+mn-lt"/>
                <a:ea typeface="+mn-ea"/>
                <a:cs typeface="+mn-cs"/>
              </a:rPr>
              <a:t>לעתים קרובות, שעות הפנאי מתורגמות לשימוש ממושך במסכים (מחשב, טלפון, </a:t>
            </a:r>
            <a:r>
              <a:rPr lang="he-IL" sz="1200" b="0" kern="1200" dirty="0" err="1" smtClean="0">
                <a:solidFill>
                  <a:schemeClr val="tx1"/>
                </a:solidFill>
                <a:effectLst/>
                <a:latin typeface="+mn-lt"/>
                <a:ea typeface="+mn-ea"/>
                <a:cs typeface="+mn-cs"/>
              </a:rPr>
              <a:t>טאבלט</a:t>
            </a:r>
            <a:r>
              <a:rPr lang="he-IL" sz="1200" b="0" kern="1200" baseline="0" dirty="0" smtClean="0">
                <a:solidFill>
                  <a:schemeClr val="tx1"/>
                </a:solidFill>
                <a:effectLst/>
                <a:latin typeface="+mn-lt"/>
                <a:ea typeface="+mn-ea"/>
                <a:cs typeface="+mn-cs"/>
              </a:rPr>
              <a:t> ועוד) לצורך </a:t>
            </a:r>
            <a:r>
              <a:rPr lang="he-IL" sz="1200" b="0" kern="1200" dirty="0" smtClean="0">
                <a:solidFill>
                  <a:schemeClr val="tx1"/>
                </a:solidFill>
                <a:effectLst/>
                <a:latin typeface="+mn-lt"/>
                <a:ea typeface="+mn-ea"/>
                <a:cs typeface="+mn-cs"/>
              </a:rPr>
              <a:t>משחקי רשת, צפייה </a:t>
            </a:r>
            <a:r>
              <a:rPr lang="he-IL" sz="1200" b="0" kern="1200" dirty="0" err="1" smtClean="0">
                <a:solidFill>
                  <a:schemeClr val="tx1"/>
                </a:solidFill>
                <a:effectLst/>
                <a:latin typeface="+mn-lt"/>
                <a:ea typeface="+mn-ea"/>
                <a:cs typeface="+mn-cs"/>
              </a:rPr>
              <a:t>ביוטיוברים</a:t>
            </a:r>
            <a:r>
              <a:rPr lang="he-IL" sz="1200" b="0" kern="1200" dirty="0" smtClean="0">
                <a:solidFill>
                  <a:schemeClr val="tx1"/>
                </a:solidFill>
                <a:effectLst/>
                <a:latin typeface="+mn-lt"/>
                <a:ea typeface="+mn-ea"/>
                <a:cs typeface="+mn-cs"/>
              </a:rPr>
              <a:t>, פרסום תמונות וסרטונים ועוד. בתוך כך, עלולים הילדים הצעירים להיחשף למצבים מורכבים ואף מסוכנים במרחבי הרשת</a:t>
            </a:r>
            <a:r>
              <a:rPr lang="he-IL" sz="1200" b="0" kern="1200" baseline="0" dirty="0" smtClean="0">
                <a:solidFill>
                  <a:schemeClr val="tx1"/>
                </a:solidFill>
                <a:effectLst/>
                <a:latin typeface="+mn-lt"/>
                <a:ea typeface="+mn-ea"/>
                <a:cs typeface="+mn-cs"/>
              </a:rPr>
              <a:t>. בנוסף, חשוב לזכור כי שימוש רב במסכים עלול להשפיע על המיומנויות החברתיות פנים אל פנים ועל בריאותם.</a:t>
            </a:r>
            <a:endParaRPr lang="en-US" sz="1200" b="0" kern="1200" dirty="0" smtClean="0">
              <a:solidFill>
                <a:schemeClr val="tx1"/>
              </a:solidFill>
              <a:effectLst/>
              <a:latin typeface="+mn-lt"/>
              <a:ea typeface="+mn-ea"/>
              <a:cs typeface="+mn-cs"/>
            </a:endParaRPr>
          </a:p>
          <a:p>
            <a:pPr rtl="1"/>
            <a:r>
              <a:rPr lang="he-IL" sz="1200" b="0" kern="1200" dirty="0" smtClean="0">
                <a:solidFill>
                  <a:schemeClr val="tx1"/>
                </a:solidFill>
                <a:effectLst/>
                <a:latin typeface="+mn-lt"/>
                <a:ea typeface="+mn-ea"/>
                <a:cs typeface="+mn-cs"/>
              </a:rPr>
              <a:t>עם החזרה ההדרגתית לשגרה, </a:t>
            </a:r>
            <a:r>
              <a:rPr lang="he-IL" sz="1200" b="0" kern="1200" dirty="0" smtClean="0">
                <a:solidFill>
                  <a:srgbClr val="FF0000"/>
                </a:solidFill>
                <a:effectLst/>
                <a:latin typeface="+mn-lt"/>
                <a:ea typeface="+mn-ea"/>
                <a:cs typeface="+mn-cs"/>
              </a:rPr>
              <a:t>חשוב לזכור כי הרשת היא מרחב בו</a:t>
            </a:r>
            <a:r>
              <a:rPr lang="he-IL" sz="1200" b="0" kern="1200" baseline="0" dirty="0" smtClean="0">
                <a:solidFill>
                  <a:srgbClr val="FF0000"/>
                </a:solidFill>
                <a:effectLst/>
                <a:latin typeface="+mn-lt"/>
                <a:ea typeface="+mn-ea"/>
                <a:cs typeface="+mn-cs"/>
              </a:rPr>
              <a:t> ילדינו ימשיכו להתנהל, </a:t>
            </a:r>
            <a:r>
              <a:rPr lang="he-IL" sz="1200" b="0" kern="1200" dirty="0" smtClean="0">
                <a:solidFill>
                  <a:schemeClr val="tx1"/>
                </a:solidFill>
                <a:effectLst/>
                <a:latin typeface="+mn-lt"/>
                <a:ea typeface="+mn-ea"/>
                <a:cs typeface="+mn-cs"/>
              </a:rPr>
              <a:t>אך זה הוא מרחב אחד מיני רבים במרחבי החיים השונים.</a:t>
            </a:r>
            <a:endParaRPr lang="en-US" sz="1200" b="0" kern="120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kern="1200" dirty="0" smtClean="0">
                <a:solidFill>
                  <a:schemeClr val="tx1"/>
                </a:solidFill>
                <a:effectLst/>
                <a:latin typeface="+mn-lt"/>
                <a:ea typeface="+mn-ea"/>
                <a:cs typeface="+mn-cs"/>
              </a:rPr>
              <a:t>בשיעורנו היום נזמין את הילדים לחשוב על התנהלות מושכלת בשעות הפנאי, על משך השימוש במסכים ועל החשיבות שבכיבוד הגבולות שמציבים ההורים. כמו כן, נזכיר לתלמידינו שגם הם מסוגלים להציב לעצמם גבולות של בטיחות, בריאות ואחריות.</a:t>
            </a:r>
            <a:endParaRPr lang="en-US" b="0" dirty="0" smtClean="0">
              <a:effectLst/>
            </a:endParaRPr>
          </a:p>
          <a:p>
            <a:endParaRPr lang="he-IL" dirty="0" smtClean="0"/>
          </a:p>
          <a:p>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a:t>
            </a:fld>
            <a:endParaRPr lang="he-IL"/>
          </a:p>
        </p:txBody>
      </p:sp>
    </p:spTree>
    <p:extLst>
      <p:ext uri="{BB962C8B-B14F-4D97-AF65-F5344CB8AC3E}">
        <p14:creationId xmlns:p14="http://schemas.microsoft.com/office/powerpoint/2010/main" val="751118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r>
              <a:rPr lang="he-IL" sz="1200" b="0" dirty="0" smtClean="0">
                <a:solidFill>
                  <a:schemeClr val="tx1"/>
                </a:solidFill>
              </a:rPr>
              <a:t>בתום</a:t>
            </a:r>
            <a:r>
              <a:rPr lang="he-IL" sz="1200" b="0" baseline="0" dirty="0" smtClean="0">
                <a:solidFill>
                  <a:schemeClr val="tx1"/>
                </a:solidFill>
              </a:rPr>
              <a:t> הדיון, </a:t>
            </a:r>
            <a:r>
              <a:rPr lang="he-IL" dirty="0" smtClean="0"/>
              <a:t>המורה תסביר: שעות הפנאי הן חשובות ונפלאות. בשעות הפנאי אנחנו יכולים להקשיב ללב שלנו ולבחור מה לעשות. יחד עם זאת, פעמים רבות קורה שאנחנו נהנים בפעילות הפנאי וקשה לנו להפסיק אותה. </a:t>
            </a:r>
            <a:endParaRPr lang="he-IL" sz="1200" b="0" dirty="0">
              <a:solidFill>
                <a:schemeClr val="tx1"/>
              </a:solidFill>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10</a:t>
            </a:fld>
            <a:endParaRPr lang="he-IL"/>
          </a:p>
        </p:txBody>
      </p:sp>
    </p:spTree>
    <p:extLst>
      <p:ext uri="{BB962C8B-B14F-4D97-AF65-F5344CB8AC3E}">
        <p14:creationId xmlns:p14="http://schemas.microsoft.com/office/powerpoint/2010/main" val="3456280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0" i="0" u="none" strike="noStrike" kern="1200" baseline="0" dirty="0" smtClean="0">
                <a:solidFill>
                  <a:schemeClr val="tx1"/>
                </a:solidFill>
                <a:latin typeface="+mn-lt"/>
                <a:ea typeface="+mn-ea"/>
                <a:cs typeface="+mn-cs"/>
              </a:rPr>
              <a:t>המורה תבחר ארבעה מתנדבים. הארבעה יתחלקו לזוגות, כל זוג יקבל משחק (לשיקול דעת המורה באילו משחקים לבחור - משחק קופסא, קלפים, כדור וכדומה). זוג א' לא יוגבל בזמן. זוג ב' יקבל שעון חול (טיימר), ויונחה לשחק עד שהשעון מראה שתם הזמן. לאחר מספר דקות, על המורה לעצור גם את זוג א' ולבקש מהם לסיים את המשחק. שאר תלמידי הכיתה יצפו בהתנהלות של שני הזוגות. </a:t>
            </a:r>
            <a:endParaRPr lang="en-US" sz="1200" b="0" i="0" u="none" strike="noStrike" kern="1200" baseline="0" dirty="0" smtClean="0">
              <a:solidFill>
                <a:schemeClr val="tx1"/>
              </a:solidFill>
              <a:latin typeface="+mn-lt"/>
              <a:ea typeface="+mn-ea"/>
              <a:cs typeface="+mn-cs"/>
            </a:endParaRPr>
          </a:p>
          <a:p>
            <a:pPr rtl="1"/>
            <a:endParaRPr lang="he-IL" sz="1200" b="1" i="0" u="none" strike="noStrike" kern="1200" baseline="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11</a:t>
            </a:fld>
            <a:endParaRPr lang="he-IL"/>
          </a:p>
        </p:txBody>
      </p:sp>
    </p:spTree>
    <p:extLst>
      <p:ext uri="{BB962C8B-B14F-4D97-AF65-F5344CB8AC3E}">
        <p14:creationId xmlns:p14="http://schemas.microsoft.com/office/powerpoint/2010/main" val="3463398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kern="1200" dirty="0">
                <a:solidFill>
                  <a:schemeClr val="tx1"/>
                </a:solidFill>
                <a:effectLst/>
                <a:latin typeface="+mn-lt"/>
                <a:ea typeface="+mn-ea"/>
                <a:cs typeface="+mn-cs"/>
              </a:rPr>
              <a:t>בתום ההתנסות המורה תזמין את הכיתה לשיחה אודות ההתנסות והצפייה בה:</a:t>
            </a:r>
            <a:endParaRPr lang="en-US" sz="1200" kern="1200" dirty="0">
              <a:solidFill>
                <a:schemeClr val="tx1"/>
              </a:solidFill>
              <a:effectLst/>
              <a:latin typeface="+mn-lt"/>
              <a:ea typeface="+mn-ea"/>
              <a:cs typeface="+mn-cs"/>
            </a:endParaRPr>
          </a:p>
          <a:p>
            <a:pPr rtl="1"/>
            <a:r>
              <a:rPr lang="he-IL" sz="1200" u="sng" kern="1200" dirty="0">
                <a:solidFill>
                  <a:schemeClr val="tx1"/>
                </a:solidFill>
                <a:effectLst/>
                <a:latin typeface="+mn-lt"/>
                <a:ea typeface="+mn-ea"/>
                <a:cs typeface="+mn-cs"/>
              </a:rPr>
              <a:t>שאלות לצופים:</a:t>
            </a:r>
            <a:endParaRPr lang="en-US" sz="1200" kern="1200" dirty="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 מה </a:t>
            </a:r>
            <a:r>
              <a:rPr lang="he-IL" sz="1200" kern="1200" dirty="0">
                <a:solidFill>
                  <a:schemeClr val="tx1"/>
                </a:solidFill>
                <a:effectLst/>
                <a:latin typeface="+mn-lt"/>
                <a:ea typeface="+mn-ea"/>
                <a:cs typeface="+mn-cs"/>
              </a:rPr>
              <a:t>ראיתם ומה שמעתם במהלך הצפייה בתלמידים ששיחקו?</a:t>
            </a:r>
            <a:endParaRPr lang="en-US" sz="1200" kern="1200" dirty="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 כיצד </a:t>
            </a:r>
            <a:r>
              <a:rPr lang="he-IL" sz="1200" kern="1200" dirty="0">
                <a:solidFill>
                  <a:schemeClr val="tx1"/>
                </a:solidFill>
                <a:effectLst/>
                <a:latin typeface="+mn-lt"/>
                <a:ea typeface="+mn-ea"/>
                <a:cs typeface="+mn-cs"/>
              </a:rPr>
              <a:t>לדעתכם הרגישו הילדים במשחק? </a:t>
            </a:r>
            <a:endParaRPr lang="en-US" sz="1200" kern="1200" dirty="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 למי </a:t>
            </a:r>
            <a:r>
              <a:rPr lang="he-IL" sz="1200" kern="1200" dirty="0">
                <a:solidFill>
                  <a:schemeClr val="tx1"/>
                </a:solidFill>
                <a:effectLst/>
                <a:latin typeface="+mn-lt"/>
                <a:ea typeface="+mn-ea"/>
                <a:cs typeface="+mn-cs"/>
              </a:rPr>
              <a:t>מהזוגות היה קשה יותר לעצור את המשחק? מדוע?  </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12</a:t>
            </a:fld>
            <a:endParaRPr lang="he-IL"/>
          </a:p>
        </p:txBody>
      </p:sp>
    </p:spTree>
    <p:extLst>
      <p:ext uri="{BB962C8B-B14F-4D97-AF65-F5344CB8AC3E}">
        <p14:creationId xmlns:p14="http://schemas.microsoft.com/office/powerpoint/2010/main" val="299708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u="sng" kern="1200" dirty="0" smtClean="0">
                <a:solidFill>
                  <a:schemeClr val="tx1"/>
                </a:solidFill>
                <a:effectLst/>
                <a:latin typeface="+mn-lt"/>
                <a:ea typeface="+mn-ea"/>
                <a:cs typeface="+mn-cs"/>
              </a:rPr>
              <a:t>שאלות </a:t>
            </a:r>
            <a:r>
              <a:rPr lang="he-IL" sz="1200" u="sng" kern="1200" dirty="0">
                <a:solidFill>
                  <a:schemeClr val="tx1"/>
                </a:solidFill>
                <a:effectLst/>
                <a:latin typeface="+mn-lt"/>
                <a:ea typeface="+mn-ea"/>
                <a:cs typeface="+mn-cs"/>
              </a:rPr>
              <a:t>למשתתפים במשחק:</a:t>
            </a:r>
            <a:endParaRPr lang="en-US" sz="1200" kern="1200" dirty="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 כיצד </a:t>
            </a:r>
            <a:r>
              <a:rPr lang="he-IL" sz="1200" kern="1200" dirty="0">
                <a:solidFill>
                  <a:schemeClr val="tx1"/>
                </a:solidFill>
                <a:effectLst/>
                <a:latin typeface="+mn-lt"/>
                <a:ea typeface="+mn-ea"/>
                <a:cs typeface="+mn-cs"/>
              </a:rPr>
              <a:t>הרגשתם במהלך המשחק? </a:t>
            </a:r>
            <a:endParaRPr lang="en-US" sz="1200" kern="1200" dirty="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 שאלה </a:t>
            </a:r>
            <a:r>
              <a:rPr lang="he-IL" sz="1200" kern="1200" dirty="0">
                <a:solidFill>
                  <a:schemeClr val="tx1"/>
                </a:solidFill>
                <a:effectLst/>
                <a:latin typeface="+mn-lt"/>
                <a:ea typeface="+mn-ea"/>
                <a:cs typeface="+mn-cs"/>
              </a:rPr>
              <a:t>לזוג שהשתמש בשעון החול: האם היה לכם קשה לעצור את המשחק? מה עזר לכם?</a:t>
            </a:r>
            <a:endParaRPr lang="en-US" sz="1200" kern="1200" dirty="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 שאלה </a:t>
            </a:r>
            <a:r>
              <a:rPr lang="he-IL" sz="1200" kern="1200" dirty="0">
                <a:solidFill>
                  <a:schemeClr val="tx1"/>
                </a:solidFill>
                <a:effectLst/>
                <a:latin typeface="+mn-lt"/>
                <a:ea typeface="+mn-ea"/>
                <a:cs typeface="+mn-cs"/>
              </a:rPr>
              <a:t>לזוג ששיחק ללא הגבלת זמן: האם היה לכם קשה לעצור את המשחק? מה עזר לכם</a:t>
            </a:r>
            <a:r>
              <a:rPr lang="he-IL"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13</a:t>
            </a:fld>
            <a:endParaRPr lang="he-IL"/>
          </a:p>
        </p:txBody>
      </p:sp>
    </p:spTree>
    <p:extLst>
      <p:ext uri="{BB962C8B-B14F-4D97-AF65-F5344CB8AC3E}">
        <p14:creationId xmlns:p14="http://schemas.microsoft.com/office/powerpoint/2010/main" val="1472612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kern="1200" dirty="0">
                <a:solidFill>
                  <a:schemeClr val="tx1"/>
                </a:solidFill>
                <a:effectLst/>
                <a:latin typeface="+mn-lt"/>
                <a:ea typeface="+mn-ea"/>
                <a:cs typeface="+mn-cs"/>
              </a:rPr>
              <a:t>בתום ההתנסות המורה תזמין את הכיתה לשיחה אודות ההתנסות והצפייה בה:</a:t>
            </a:r>
            <a:endParaRPr lang="en-US" sz="1200" kern="1200" dirty="0">
              <a:solidFill>
                <a:schemeClr val="tx1"/>
              </a:solidFill>
              <a:effectLst/>
              <a:latin typeface="+mn-lt"/>
              <a:ea typeface="+mn-ea"/>
              <a:cs typeface="+mn-cs"/>
            </a:endParaRPr>
          </a:p>
          <a:p>
            <a:pPr rtl="1"/>
            <a:r>
              <a:rPr lang="he-IL" sz="1200" u="sng" kern="1200" dirty="0" smtClean="0">
                <a:solidFill>
                  <a:schemeClr val="tx1"/>
                </a:solidFill>
                <a:effectLst/>
                <a:latin typeface="+mn-lt"/>
                <a:ea typeface="+mn-ea"/>
                <a:cs typeface="+mn-cs"/>
              </a:rPr>
              <a:t>שאלה </a:t>
            </a:r>
            <a:r>
              <a:rPr lang="he-IL" sz="1200" u="sng" kern="1200" dirty="0">
                <a:solidFill>
                  <a:schemeClr val="tx1"/>
                </a:solidFill>
                <a:effectLst/>
                <a:latin typeface="+mn-lt"/>
                <a:ea typeface="+mn-ea"/>
                <a:cs typeface="+mn-cs"/>
              </a:rPr>
              <a:t>לכלל הכיתה:</a:t>
            </a:r>
            <a:endParaRPr lang="en-US" sz="1200" kern="1200" dirty="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 מדוע </a:t>
            </a:r>
            <a:r>
              <a:rPr lang="he-IL" sz="1200" kern="1200" dirty="0">
                <a:solidFill>
                  <a:schemeClr val="tx1"/>
                </a:solidFill>
                <a:effectLst/>
                <a:latin typeface="+mn-lt"/>
                <a:ea typeface="+mn-ea"/>
                <a:cs typeface="+mn-cs"/>
              </a:rPr>
              <a:t>לדעתכם יש/אין הבדל בתחושות בין שני הזוגות? </a:t>
            </a:r>
            <a:endParaRPr lang="en-US" sz="1200" kern="1200" dirty="0">
              <a:solidFill>
                <a:schemeClr val="tx1"/>
              </a:solidFill>
              <a:effectLst/>
              <a:latin typeface="+mn-lt"/>
              <a:ea typeface="+mn-ea"/>
              <a:cs typeface="+mn-cs"/>
            </a:endParaRPr>
          </a:p>
          <a:p>
            <a:pPr rtl="1"/>
            <a:r>
              <a:rPr lang="he-IL" sz="1200" b="1" u="sng" kern="1200" dirty="0">
                <a:solidFill>
                  <a:schemeClr val="tx1"/>
                </a:solidFill>
                <a:effectLst/>
                <a:latin typeface="+mn-lt"/>
                <a:ea typeface="+mn-ea"/>
                <a:cs typeface="+mn-cs"/>
              </a:rPr>
              <a:t>המורה תסביר</a:t>
            </a:r>
            <a:r>
              <a:rPr lang="he-IL" sz="1200" kern="1200" dirty="0">
                <a:solidFill>
                  <a:schemeClr val="tx1"/>
                </a:solidFill>
                <a:effectLst/>
                <a:latin typeface="+mn-lt"/>
                <a:ea typeface="+mn-ea"/>
                <a:cs typeface="+mn-cs"/>
              </a:rPr>
              <a:t>: גם בחיי היומיום אנו נתקלים במצבים בהם קשה לנו להפסיק פעילות כלשהי שבה עסקנו. </a:t>
            </a:r>
            <a:endParaRPr lang="he-IL"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מי </a:t>
            </a:r>
            <a:r>
              <a:rPr lang="he-IL" sz="1200" kern="1200" dirty="0">
                <a:solidFill>
                  <a:schemeClr val="tx1"/>
                </a:solidFill>
                <a:effectLst/>
                <a:latin typeface="+mn-lt"/>
                <a:ea typeface="+mn-ea"/>
                <a:cs typeface="+mn-cs"/>
              </a:rPr>
              <a:t>יכול לספר על מקרה כזה? כיצד התמודדתם? (דוגמאות לפעילויות שונות: משחק בגן שעשועים, צפייה בטלוויזיה, משחק במחשב, משחק עם חברים ועוד).</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המורה תסביר: במקרים רבים המבוגרים (הורים, מורים) מציבים גבולות ואומרים לכם מה מותר/ אסור/ כדאי/ לא כדאי. זהו גבול חיצוני שאדם אחר שם בעבורנו. </a:t>
            </a:r>
            <a:endParaRPr lang="en-US" sz="1200" kern="1200" dirty="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 אילו </a:t>
            </a:r>
            <a:r>
              <a:rPr lang="he-IL" sz="1200" kern="1200" dirty="0">
                <a:solidFill>
                  <a:schemeClr val="tx1"/>
                </a:solidFill>
                <a:effectLst/>
                <a:latin typeface="+mn-lt"/>
                <a:ea typeface="+mn-ea"/>
                <a:cs typeface="+mn-cs"/>
              </a:rPr>
              <a:t>גבולות יש בבית הספר? אילו גבולות יש בבית? </a:t>
            </a:r>
            <a:endParaRPr lang="en-US" sz="1200" kern="1200" dirty="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 כיצד </a:t>
            </a:r>
            <a:r>
              <a:rPr lang="he-IL" sz="1200" kern="1200" dirty="0">
                <a:solidFill>
                  <a:schemeClr val="tx1"/>
                </a:solidFill>
                <a:effectLst/>
                <a:latin typeface="+mn-lt"/>
                <a:ea typeface="+mn-ea"/>
                <a:cs typeface="+mn-cs"/>
              </a:rPr>
              <a:t>אתם מרגישים כשמציבים לכם גבול? </a:t>
            </a:r>
            <a:endParaRPr lang="en-US" sz="1200" kern="1200" dirty="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 במה </a:t>
            </a:r>
            <a:r>
              <a:rPr lang="he-IL" sz="1200" kern="1200" dirty="0">
                <a:solidFill>
                  <a:schemeClr val="tx1"/>
                </a:solidFill>
                <a:effectLst/>
                <a:latin typeface="+mn-lt"/>
                <a:ea typeface="+mn-ea"/>
                <a:cs typeface="+mn-cs"/>
              </a:rPr>
              <a:t>הגבולות מסייעים לכם?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baseline="0" dirty="0">
              <a:latin typeface="Tahoma" panose="020B0604030504040204" pitchFamily="34" charset="0"/>
              <a:ea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14</a:t>
            </a:fld>
            <a:endParaRPr lang="he-IL"/>
          </a:p>
        </p:txBody>
      </p:sp>
    </p:spTree>
    <p:extLst>
      <p:ext uri="{BB962C8B-B14F-4D97-AF65-F5344CB8AC3E}">
        <p14:creationId xmlns:p14="http://schemas.microsoft.com/office/powerpoint/2010/main" val="2048953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r>
              <a:rPr lang="he-IL" dirty="0" smtClean="0"/>
              <a:t>המורה תסביר לתלמידים: כעת נצפה בחלק מפרק של הסדרה "ארתור" ששמו "מוח מתמכר". </a:t>
            </a: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r>
              <a:rPr lang="he-IL" dirty="0" smtClean="0"/>
              <a:t>לתשומת לב המורה: בשיחה עם התלמידים איננו משתמשים במונח "התמכרות", אף כי הוא עולה בפרק. בשיחה ניתן להשתמש בביטויים "שימוש מאוזן" או "חשיפת יתר למסכים", ולהסביר כי חשיפת יתר הוא מצב בו אנו עושים דבר מה לעתים קרובות, מתקשים להגביל את עצמנו ולהפסיק ואף מרגישים שזה פוגע בנו ובתפקוד היומיומי שלנו.</a:t>
            </a:r>
            <a:endParaRPr lang="he-IL" sz="1200" b="1" baseline="0" dirty="0">
              <a:latin typeface="Tahoma" panose="020B0604030504040204" pitchFamily="34" charset="0"/>
              <a:ea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15</a:t>
            </a:fld>
            <a:endParaRPr lang="he-IL"/>
          </a:p>
        </p:txBody>
      </p:sp>
    </p:spTree>
    <p:extLst>
      <p:ext uri="{BB962C8B-B14F-4D97-AF65-F5344CB8AC3E}">
        <p14:creationId xmlns:p14="http://schemas.microsoft.com/office/powerpoint/2010/main" val="44684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r>
              <a:rPr lang="he-IL" sz="1200" dirty="0" smtClean="0">
                <a:solidFill>
                  <a:srgbClr val="000000"/>
                </a:solidFill>
              </a:rPr>
              <a:t>המורה תזמין את התלמידים לענות</a:t>
            </a:r>
            <a:r>
              <a:rPr lang="he-IL" sz="1200" baseline="0" dirty="0" smtClean="0">
                <a:solidFill>
                  <a:srgbClr val="000000"/>
                </a:solidFill>
              </a:rPr>
              <a:t> על השאלות המופיעות בשקופית.</a:t>
            </a:r>
          </a:p>
          <a:p>
            <a:pPr marL="171450" marR="0" lvl="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he-IL" dirty="0" smtClean="0">
                <a:solidFill>
                  <a:srgbClr val="000000"/>
                </a:solidFill>
              </a:rPr>
              <a:t>ספרו במילים שלכם – מה התרחש בפרק?</a:t>
            </a:r>
          </a:p>
          <a:p>
            <a:pPr marL="171450" marR="0" lvl="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he-IL" dirty="0" smtClean="0">
                <a:solidFill>
                  <a:srgbClr val="000000"/>
                </a:solidFill>
              </a:rPr>
              <a:t>מה הרגשתם ומה חשבתם כשצפיתם באלן, גיבור הפרק?</a:t>
            </a:r>
          </a:p>
          <a:p>
            <a:pPr marL="171450" marR="0" lvl="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he-IL" dirty="0" smtClean="0">
                <a:solidFill>
                  <a:srgbClr val="000000"/>
                </a:solidFill>
              </a:rPr>
              <a:t>מה </a:t>
            </a:r>
            <a:r>
              <a:rPr lang="he-IL" dirty="0">
                <a:solidFill>
                  <a:srgbClr val="000000"/>
                </a:solidFill>
              </a:rPr>
              <a:t>ניתן לומר על התנהלותו של אלן? </a:t>
            </a:r>
            <a:r>
              <a:rPr lang="he-IL" dirty="0" smtClean="0">
                <a:solidFill>
                  <a:srgbClr val="000000"/>
                </a:solidFill>
              </a:rPr>
              <a:t>האם </a:t>
            </a:r>
            <a:r>
              <a:rPr lang="he-IL" dirty="0">
                <a:solidFill>
                  <a:srgbClr val="000000"/>
                </a:solidFill>
              </a:rPr>
              <a:t>ומה הוא הרוויח? (נהנה מהצפייה בסדרה), האם וכיצד התנהלותו פגעה בו? (אלן ויתר על דברים שחשובים לו - הכנת שיעורי בית, רכיבה על אופניים עם חברים, היה לא מרוכז בכיתה ועוד).</a:t>
            </a:r>
            <a:endParaRPr lang="en-US" dirty="0">
              <a:solidFill>
                <a:srgbClr val="000000"/>
              </a:solidFill>
            </a:endParaRP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baseline="0" dirty="0">
              <a:latin typeface="Tahoma" panose="020B0604030504040204" pitchFamily="34" charset="0"/>
              <a:ea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16</a:t>
            </a:fld>
            <a:endParaRPr lang="he-IL"/>
          </a:p>
        </p:txBody>
      </p:sp>
    </p:spTree>
    <p:extLst>
      <p:ext uri="{BB962C8B-B14F-4D97-AF65-F5344CB8AC3E}">
        <p14:creationId xmlns:p14="http://schemas.microsoft.com/office/powerpoint/2010/main" val="279720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a:r>
              <a:rPr lang="he-IL" sz="1200" dirty="0" smtClean="0">
                <a:solidFill>
                  <a:srgbClr val="000000"/>
                </a:solidFill>
              </a:rPr>
              <a:t>המורה תזמין את התלמידים לענות</a:t>
            </a:r>
            <a:r>
              <a:rPr lang="he-IL" sz="1200" baseline="0" dirty="0" smtClean="0">
                <a:solidFill>
                  <a:srgbClr val="000000"/>
                </a:solidFill>
              </a:rPr>
              <a:t> על השאלות המופיעות בשקופית.</a:t>
            </a:r>
          </a:p>
          <a:p>
            <a:pPr lvl="0"/>
            <a:r>
              <a:rPr lang="he-IL" sz="1200" baseline="0" dirty="0" smtClean="0">
                <a:solidFill>
                  <a:srgbClr val="000000"/>
                </a:solidFill>
              </a:rPr>
              <a:t>* </a:t>
            </a:r>
            <a:r>
              <a:rPr lang="he-IL" sz="1200" dirty="0" smtClean="0">
                <a:solidFill>
                  <a:srgbClr val="000000"/>
                </a:solidFill>
              </a:rPr>
              <a:t>במהלך </a:t>
            </a:r>
            <a:r>
              <a:rPr lang="he-IL" sz="1200" dirty="0">
                <a:solidFill>
                  <a:srgbClr val="000000"/>
                </a:solidFill>
              </a:rPr>
              <a:t>הפרק אלן מבין שקשה לו להפסיק לצפות בסדרה. כיצד הוא מתמודד באופן אישי עם הקושי ומי מסייע לו? (בהקשר זה חשוב להדגיש את מקום החברים ששיקפו לו את מצבו וסייעו לו לחזור לתפקוד בשגרת היומיום).</a:t>
            </a:r>
            <a:endParaRPr lang="en-US" sz="1200" dirty="0">
              <a:solidFill>
                <a:srgbClr val="000000"/>
              </a:solidFill>
            </a:endParaRPr>
          </a:p>
          <a:p>
            <a:pPr lvl="0"/>
            <a:r>
              <a:rPr lang="he-IL" sz="1200" dirty="0" smtClean="0">
                <a:solidFill>
                  <a:srgbClr val="000000"/>
                </a:solidFill>
              </a:rPr>
              <a:t>* בתחילת </a:t>
            </a:r>
            <a:r>
              <a:rPr lang="he-IL" sz="1200" dirty="0">
                <a:solidFill>
                  <a:srgbClr val="000000"/>
                </a:solidFill>
              </a:rPr>
              <a:t>הפרק ארתור שואל: "</a:t>
            </a:r>
            <a:r>
              <a:rPr lang="he-IL" sz="1200" b="1" dirty="0">
                <a:solidFill>
                  <a:srgbClr val="000000"/>
                </a:solidFill>
              </a:rPr>
              <a:t>למה כל כך קשה לאנשים לעצור ברגע הנכון?"</a:t>
            </a:r>
            <a:r>
              <a:rPr lang="he-IL" sz="1200" dirty="0">
                <a:solidFill>
                  <a:srgbClr val="000000"/>
                </a:solidFill>
              </a:rPr>
              <a:t> האם גם לכם קרה מקרה דומה למקרה של אלן שבו התקשיתם להתנתק מהמסכים? (טלוויזיה, מחשב, משחקי מחשב, טלפון נייד, </a:t>
            </a:r>
            <a:r>
              <a:rPr lang="he-IL" sz="1200" dirty="0" err="1">
                <a:solidFill>
                  <a:srgbClr val="000000"/>
                </a:solidFill>
              </a:rPr>
              <a:t>טאבלט</a:t>
            </a:r>
            <a:r>
              <a:rPr lang="he-IL" sz="1200" dirty="0">
                <a:solidFill>
                  <a:srgbClr val="000000"/>
                </a:solidFill>
              </a:rPr>
              <a:t> ועוד) שתפו אותנו.</a:t>
            </a:r>
            <a:endParaRPr lang="en-US" sz="1200" dirty="0">
              <a:solidFill>
                <a:srgbClr val="000000"/>
              </a:solidFill>
            </a:endParaRPr>
          </a:p>
          <a:p>
            <a:pPr lvl="0"/>
            <a:r>
              <a:rPr lang="he-IL" sz="1200" dirty="0" smtClean="0">
                <a:solidFill>
                  <a:srgbClr val="000000"/>
                </a:solidFill>
              </a:rPr>
              <a:t>* בסיום </a:t>
            </a:r>
            <a:r>
              <a:rPr lang="he-IL" sz="1200" dirty="0">
                <a:solidFill>
                  <a:srgbClr val="000000"/>
                </a:solidFill>
              </a:rPr>
              <a:t>הסרטון אלן מדבר על </a:t>
            </a:r>
            <a:r>
              <a:rPr lang="he-IL" sz="1200" b="1" dirty="0">
                <a:solidFill>
                  <a:srgbClr val="000000"/>
                </a:solidFill>
              </a:rPr>
              <a:t>כללים</a:t>
            </a:r>
            <a:r>
              <a:rPr lang="he-IL" sz="1200" dirty="0">
                <a:solidFill>
                  <a:srgbClr val="000000"/>
                </a:solidFill>
              </a:rPr>
              <a:t>: מי קובע את כללי השימוש במסכים אצלכם בבית? האם ומדוע הכללים חשובים?</a:t>
            </a:r>
            <a:endParaRPr lang="en-US" sz="1200" dirty="0">
              <a:solidFill>
                <a:srgbClr val="000000"/>
              </a:solidFill>
            </a:endParaRPr>
          </a:p>
          <a:p>
            <a:endParaRPr lang="he-IL" dirty="0"/>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17</a:t>
            </a:fld>
            <a:endParaRPr lang="he-IL"/>
          </a:p>
        </p:txBody>
      </p:sp>
    </p:spTree>
    <p:extLst>
      <p:ext uri="{BB962C8B-B14F-4D97-AF65-F5344CB8AC3E}">
        <p14:creationId xmlns:p14="http://schemas.microsoft.com/office/powerpoint/2010/main" val="1281148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a:r>
              <a:rPr lang="he-IL" sz="1200" dirty="0" smtClean="0">
                <a:solidFill>
                  <a:srgbClr val="000000"/>
                </a:solidFill>
              </a:rPr>
              <a:t>המורה תסכם ביחד עם התלמידים:</a:t>
            </a:r>
          </a:p>
          <a:p>
            <a:pPr lvl="0"/>
            <a:r>
              <a:rPr lang="he-IL" sz="1200" dirty="0" smtClean="0">
                <a:solidFill>
                  <a:srgbClr val="000000"/>
                </a:solidFill>
              </a:rPr>
              <a:t>* שעות </a:t>
            </a:r>
            <a:r>
              <a:rPr lang="he-IL" sz="1200" dirty="0">
                <a:solidFill>
                  <a:srgbClr val="000000"/>
                </a:solidFill>
              </a:rPr>
              <a:t>הפנאי הן חשובות ונפלאות. בשעות הפנאי אנחנו יכולים להקשיב ללב שלנו ולבחור מה לעשות. </a:t>
            </a:r>
            <a:endParaRPr lang="en-US" sz="1200" dirty="0">
              <a:solidFill>
                <a:srgbClr val="000000"/>
              </a:solidFill>
            </a:endParaRPr>
          </a:p>
          <a:p>
            <a:pPr lvl="0"/>
            <a:r>
              <a:rPr lang="he-IL" sz="1200" dirty="0" smtClean="0">
                <a:solidFill>
                  <a:srgbClr val="000000"/>
                </a:solidFill>
              </a:rPr>
              <a:t>* פעמים </a:t>
            </a:r>
            <a:r>
              <a:rPr lang="he-IL" sz="1200" dirty="0">
                <a:solidFill>
                  <a:srgbClr val="000000"/>
                </a:solidFill>
              </a:rPr>
              <a:t>רבות קורה שאנחנו נהנים בפעילות הפנאי וקשה לנו להפסיק אותה. חשוב להיות ערים לכך. </a:t>
            </a:r>
            <a:endParaRPr lang="en-US" sz="1200" dirty="0">
              <a:solidFill>
                <a:srgbClr val="000000"/>
              </a:solidFill>
            </a:endParaRPr>
          </a:p>
          <a:p>
            <a:pPr lvl="0"/>
            <a:r>
              <a:rPr lang="he-IL" sz="1200" dirty="0" smtClean="0">
                <a:solidFill>
                  <a:srgbClr val="000000"/>
                </a:solidFill>
              </a:rPr>
              <a:t>* מומלץ </a:t>
            </a:r>
            <a:r>
              <a:rPr lang="he-IL" sz="1200" dirty="0">
                <a:solidFill>
                  <a:srgbClr val="000000"/>
                </a:solidFill>
              </a:rPr>
              <a:t>לשלב מגוון פעילויות פנאי מעבר למסכים, כגון - בילוי עם המשפחה, מפגש עם חברים, למידה, יצירה, פעילות ספורטיבית ועוד. </a:t>
            </a:r>
            <a:endParaRPr lang="en-US" sz="1200" dirty="0">
              <a:solidFill>
                <a:srgbClr val="000000"/>
              </a:solidFill>
            </a:endParaRPr>
          </a:p>
          <a:p>
            <a:pPr lvl="0"/>
            <a:r>
              <a:rPr lang="he-IL" sz="1200" dirty="0" smtClean="0">
                <a:solidFill>
                  <a:srgbClr val="000000"/>
                </a:solidFill>
              </a:rPr>
              <a:t>* לעתים</a:t>
            </a:r>
            <a:r>
              <a:rPr lang="he-IL" sz="1200" dirty="0">
                <a:solidFill>
                  <a:srgbClr val="000000"/>
                </a:solidFill>
              </a:rPr>
              <a:t>, המבוגרים מציבים לנו גבולות וחוקים בנושאים שונים. חשוב לכבד חוקים אלו לגבי פעילויות הפנאי ככלל ושימוש במסכים בפרט. כדאי לזכור שהמטרה של הכללים הללו היא לשמור ולהגן עלינו ולאפשר לנו להתנסות במגוון רחב של פעילויות בכל יום.</a:t>
            </a:r>
            <a:endParaRPr lang="en-US" sz="1200" dirty="0">
              <a:solidFill>
                <a:srgbClr val="000000"/>
              </a:solidFill>
            </a:endParaRPr>
          </a:p>
          <a:p>
            <a:pPr marL="0" indent="0">
              <a:buFont typeface="Arial" panose="020B0604020202020204" pitchFamily="34" charset="0"/>
              <a:buNone/>
            </a:pPr>
            <a:r>
              <a:rPr lang="he-IL" dirty="0" smtClean="0"/>
              <a:t>למורה:</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b="1" baseline="0" dirty="0" smtClean="0"/>
              <a:t>*</a:t>
            </a:r>
            <a:r>
              <a:rPr lang="he-IL" b="0" baseline="0" dirty="0" smtClean="0"/>
              <a:t> חשוב להדגיש כי מטרת הכללים לשמור ולהגן על הילדים: הגנה מפני פגיעה, חשיפה לתכנים לא </a:t>
            </a:r>
            <a:r>
              <a:rPr lang="he-IL" b="0" baseline="0" dirty="0" err="1" smtClean="0"/>
              <a:t>תואמי</a:t>
            </a:r>
            <a:r>
              <a:rPr lang="he-IL" b="0" baseline="0" dirty="0" smtClean="0"/>
              <a:t> גיל ושמירה על בריאותם, תוך התייחסות גם לפעילות גופנית.</a:t>
            </a:r>
            <a:endParaRPr lang="he-IL" dirty="0" smtClean="0"/>
          </a:p>
          <a:p>
            <a:pPr marL="0" indent="0">
              <a:buFont typeface="Arial" panose="020B0604020202020204" pitchFamily="34" charset="0"/>
              <a:buNone/>
            </a:pPr>
            <a:r>
              <a:rPr lang="he-IL" dirty="0" smtClean="0"/>
              <a:t>* חשוב לזכור- במקרה של פגיעה</a:t>
            </a:r>
            <a:r>
              <a:rPr lang="he-IL" baseline="0" dirty="0" smtClean="0"/>
              <a:t> ברשת, ניתן לפנות להורים/לצוות החינוכי (מחנכת, יועצת, מנהלת) ובמידת הצורך למוקד 105 (המטה הלאומי להגנה על ילדים ברשת).</a:t>
            </a: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18</a:t>
            </a:fld>
            <a:endParaRPr lang="he-IL"/>
          </a:p>
        </p:txBody>
      </p:sp>
    </p:spTree>
    <p:extLst>
      <p:ext uri="{BB962C8B-B14F-4D97-AF65-F5344CB8AC3E}">
        <p14:creationId xmlns:p14="http://schemas.microsoft.com/office/powerpoint/2010/main" val="4281798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המורה תיתן לכל אחד מהתלמידים </a:t>
            </a:r>
            <a:r>
              <a:rPr lang="he-IL" sz="1200" u="sng" kern="1200" dirty="0">
                <a:solidFill>
                  <a:schemeClr val="tx1"/>
                </a:solidFill>
                <a:effectLst/>
                <a:latin typeface="+mn-lt"/>
                <a:ea typeface="+mn-ea"/>
                <a:cs typeface="+mn-cs"/>
              </a:rPr>
              <a:t>דף מעוצב</a:t>
            </a:r>
            <a:r>
              <a:rPr lang="he-IL" sz="1200" kern="1200" dirty="0">
                <a:solidFill>
                  <a:schemeClr val="tx1"/>
                </a:solidFill>
                <a:effectLst/>
                <a:latin typeface="+mn-lt"/>
                <a:ea typeface="+mn-ea"/>
                <a:cs typeface="+mn-cs"/>
              </a:rPr>
              <a:t> "מסך הכללים שלי" בו ינסחו שלושה </a:t>
            </a:r>
            <a:r>
              <a:rPr lang="he-IL" sz="1200" kern="1200" dirty="0" smtClean="0">
                <a:solidFill>
                  <a:schemeClr val="tx1"/>
                </a:solidFill>
                <a:effectLst/>
                <a:latin typeface="+mn-lt"/>
                <a:ea typeface="+mn-ea"/>
                <a:cs typeface="+mn-cs"/>
              </a:rPr>
              <a:t>מרכזיים לשימוש </a:t>
            </a:r>
            <a:r>
              <a:rPr lang="he-IL" sz="1200" kern="1200" dirty="0">
                <a:solidFill>
                  <a:schemeClr val="tx1"/>
                </a:solidFill>
                <a:effectLst/>
                <a:latin typeface="+mn-lt"/>
                <a:ea typeface="+mn-ea"/>
                <a:cs typeface="+mn-cs"/>
              </a:rPr>
              <a:t>מאוזן במסכים.</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19</a:t>
            </a:fld>
            <a:endParaRPr lang="he-IL"/>
          </a:p>
        </p:txBody>
      </p:sp>
    </p:spTree>
    <p:extLst>
      <p:ext uri="{BB962C8B-B14F-4D97-AF65-F5344CB8AC3E}">
        <p14:creationId xmlns:p14="http://schemas.microsoft.com/office/powerpoint/2010/main" val="66407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2</a:t>
            </a:fld>
            <a:endParaRPr lang="he-IL"/>
          </a:p>
        </p:txBody>
      </p:sp>
    </p:spTree>
    <p:extLst>
      <p:ext uri="{BB962C8B-B14F-4D97-AF65-F5344CB8AC3E}">
        <p14:creationId xmlns:p14="http://schemas.microsoft.com/office/powerpoint/2010/main" val="334310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מידע זה נועד למורה המעבירה את השיעור ולא להצגה לתלמידים</a:t>
            </a:r>
            <a:r>
              <a:rPr lang="he-IL" dirty="0" smtClean="0"/>
              <a:t>.</a:t>
            </a:r>
          </a:p>
          <a:p>
            <a:r>
              <a:rPr lang="he-IL" dirty="0" smtClean="0"/>
              <a:t>הנתונים לקוחים מתוך "החיים הדיגיטליים- דו"ח האינטרנט של בזק" (2018, 2019).</a:t>
            </a:r>
            <a:endParaRPr lang="he-IL" dirty="0"/>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3</a:t>
            </a:fld>
            <a:endParaRPr lang="he-IL"/>
          </a:p>
        </p:txBody>
      </p:sp>
    </p:spTree>
    <p:extLst>
      <p:ext uri="{BB962C8B-B14F-4D97-AF65-F5344CB8AC3E}">
        <p14:creationId xmlns:p14="http://schemas.microsoft.com/office/powerpoint/2010/main" val="113743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r>
              <a:rPr lang="he-IL" sz="1200" b="1" dirty="0">
                <a:solidFill>
                  <a:schemeClr val="tx1"/>
                </a:solidFill>
              </a:rPr>
              <a:t>"מי פנוי לענות?"-פעילות מעוררת עניין לפתיחת השיעור:</a:t>
            </a:r>
          </a:p>
          <a:p>
            <a:pPr rtl="1"/>
            <a:r>
              <a:rPr lang="he-IL" dirty="0" smtClean="0"/>
              <a:t>המורה תסביר לתלמידים - כל אחד ואחת מאתנו אוהבים לעשות דברים שונים בזמן הפנוי שלנו. </a:t>
            </a:r>
          </a:p>
          <a:p>
            <a:pPr rtl="1"/>
            <a:r>
              <a:rPr lang="he-IL" sz="1200" b="0" i="0" u="none" strike="noStrike" kern="1200" dirty="0" smtClean="0">
                <a:solidFill>
                  <a:schemeClr val="tx1"/>
                </a:solidFill>
                <a:effectLst/>
                <a:latin typeface="+mn-lt"/>
                <a:ea typeface="+mn-ea"/>
                <a:cs typeface="+mn-cs"/>
              </a:rPr>
              <a:t>המורה תפתח בשאלה "מי פנוי לענות?" ותבחר מתנדבים מבין המצביעים.</a:t>
            </a:r>
            <a:endParaRPr lang="he-IL" dirty="0" smtClean="0"/>
          </a:p>
          <a:p>
            <a:pPr rtl="1"/>
            <a:r>
              <a:rPr lang="he-IL" dirty="0" smtClean="0"/>
              <a:t>לאחר מכן, תזמין את המתנדבים לשתף מה הם אוהבים לעשות בשעות הפנאי(בילוי עם המשפחה, מפגשים עם החברים, טיולים, קריאה, צפייה בטלוויזיה, משחק כדורגל, ריקוד, משחק במשחקי רשת ועוד). </a:t>
            </a:r>
          </a:p>
          <a:p>
            <a:pPr rtl="1"/>
            <a:r>
              <a:rPr lang="he-IL" dirty="0" smtClean="0"/>
              <a:t>המורה תשאל: מי שמע את המושג "פנאי"? מה זה "פנאי"?</a:t>
            </a:r>
            <a:r>
              <a:rPr lang="he-IL" baseline="0" dirty="0" smtClean="0"/>
              <a:t> המורה </a:t>
            </a:r>
            <a:r>
              <a:rPr lang="he-IL" dirty="0" smtClean="0"/>
              <a:t>תאסוף תשובות מהתלמידים ותגדיר עמם יחד: </a:t>
            </a:r>
            <a:r>
              <a:rPr lang="he-IL" b="1" dirty="0" smtClean="0"/>
              <a:t>פנאי הוא זמן חופשי. זמן פנוי, אשר בו אפשר לבחור מה לעשות.</a:t>
            </a:r>
            <a:endParaRPr lang="he-IL" sz="1200" b="1" i="0" u="none" strike="noStrike" kern="1200" dirty="0" smtClean="0">
              <a:solidFill>
                <a:schemeClr val="tx1"/>
              </a:solidFill>
              <a:effectLst/>
              <a:latin typeface="+mn-lt"/>
              <a:ea typeface="+mn-ea"/>
              <a:cs typeface="+mn-cs"/>
            </a:endParaRPr>
          </a:p>
          <a:p>
            <a:pPr rtl="1"/>
            <a:r>
              <a:rPr lang="he-IL" sz="1200" b="0" i="0" u="none" strike="noStrike" kern="1200" dirty="0" smtClean="0">
                <a:solidFill>
                  <a:schemeClr val="tx1"/>
                </a:solidFill>
                <a:effectLst/>
                <a:latin typeface="+mn-lt"/>
                <a:ea typeface="+mn-ea"/>
                <a:cs typeface="+mn-cs"/>
              </a:rPr>
              <a:t>לאחר</a:t>
            </a:r>
            <a:r>
              <a:rPr lang="he-IL" sz="1200" b="0" i="0" u="none" strike="noStrike" kern="1200" baseline="0" dirty="0" smtClean="0">
                <a:solidFill>
                  <a:schemeClr val="tx1"/>
                </a:solidFill>
                <a:effectLst/>
                <a:latin typeface="+mn-lt"/>
                <a:ea typeface="+mn-ea"/>
                <a:cs typeface="+mn-cs"/>
              </a:rPr>
              <a:t> מכן, באמצעות השקופיות הבאות, תזמין את התלמידים לענות על השאלות הבאות (כל שאלה נמצאת בשקופית נפרדת):</a:t>
            </a:r>
            <a:endParaRPr lang="he-IL" sz="1200" b="0" i="0" u="none" strike="noStrike" kern="1200" dirty="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 האם </a:t>
            </a:r>
            <a:r>
              <a:rPr lang="he-IL" sz="1200" kern="1200" dirty="0">
                <a:solidFill>
                  <a:schemeClr val="tx1"/>
                </a:solidFill>
                <a:effectLst/>
                <a:latin typeface="+mn-lt"/>
                <a:ea typeface="+mn-ea"/>
                <a:cs typeface="+mn-cs"/>
              </a:rPr>
              <a:t>הזמן שאתם בבית הספר הוא "פנאי"? האם הזמן שאתם בחוג הוא "פנאי"? האם שעות אחר הצהריים בבית הן "פנאי"?</a:t>
            </a:r>
            <a:endParaRPr lang="en-US" sz="1200" kern="1200" dirty="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 איך </a:t>
            </a:r>
            <a:r>
              <a:rPr lang="he-IL" sz="1200" kern="1200" dirty="0">
                <a:solidFill>
                  <a:schemeClr val="tx1"/>
                </a:solidFill>
                <a:effectLst/>
                <a:latin typeface="+mn-lt"/>
                <a:ea typeface="+mn-ea"/>
                <a:cs typeface="+mn-cs"/>
              </a:rPr>
              <a:t>אתם בוחרים מה לעשות בשעות הפנאי שלכם אחר </a:t>
            </a:r>
            <a:r>
              <a:rPr lang="he-IL" sz="1200" kern="1200" dirty="0" smtClean="0">
                <a:solidFill>
                  <a:schemeClr val="tx1"/>
                </a:solidFill>
                <a:effectLst/>
                <a:latin typeface="+mn-lt"/>
                <a:ea typeface="+mn-ea"/>
                <a:cs typeface="+mn-cs"/>
              </a:rPr>
              <a:t>הצהריים?</a:t>
            </a:r>
            <a:endParaRPr lang="en-US" sz="1200" kern="1200" dirty="0">
              <a:solidFill>
                <a:schemeClr val="tx1"/>
              </a:solidFill>
              <a:effectLst/>
              <a:latin typeface="+mn-lt"/>
              <a:ea typeface="+mn-ea"/>
              <a:cs typeface="+mn-cs"/>
            </a:endParaRPr>
          </a:p>
          <a:p>
            <a:pPr marL="0" lvl="0" indent="0" rtl="1">
              <a:buFont typeface="Arial" panose="020B0604020202020204" pitchFamily="34" charset="0"/>
              <a:buNone/>
            </a:pPr>
            <a:r>
              <a:rPr lang="he-IL" sz="1200" kern="1200" dirty="0" smtClean="0">
                <a:solidFill>
                  <a:schemeClr val="tx1"/>
                </a:solidFill>
                <a:effectLst/>
                <a:latin typeface="+mn-lt"/>
                <a:ea typeface="+mn-ea"/>
                <a:cs typeface="+mn-cs"/>
              </a:rPr>
              <a:t>* מי </a:t>
            </a:r>
            <a:r>
              <a:rPr lang="he-IL" sz="1200" kern="1200" dirty="0">
                <a:solidFill>
                  <a:schemeClr val="tx1"/>
                </a:solidFill>
                <a:effectLst/>
                <a:latin typeface="+mn-lt"/>
                <a:ea typeface="+mn-ea"/>
                <a:cs typeface="+mn-cs"/>
              </a:rPr>
              <a:t>אחראי על לוח הזמנים שלכם בשעות הפנאי?  </a:t>
            </a:r>
          </a:p>
          <a:p>
            <a:pPr marL="0" lvl="0" indent="0" rtl="1">
              <a:buFont typeface="Arial" panose="020B0604020202020204" pitchFamily="34" charset="0"/>
              <a:buNone/>
            </a:pPr>
            <a:r>
              <a:rPr lang="he-IL" sz="1200" b="0" dirty="0" smtClean="0">
                <a:solidFill>
                  <a:srgbClr val="000000"/>
                </a:solidFill>
              </a:rPr>
              <a:t>* האם אתם מציבים לעצמכם גבולות ולוחות זמנים בשעות הפנאי? אם כן, מדוע זה חשוב לכם?</a:t>
            </a:r>
            <a:endParaRPr lang="he-IL" b="0" dirty="0" smtClean="0">
              <a:solidFill>
                <a:srgbClr val="000000"/>
              </a:solidFill>
            </a:endParaRPr>
          </a:p>
          <a:p>
            <a:pPr rtl="1"/>
            <a:endParaRPr lang="he-IL" sz="1200" b="0" i="0" u="none" strike="noStrike"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dirty="0">
              <a:solidFill>
                <a:schemeClr val="tx1"/>
              </a:solidFill>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4</a:t>
            </a:fld>
            <a:endParaRPr lang="he-IL"/>
          </a:p>
        </p:txBody>
      </p:sp>
    </p:spTree>
    <p:extLst>
      <p:ext uri="{BB962C8B-B14F-4D97-AF65-F5344CB8AC3E}">
        <p14:creationId xmlns:p14="http://schemas.microsoft.com/office/powerpoint/2010/main" val="12561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dirty="0">
              <a:solidFill>
                <a:schemeClr val="tx1"/>
              </a:solidFill>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5</a:t>
            </a:fld>
            <a:endParaRPr lang="he-IL"/>
          </a:p>
        </p:txBody>
      </p:sp>
    </p:spTree>
    <p:extLst>
      <p:ext uri="{BB962C8B-B14F-4D97-AF65-F5344CB8AC3E}">
        <p14:creationId xmlns:p14="http://schemas.microsoft.com/office/powerpoint/2010/main" val="66980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dirty="0">
              <a:solidFill>
                <a:schemeClr val="tx1"/>
              </a:solidFill>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6</a:t>
            </a:fld>
            <a:endParaRPr lang="he-IL"/>
          </a:p>
        </p:txBody>
      </p:sp>
    </p:spTree>
    <p:extLst>
      <p:ext uri="{BB962C8B-B14F-4D97-AF65-F5344CB8AC3E}">
        <p14:creationId xmlns:p14="http://schemas.microsoft.com/office/powerpoint/2010/main" val="2415898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dirty="0">
              <a:solidFill>
                <a:schemeClr val="tx1"/>
              </a:solidFill>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7</a:t>
            </a:fld>
            <a:endParaRPr lang="he-IL"/>
          </a:p>
        </p:txBody>
      </p:sp>
    </p:spTree>
    <p:extLst>
      <p:ext uri="{BB962C8B-B14F-4D97-AF65-F5344CB8AC3E}">
        <p14:creationId xmlns:p14="http://schemas.microsoft.com/office/powerpoint/2010/main" val="3450194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dirty="0">
              <a:solidFill>
                <a:schemeClr val="tx1"/>
              </a:solidFill>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8</a:t>
            </a:fld>
            <a:endParaRPr lang="he-IL"/>
          </a:p>
        </p:txBody>
      </p:sp>
    </p:spTree>
    <p:extLst>
      <p:ext uri="{BB962C8B-B14F-4D97-AF65-F5344CB8AC3E}">
        <p14:creationId xmlns:p14="http://schemas.microsoft.com/office/powerpoint/2010/main" val="224309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itchFamily="34" charset="0"/>
              <a:buNone/>
              <a:tabLst/>
              <a:defRPr/>
            </a:pPr>
            <a:endParaRPr lang="he-IL" sz="1200" b="1" dirty="0">
              <a:solidFill>
                <a:schemeClr val="tx1"/>
              </a:solidFill>
            </a:endParaRPr>
          </a:p>
        </p:txBody>
      </p:sp>
      <p:sp>
        <p:nvSpPr>
          <p:cNvPr id="4" name="מציין מיקום של מספר שקופית 3"/>
          <p:cNvSpPr>
            <a:spLocks noGrp="1"/>
          </p:cNvSpPr>
          <p:nvPr>
            <p:ph type="sldNum" sz="quarter" idx="10"/>
          </p:nvPr>
        </p:nvSpPr>
        <p:spPr/>
        <p:txBody>
          <a:bodyPr/>
          <a:lstStyle/>
          <a:p>
            <a:fld id="{902DEEDA-6771-4C38-B8B8-53D0F277BC85}" type="slidenum">
              <a:rPr lang="he-IL" smtClean="0"/>
              <a:t>9</a:t>
            </a:fld>
            <a:endParaRPr lang="he-IL"/>
          </a:p>
        </p:txBody>
      </p:sp>
    </p:spTree>
    <p:extLst>
      <p:ext uri="{BB962C8B-B14F-4D97-AF65-F5344CB8AC3E}">
        <p14:creationId xmlns:p14="http://schemas.microsoft.com/office/powerpoint/2010/main" val="1682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60" y="2166365"/>
            <a:ext cx="11471565" cy="1739347"/>
          </a:xfrm>
        </p:spPr>
        <p:txBody>
          <a:bodyPr tIns="45720" bIns="45720" anchor="ctr">
            <a:normAutofit/>
          </a:bodyPr>
          <a:lstStyle>
            <a:lvl1pPr algn="ctr">
              <a:lnSpc>
                <a:spcPct val="80000"/>
              </a:lnSpc>
              <a:defRPr sz="6000" spc="151"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996251"/>
            <a:ext cx="9144000" cy="1309255"/>
          </a:xfrm>
        </p:spPr>
        <p:txBody>
          <a:bodyPr>
            <a:normAutofit/>
          </a:bodyPr>
          <a:lstStyle>
            <a:lvl1pPr marL="0" indent="0" algn="ctr">
              <a:buNone/>
              <a:defRPr sz="2000"/>
            </a:lvl1pPr>
            <a:lvl2pPr marL="457189" indent="0" algn="ctr">
              <a:buNone/>
              <a:defRPr sz="2000"/>
            </a:lvl2pPr>
            <a:lvl3pPr marL="914377" indent="0" algn="ctr">
              <a:buNone/>
              <a:defRPr sz="20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777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467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5" y="274637"/>
            <a:ext cx="2402380" cy="5897563"/>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274637"/>
            <a:ext cx="7973291" cy="5897563"/>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838201" y="6422855"/>
            <a:ext cx="2743196" cy="365125"/>
          </a:xfrm>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5" name="Footer Placeholder 4"/>
          <p:cNvSpPr>
            <a:spLocks noGrp="1"/>
          </p:cNvSpPr>
          <p:nvPr>
            <p:ph type="ftr" sz="quarter" idx="11"/>
          </p:nvPr>
        </p:nvSpPr>
        <p:spPr>
          <a:xfrm>
            <a:off x="3776136" y="6422855"/>
            <a:ext cx="4279669"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8073050" y="6422855"/>
            <a:ext cx="879759" cy="365125"/>
          </a:xfrm>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654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9"/>
            <a:ext cx="10972800" cy="1143000"/>
          </a:xfrm>
          <a:prstGeom prst="rect">
            <a:avLst/>
          </a:prstGeom>
        </p:spPr>
        <p:txBody>
          <a:bodyPr/>
          <a:lstStyle/>
          <a:p>
            <a:r>
              <a:rPr lang="he-IL"/>
              <a:t>לחץ כדי לערוך סגנון כותרת של תבנית בסיס</a:t>
            </a:r>
          </a:p>
        </p:txBody>
      </p:sp>
    </p:spTree>
    <p:extLst>
      <p:ext uri="{BB962C8B-B14F-4D97-AF65-F5344CB8AC3E}">
        <p14:creationId xmlns:p14="http://schemas.microsoft.com/office/powerpoint/2010/main" val="156854587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8">
            <a:extLst>
              <a:ext uri="{FF2B5EF4-FFF2-40B4-BE49-F238E27FC236}">
                <a16:creationId xmlns:a16="http://schemas.microsoft.com/office/drawing/2014/main" xmlns="" id="{C50ADE50-A7C1-4679-B88D-6B0CF314182C}"/>
              </a:ext>
            </a:extLst>
          </p:cNvPr>
          <p:cNvGrpSpPr/>
          <p:nvPr userDrawn="1"/>
        </p:nvGrpSpPr>
        <p:grpSpPr>
          <a:xfrm>
            <a:off x="3041900" y="-3797"/>
            <a:ext cx="1221640" cy="785911"/>
            <a:chOff x="5506962" y="2186752"/>
            <a:chExt cx="687096" cy="692821"/>
          </a:xfrm>
        </p:grpSpPr>
        <p:sp>
          <p:nvSpPr>
            <p:cNvPr id="9" name="Oval 44">
              <a:extLst>
                <a:ext uri="{FF2B5EF4-FFF2-40B4-BE49-F238E27FC236}">
                  <a16:creationId xmlns:a16="http://schemas.microsoft.com/office/drawing/2014/main" xmlns="" id="{76CD9A82-EAA9-4C3B-8CBD-5DCEC0690342}"/>
                </a:ext>
              </a:extLst>
            </p:cNvPr>
            <p:cNvSpPr>
              <a:spLocks noChangeArrowheads="1"/>
            </p:cNvSpPr>
            <p:nvPr/>
          </p:nvSpPr>
          <p:spPr bwMode="auto">
            <a:xfrm>
              <a:off x="5506962" y="2186752"/>
              <a:ext cx="687096" cy="692821"/>
            </a:xfrm>
            <a:prstGeom prst="ellipse">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algn="l" rtl="0">
                <a:defRPr/>
              </a:pPr>
              <a:endParaRPr lang="en-GB" sz="2400">
                <a:solidFill>
                  <a:srgbClr val="282F39"/>
                </a:solidFill>
                <a:latin typeface="Calibri" panose="020F0502020204030204"/>
              </a:endParaRPr>
            </a:p>
          </p:txBody>
        </p:sp>
        <p:sp>
          <p:nvSpPr>
            <p:cNvPr id="10" name="Freeform 45">
              <a:extLst>
                <a:ext uri="{FF2B5EF4-FFF2-40B4-BE49-F238E27FC236}">
                  <a16:creationId xmlns:a16="http://schemas.microsoft.com/office/drawing/2014/main" xmlns="" id="{56DA3C08-EEAE-4543-ABD0-9470C863EB10}"/>
                </a:ext>
              </a:extLst>
            </p:cNvPr>
            <p:cNvSpPr>
              <a:spLocks noEditPoints="1"/>
            </p:cNvSpPr>
            <p:nvPr/>
          </p:nvSpPr>
          <p:spPr bwMode="auto">
            <a:xfrm>
              <a:off x="5662704" y="2343639"/>
              <a:ext cx="374467" cy="377902"/>
            </a:xfrm>
            <a:custGeom>
              <a:avLst/>
              <a:gdLst>
                <a:gd name="T0" fmla="*/ 260 w 299"/>
                <a:gd name="T1" fmla="*/ 0 h 299"/>
                <a:gd name="T2" fmla="*/ 40 w 299"/>
                <a:gd name="T3" fmla="*/ 0 h 299"/>
                <a:gd name="T4" fmla="*/ 0 w 299"/>
                <a:gd name="T5" fmla="*/ 40 h 299"/>
                <a:gd name="T6" fmla="*/ 0 w 299"/>
                <a:gd name="T7" fmla="*/ 150 h 299"/>
                <a:gd name="T8" fmla="*/ 0 w 299"/>
                <a:gd name="T9" fmla="*/ 260 h 299"/>
                <a:gd name="T10" fmla="*/ 39 w 299"/>
                <a:gd name="T11" fmla="*/ 299 h 299"/>
                <a:gd name="T12" fmla="*/ 260 w 299"/>
                <a:gd name="T13" fmla="*/ 299 h 299"/>
                <a:gd name="T14" fmla="*/ 299 w 299"/>
                <a:gd name="T15" fmla="*/ 260 h 299"/>
                <a:gd name="T16" fmla="*/ 299 w 299"/>
                <a:gd name="T17" fmla="*/ 40 h 299"/>
                <a:gd name="T18" fmla="*/ 260 w 299"/>
                <a:gd name="T19" fmla="*/ 0 h 299"/>
                <a:gd name="T20" fmla="*/ 236 w 299"/>
                <a:gd name="T21" fmla="*/ 34 h 299"/>
                <a:gd name="T22" fmla="*/ 265 w 299"/>
                <a:gd name="T23" fmla="*/ 64 h 299"/>
                <a:gd name="T24" fmla="*/ 236 w 299"/>
                <a:gd name="T25" fmla="*/ 93 h 299"/>
                <a:gd name="T26" fmla="*/ 207 w 299"/>
                <a:gd name="T27" fmla="*/ 63 h 299"/>
                <a:gd name="T28" fmla="*/ 236 w 299"/>
                <a:gd name="T29" fmla="*/ 34 h 299"/>
                <a:gd name="T30" fmla="*/ 150 w 299"/>
                <a:gd name="T31" fmla="*/ 92 h 299"/>
                <a:gd name="T32" fmla="*/ 208 w 299"/>
                <a:gd name="T33" fmla="*/ 150 h 299"/>
                <a:gd name="T34" fmla="*/ 149 w 299"/>
                <a:gd name="T35" fmla="*/ 208 h 299"/>
                <a:gd name="T36" fmla="*/ 92 w 299"/>
                <a:gd name="T37" fmla="*/ 149 h 299"/>
                <a:gd name="T38" fmla="*/ 150 w 299"/>
                <a:gd name="T39" fmla="*/ 92 h 299"/>
                <a:gd name="T40" fmla="*/ 265 w 299"/>
                <a:gd name="T41" fmla="*/ 248 h 299"/>
                <a:gd name="T42" fmla="*/ 247 w 299"/>
                <a:gd name="T43" fmla="*/ 265 h 299"/>
                <a:gd name="T44" fmla="*/ 150 w 299"/>
                <a:gd name="T45" fmla="*/ 265 h 299"/>
                <a:gd name="T46" fmla="*/ 52 w 299"/>
                <a:gd name="T47" fmla="*/ 265 h 299"/>
                <a:gd name="T48" fmla="*/ 34 w 299"/>
                <a:gd name="T49" fmla="*/ 248 h 299"/>
                <a:gd name="T50" fmla="*/ 34 w 299"/>
                <a:gd name="T51" fmla="*/ 138 h 299"/>
                <a:gd name="T52" fmla="*/ 46 w 299"/>
                <a:gd name="T53" fmla="*/ 126 h 299"/>
                <a:gd name="T54" fmla="*/ 58 w 299"/>
                <a:gd name="T55" fmla="*/ 140 h 299"/>
                <a:gd name="T56" fmla="*/ 131 w 299"/>
                <a:gd name="T57" fmla="*/ 240 h 299"/>
                <a:gd name="T58" fmla="*/ 238 w 299"/>
                <a:gd name="T59" fmla="*/ 176 h 299"/>
                <a:gd name="T60" fmla="*/ 240 w 299"/>
                <a:gd name="T61" fmla="*/ 133 h 299"/>
                <a:gd name="T62" fmla="*/ 245 w 299"/>
                <a:gd name="T63" fmla="*/ 126 h 299"/>
                <a:gd name="T64" fmla="*/ 265 w 299"/>
                <a:gd name="T65" fmla="*/ 146 h 299"/>
                <a:gd name="T66" fmla="*/ 265 w 299"/>
                <a:gd name="T67" fmla="*/ 24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 h="299">
                  <a:moveTo>
                    <a:pt x="260" y="0"/>
                  </a:moveTo>
                  <a:cubicBezTo>
                    <a:pt x="187" y="0"/>
                    <a:pt x="113" y="0"/>
                    <a:pt x="40" y="0"/>
                  </a:cubicBezTo>
                  <a:cubicBezTo>
                    <a:pt x="14" y="0"/>
                    <a:pt x="0" y="14"/>
                    <a:pt x="0" y="40"/>
                  </a:cubicBezTo>
                  <a:cubicBezTo>
                    <a:pt x="0" y="76"/>
                    <a:pt x="0" y="113"/>
                    <a:pt x="0" y="150"/>
                  </a:cubicBezTo>
                  <a:cubicBezTo>
                    <a:pt x="0" y="187"/>
                    <a:pt x="0" y="223"/>
                    <a:pt x="0" y="260"/>
                  </a:cubicBezTo>
                  <a:cubicBezTo>
                    <a:pt x="0" y="285"/>
                    <a:pt x="14" y="299"/>
                    <a:pt x="39" y="299"/>
                  </a:cubicBezTo>
                  <a:cubicBezTo>
                    <a:pt x="113" y="299"/>
                    <a:pt x="186" y="299"/>
                    <a:pt x="260" y="299"/>
                  </a:cubicBezTo>
                  <a:cubicBezTo>
                    <a:pt x="286" y="299"/>
                    <a:pt x="299" y="286"/>
                    <a:pt x="299" y="260"/>
                  </a:cubicBezTo>
                  <a:cubicBezTo>
                    <a:pt x="299" y="187"/>
                    <a:pt x="299" y="113"/>
                    <a:pt x="299" y="40"/>
                  </a:cubicBezTo>
                  <a:cubicBezTo>
                    <a:pt x="299" y="14"/>
                    <a:pt x="286" y="0"/>
                    <a:pt x="260" y="0"/>
                  </a:cubicBezTo>
                  <a:close/>
                  <a:moveTo>
                    <a:pt x="236" y="34"/>
                  </a:moveTo>
                  <a:cubicBezTo>
                    <a:pt x="265" y="34"/>
                    <a:pt x="265" y="34"/>
                    <a:pt x="265" y="64"/>
                  </a:cubicBezTo>
                  <a:cubicBezTo>
                    <a:pt x="265" y="93"/>
                    <a:pt x="265" y="93"/>
                    <a:pt x="236" y="93"/>
                  </a:cubicBezTo>
                  <a:cubicBezTo>
                    <a:pt x="207" y="93"/>
                    <a:pt x="207" y="93"/>
                    <a:pt x="207" y="63"/>
                  </a:cubicBezTo>
                  <a:cubicBezTo>
                    <a:pt x="207" y="34"/>
                    <a:pt x="207" y="34"/>
                    <a:pt x="236" y="34"/>
                  </a:cubicBezTo>
                  <a:close/>
                  <a:moveTo>
                    <a:pt x="150" y="92"/>
                  </a:moveTo>
                  <a:cubicBezTo>
                    <a:pt x="181" y="92"/>
                    <a:pt x="208" y="119"/>
                    <a:pt x="208" y="150"/>
                  </a:cubicBezTo>
                  <a:cubicBezTo>
                    <a:pt x="207" y="181"/>
                    <a:pt x="180" y="208"/>
                    <a:pt x="149" y="208"/>
                  </a:cubicBezTo>
                  <a:cubicBezTo>
                    <a:pt x="118" y="207"/>
                    <a:pt x="91" y="180"/>
                    <a:pt x="92" y="149"/>
                  </a:cubicBezTo>
                  <a:cubicBezTo>
                    <a:pt x="92" y="118"/>
                    <a:pt x="119" y="92"/>
                    <a:pt x="150" y="92"/>
                  </a:cubicBezTo>
                  <a:close/>
                  <a:moveTo>
                    <a:pt x="265" y="248"/>
                  </a:moveTo>
                  <a:cubicBezTo>
                    <a:pt x="265" y="261"/>
                    <a:pt x="262" y="265"/>
                    <a:pt x="247" y="265"/>
                  </a:cubicBezTo>
                  <a:cubicBezTo>
                    <a:pt x="215" y="265"/>
                    <a:pt x="182" y="265"/>
                    <a:pt x="150" y="265"/>
                  </a:cubicBezTo>
                  <a:cubicBezTo>
                    <a:pt x="117" y="265"/>
                    <a:pt x="84" y="265"/>
                    <a:pt x="52" y="265"/>
                  </a:cubicBezTo>
                  <a:cubicBezTo>
                    <a:pt x="38" y="265"/>
                    <a:pt x="34" y="261"/>
                    <a:pt x="34" y="248"/>
                  </a:cubicBezTo>
                  <a:cubicBezTo>
                    <a:pt x="34" y="211"/>
                    <a:pt x="34" y="175"/>
                    <a:pt x="34" y="138"/>
                  </a:cubicBezTo>
                  <a:cubicBezTo>
                    <a:pt x="34" y="128"/>
                    <a:pt x="37" y="126"/>
                    <a:pt x="46" y="126"/>
                  </a:cubicBezTo>
                  <a:cubicBezTo>
                    <a:pt x="60" y="127"/>
                    <a:pt x="60" y="126"/>
                    <a:pt x="58" y="140"/>
                  </a:cubicBezTo>
                  <a:cubicBezTo>
                    <a:pt x="53" y="187"/>
                    <a:pt x="85" y="231"/>
                    <a:pt x="131" y="240"/>
                  </a:cubicBezTo>
                  <a:cubicBezTo>
                    <a:pt x="178" y="249"/>
                    <a:pt x="225" y="221"/>
                    <a:pt x="238" y="176"/>
                  </a:cubicBezTo>
                  <a:cubicBezTo>
                    <a:pt x="242" y="161"/>
                    <a:pt x="243" y="147"/>
                    <a:pt x="240" y="133"/>
                  </a:cubicBezTo>
                  <a:cubicBezTo>
                    <a:pt x="239" y="128"/>
                    <a:pt x="240" y="127"/>
                    <a:pt x="245" y="126"/>
                  </a:cubicBezTo>
                  <a:cubicBezTo>
                    <a:pt x="265" y="125"/>
                    <a:pt x="265" y="125"/>
                    <a:pt x="265" y="146"/>
                  </a:cubicBezTo>
                  <a:cubicBezTo>
                    <a:pt x="265" y="180"/>
                    <a:pt x="265" y="214"/>
                    <a:pt x="265"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rtl="0">
                <a:defRPr/>
              </a:pPr>
              <a:endParaRPr lang="en-GB" sz="2400">
                <a:solidFill>
                  <a:srgbClr val="282F39"/>
                </a:solidFill>
                <a:latin typeface="Calibri" panose="020F0502020204030204"/>
              </a:endParaRPr>
            </a:p>
          </p:txBody>
        </p:sp>
      </p:grpSp>
    </p:spTree>
    <p:extLst>
      <p:ext uri="{BB962C8B-B14F-4D97-AF65-F5344CB8AC3E}">
        <p14:creationId xmlns:p14="http://schemas.microsoft.com/office/powerpoint/2010/main" val="49791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9"/>
            <a:ext cx="10972800" cy="1143000"/>
          </a:xfrm>
          <a:prstGeom prst="rect">
            <a:avLst/>
          </a:prstGeom>
        </p:spPr>
        <p:txBody>
          <a:bodyPr/>
          <a:lstStyle/>
          <a:p>
            <a:r>
              <a:rPr lang="he-IL"/>
              <a:t>לחץ כדי לערוך סגנון כותרת של תבנית בסיס</a:t>
            </a:r>
          </a:p>
        </p:txBody>
      </p:sp>
    </p:spTree>
    <p:extLst>
      <p:ext uri="{BB962C8B-B14F-4D97-AF65-F5344CB8AC3E}">
        <p14:creationId xmlns:p14="http://schemas.microsoft.com/office/powerpoint/2010/main" val="598664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mp; Subtitle copy 34">
    <p:spTree>
      <p:nvGrpSpPr>
        <p:cNvPr id="1" name=""/>
        <p:cNvGrpSpPr/>
        <p:nvPr/>
      </p:nvGrpSpPr>
      <p:grpSpPr>
        <a:xfrm>
          <a:off x="0" y="0"/>
          <a:ext cx="0" cy="0"/>
          <a:chOff x="0" y="0"/>
          <a:chExt cx="0" cy="0"/>
        </a:xfrm>
      </p:grpSpPr>
      <p:sp>
        <p:nvSpPr>
          <p:cNvPr id="87" name="Shape 87"/>
          <p:cNvSpPr/>
          <p:nvPr/>
        </p:nvSpPr>
        <p:spPr>
          <a:xfrm>
            <a:off x="0" y="-37070"/>
            <a:ext cx="12192000" cy="1248239"/>
          </a:xfrm>
          <a:prstGeom prst="rect">
            <a:avLst/>
          </a:prstGeom>
          <a:solidFill>
            <a:srgbClr val="C1E1FE"/>
          </a:solidFill>
          <a:ln w="12700">
            <a:miter lim="400000"/>
          </a:ln>
        </p:spPr>
        <p:txBody>
          <a:bodyPr lIns="35719" tIns="35719" rIns="35719" bIns="35719" anchor="ctr"/>
          <a:lstStyle/>
          <a:p>
            <a:pPr algn="ctr">
              <a:defRPr>
                <a:solidFill>
                  <a:srgbClr val="FFFFFF"/>
                </a:solidFill>
              </a:defRPr>
            </a:pPr>
            <a:endParaRPr sz="700">
              <a:solidFill>
                <a:srgbClr val="FFFFFF"/>
              </a:solidFill>
            </a:endParaRPr>
          </a:p>
        </p:txBody>
      </p:sp>
      <p:sp>
        <p:nvSpPr>
          <p:cNvPr id="88" name="Shape 88"/>
          <p:cNvSpPr/>
          <p:nvPr/>
        </p:nvSpPr>
        <p:spPr>
          <a:xfrm>
            <a:off x="0" y="5609763"/>
            <a:ext cx="12192000" cy="1248239"/>
          </a:xfrm>
          <a:prstGeom prst="rect">
            <a:avLst/>
          </a:prstGeom>
          <a:solidFill>
            <a:srgbClr val="FFFFFF"/>
          </a:solidFill>
          <a:ln w="12700">
            <a:miter lim="400000"/>
          </a:ln>
        </p:spPr>
        <p:txBody>
          <a:bodyPr lIns="35719" tIns="35719" rIns="35719" bIns="35719" anchor="ctr"/>
          <a:lstStyle/>
          <a:p>
            <a:pPr algn="ctr">
              <a:defRPr>
                <a:solidFill>
                  <a:srgbClr val="FFFFFF"/>
                </a:solidFill>
              </a:defRPr>
            </a:pPr>
            <a:endParaRPr sz="700">
              <a:solidFill>
                <a:srgbClr val="FFFFFF"/>
              </a:solidFill>
            </a:endParaRPr>
          </a:p>
        </p:txBody>
      </p:sp>
      <p:sp>
        <p:nvSpPr>
          <p:cNvPr id="89" name="Shape 89"/>
          <p:cNvSpPr/>
          <p:nvPr/>
        </p:nvSpPr>
        <p:spPr>
          <a:xfrm>
            <a:off x="1" y="458226"/>
            <a:ext cx="620788" cy="357188"/>
          </a:xfrm>
          <a:prstGeom prst="rect">
            <a:avLst/>
          </a:prstGeom>
          <a:solidFill>
            <a:schemeClr val="accent1">
              <a:lumMod val="75000"/>
            </a:schemeClr>
          </a:solidFill>
          <a:ln w="12700">
            <a:miter lim="400000"/>
          </a:ln>
        </p:spPr>
        <p:txBody>
          <a:bodyPr lIns="35719" tIns="35719" rIns="35719" bIns="35719" anchor="ctr"/>
          <a:lstStyle/>
          <a:p>
            <a:pPr algn="ctr">
              <a:defRPr>
                <a:solidFill>
                  <a:srgbClr val="FFFFFF"/>
                </a:solidFill>
              </a:defRPr>
            </a:pPr>
            <a:endParaRPr sz="700">
              <a:solidFill>
                <a:srgbClr val="FFFFFF"/>
              </a:solidFill>
            </a:endParaRPr>
          </a:p>
        </p:txBody>
      </p:sp>
      <p:sp>
        <p:nvSpPr>
          <p:cNvPr id="91" name="Shape 91"/>
          <p:cNvSpPr>
            <a:spLocks noGrp="1"/>
          </p:cNvSpPr>
          <p:nvPr>
            <p:ph type="body" sz="quarter" idx="13"/>
          </p:nvPr>
        </p:nvSpPr>
        <p:spPr>
          <a:xfrm>
            <a:off x="1016000" y="1889229"/>
            <a:ext cx="5080000" cy="253099"/>
          </a:xfrm>
          <a:prstGeom prst="rect">
            <a:avLst/>
          </a:prstGeom>
        </p:spPr>
        <p:txBody>
          <a:bodyPr/>
          <a:lstStyle>
            <a:lvl1pPr algn="l">
              <a:defRPr sz="1500" spc="-15">
                <a:solidFill>
                  <a:srgbClr val="07577F"/>
                </a:solidFill>
              </a:defRPr>
            </a:lvl1pPr>
          </a:lstStyle>
          <a:p>
            <a:pPr lvl="0"/>
            <a:r>
              <a:rPr lang="he-IL"/>
              <a:t>ערוך סגנונות טקסט של תבנית בסיס</a:t>
            </a:r>
          </a:p>
        </p:txBody>
      </p:sp>
      <p:sp>
        <p:nvSpPr>
          <p:cNvPr id="92" name="Shape 92"/>
          <p:cNvSpPr>
            <a:spLocks noGrp="1"/>
          </p:cNvSpPr>
          <p:nvPr>
            <p:ph type="body" sz="quarter" idx="14"/>
          </p:nvPr>
        </p:nvSpPr>
        <p:spPr>
          <a:xfrm>
            <a:off x="1016000" y="2191195"/>
            <a:ext cx="5080000" cy="1586859"/>
          </a:xfrm>
          <a:prstGeom prst="rect">
            <a:avLst/>
          </a:prstGeom>
        </p:spPr>
        <p:txBody>
          <a:bodyPr/>
          <a:lstStyle>
            <a:lvl1pPr algn="l"/>
          </a:lstStyle>
          <a:p>
            <a:pPr lvl="0"/>
            <a:r>
              <a:rPr lang="he-IL"/>
              <a:t>ערוך סגנונות טקסט של תבנית בסיס</a:t>
            </a:r>
          </a:p>
        </p:txBody>
      </p:sp>
      <p:sp>
        <p:nvSpPr>
          <p:cNvPr id="93" name="Shape 93"/>
          <p:cNvSpPr>
            <a:spLocks noGrp="1"/>
          </p:cNvSpPr>
          <p:nvPr>
            <p:ph type="body" sz="quarter" idx="15"/>
          </p:nvPr>
        </p:nvSpPr>
        <p:spPr>
          <a:xfrm>
            <a:off x="1016000" y="3935000"/>
            <a:ext cx="5080000" cy="1017001"/>
          </a:xfrm>
          <a:prstGeom prst="rect">
            <a:avLst/>
          </a:prstGeom>
        </p:spPr>
        <p:txBody>
          <a:bodyPr/>
          <a:lstStyle>
            <a:lvl1pPr algn="l"/>
          </a:lstStyle>
          <a:p>
            <a:pPr lvl="0"/>
            <a:r>
              <a:rPr lang="he-IL"/>
              <a:t>ערוך סגנונות טקסט של תבנית בסיס</a:t>
            </a:r>
          </a:p>
        </p:txBody>
      </p:sp>
      <p:sp>
        <p:nvSpPr>
          <p:cNvPr id="94" name="Shape 94"/>
          <p:cNvSpPr>
            <a:spLocks noGrp="1"/>
          </p:cNvSpPr>
          <p:nvPr>
            <p:ph type="title"/>
          </p:nvPr>
        </p:nvSpPr>
        <p:spPr>
          <a:xfrm>
            <a:off x="1016000" y="510185"/>
            <a:ext cx="10160000" cy="253273"/>
          </a:xfrm>
          <a:prstGeom prst="rect">
            <a:avLst/>
          </a:prstGeom>
        </p:spPr>
        <p:txBody>
          <a:bodyPr anchor="t"/>
          <a:lstStyle>
            <a:lvl1pPr algn="l">
              <a:lnSpc>
                <a:spcPct val="80000"/>
              </a:lnSpc>
              <a:defRPr sz="1700" spc="0">
                <a:solidFill>
                  <a:srgbClr val="FFFFFF"/>
                </a:solidFill>
              </a:defRPr>
            </a:lvl1pPr>
          </a:lstStyle>
          <a:p>
            <a:r>
              <a:rPr lang="he-IL"/>
              <a:t>לחץ כדי לערוך סגנון כותרת של תבנית בסיס</a:t>
            </a:r>
            <a:endParaRPr/>
          </a:p>
        </p:txBody>
      </p:sp>
      <p:sp>
        <p:nvSpPr>
          <p:cNvPr id="96" name="Shape 96"/>
          <p:cNvSpPr>
            <a:spLocks noGrp="1"/>
          </p:cNvSpPr>
          <p:nvPr>
            <p:ph type="pic" sz="half" idx="16"/>
          </p:nvPr>
        </p:nvSpPr>
        <p:spPr>
          <a:xfrm>
            <a:off x="6853152" y="1244914"/>
            <a:ext cx="5332707" cy="4362055"/>
          </a:xfrm>
          <a:prstGeom prst="rect">
            <a:avLst/>
          </a:prstGeom>
        </p:spPr>
        <p:txBody>
          <a:bodyPr lIns="91439" tIns="45719" rIns="91439" bIns="45719"/>
          <a:lstStyle/>
          <a:p>
            <a:r>
              <a:rPr lang="he-IL"/>
              <a:t>לחץ על הסמל כדי להוסיף תמונה</a:t>
            </a:r>
            <a:endParaRPr/>
          </a:p>
        </p:txBody>
      </p:sp>
    </p:spTree>
    <p:extLst>
      <p:ext uri="{BB962C8B-B14F-4D97-AF65-F5344CB8AC3E}">
        <p14:creationId xmlns:p14="http://schemas.microsoft.com/office/powerpoint/2010/main" val="2872733917"/>
      </p:ext>
    </p:extLst>
  </p:cSld>
  <p:clrMapOvr>
    <a:masterClrMapping/>
  </p:clrMapOvr>
  <p:transition spd="med"/>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60" y="2166365"/>
            <a:ext cx="11471565" cy="1739347"/>
          </a:xfrm>
        </p:spPr>
        <p:txBody>
          <a:bodyPr tIns="45720" bIns="45720" anchor="ctr">
            <a:normAutofit/>
          </a:bodyPr>
          <a:lstStyle>
            <a:lvl1pPr algn="ctr">
              <a:lnSpc>
                <a:spcPct val="80000"/>
              </a:lnSpc>
              <a:defRPr sz="4500" spc="113"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996253"/>
            <a:ext cx="9144000" cy="1309255"/>
          </a:xfrm>
        </p:spPr>
        <p:txBody>
          <a:bodyPr>
            <a:normAutofit/>
          </a:bodyPr>
          <a:lstStyle>
            <a:lvl1pPr marL="0" indent="0" algn="ctr">
              <a:buNone/>
              <a:defRPr sz="1500"/>
            </a:lvl1pPr>
            <a:lvl2pPr marL="342891" indent="0" algn="ctr">
              <a:buNone/>
              <a:defRPr sz="1500"/>
            </a:lvl2pPr>
            <a:lvl3pPr marL="685783" indent="0" algn="ctr">
              <a:buNone/>
              <a:defRPr sz="1500"/>
            </a:lvl3pPr>
            <a:lvl4pPr marL="1028674" indent="0" algn="ctr">
              <a:buNone/>
              <a:defRPr sz="1500"/>
            </a:lvl4pPr>
            <a:lvl5pPr marL="1371566" indent="0" algn="ctr">
              <a:buNone/>
              <a:defRPr sz="1500"/>
            </a:lvl5pPr>
            <a:lvl6pPr marL="1714457" indent="0" algn="ctr">
              <a:buNone/>
              <a:defRPr sz="1500"/>
            </a:lvl6pPr>
            <a:lvl7pPr marL="2057349" indent="0" algn="ctr">
              <a:buNone/>
              <a:defRPr sz="1500"/>
            </a:lvl7pPr>
            <a:lvl8pPr marL="2400240" indent="0" algn="ctr">
              <a:buNone/>
              <a:defRPr sz="1500"/>
            </a:lvl8pPr>
            <a:lvl9pPr marL="2743131" indent="0" algn="ctr">
              <a:buNone/>
              <a:defRPr sz="15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8678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9421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500" b="0" spc="113" baseline="0">
                <a:solidFill>
                  <a:schemeClr val="bg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3191" y="4010337"/>
            <a:ext cx="10515600" cy="1174639"/>
          </a:xfrm>
        </p:spPr>
        <p:txBody>
          <a:bodyPr anchor="t">
            <a:normAutofit/>
          </a:bodyPr>
          <a:lstStyle>
            <a:lvl1pPr marL="0" indent="0" algn="ctr">
              <a:buNone/>
              <a:defRPr sz="1500">
                <a:solidFill>
                  <a:schemeClr val="tx2"/>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solidFill>
                  <a:srgbClr val="1F8094"/>
                </a:solidFill>
              </a:rPr>
              <a:pPr/>
              <a:t>12/1/2020</a:t>
            </a:fld>
            <a:endParaRPr lang="en-US" dirty="0">
              <a:solidFill>
                <a:srgbClr val="1F8094"/>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1F8094"/>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1F8094"/>
                </a:solidFill>
              </a:rPr>
              <a:pPr/>
              <a:t>‹#›</a:t>
            </a:fld>
            <a:endParaRPr lang="en-US" dirty="0">
              <a:solidFill>
                <a:srgbClr val="1F8094"/>
              </a:solidFill>
            </a:endParaRPr>
          </a:p>
        </p:txBody>
      </p:sp>
    </p:spTree>
    <p:extLst>
      <p:ext uri="{BB962C8B-B14F-4D97-AF65-F5344CB8AC3E}">
        <p14:creationId xmlns:p14="http://schemas.microsoft.com/office/powerpoint/2010/main" val="72969800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1651"/>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1651"/>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248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24006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07008" y="1913471"/>
            <a:ext cx="4754880" cy="743095"/>
          </a:xfrm>
        </p:spPr>
        <p:txBody>
          <a:bodyPr anchor="ctr">
            <a:normAutofit/>
          </a:bodyPr>
          <a:lstStyle>
            <a:lvl1pPr marL="0" indent="0">
              <a:buNone/>
              <a:defRPr sz="1575"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207008" y="2656567"/>
            <a:ext cx="4754880" cy="3566160"/>
          </a:xfrm>
        </p:spPr>
        <p:txBody>
          <a:bodyPr/>
          <a:lstStyle>
            <a:lvl1pPr>
              <a:defRPr sz="1651"/>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31231" y="1913471"/>
            <a:ext cx="4754880" cy="743095"/>
          </a:xfrm>
        </p:spPr>
        <p:txBody>
          <a:bodyPr anchor="ctr">
            <a:normAutofit/>
          </a:bodyPr>
          <a:lstStyle>
            <a:lvl1pPr marL="0" indent="0">
              <a:buNone/>
              <a:defRPr sz="1575"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31231" y="2656564"/>
            <a:ext cx="4754880" cy="3566160"/>
          </a:xfrm>
        </p:spPr>
        <p:txBody>
          <a:bodyPr/>
          <a:lstStyle>
            <a:lvl1pPr>
              <a:defRPr sz="1651"/>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879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86387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8824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1207008" y="2120055"/>
            <a:ext cx="6126480" cy="4114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789023" y="2147489"/>
            <a:ext cx="3200400" cy="3432319"/>
          </a:xfrm>
        </p:spPr>
        <p:txBody>
          <a:bodyPr>
            <a:normAutofit/>
          </a:bodyPr>
          <a:lstStyle>
            <a:lvl1pPr marL="0" indent="0">
              <a:lnSpc>
                <a:spcPct val="95000"/>
              </a:lnSpc>
              <a:buNone/>
              <a:defRPr sz="13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58183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280160" y="2211495"/>
            <a:ext cx="6126480" cy="393192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3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3400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57065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7" y="274637"/>
            <a:ext cx="2402380" cy="5897563"/>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274637"/>
            <a:ext cx="7973291" cy="5897563"/>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838203" y="6422856"/>
            <a:ext cx="2743196" cy="365125"/>
          </a:xfrm>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5" name="Footer Placeholder 4"/>
          <p:cNvSpPr>
            <a:spLocks noGrp="1"/>
          </p:cNvSpPr>
          <p:nvPr>
            <p:ph type="ftr" sz="quarter" idx="11"/>
          </p:nvPr>
        </p:nvSpPr>
        <p:spPr>
          <a:xfrm>
            <a:off x="3776136" y="6422856"/>
            <a:ext cx="4279669" cy="3651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8073050" y="6422856"/>
            <a:ext cx="879759" cy="365125"/>
          </a:xfrm>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509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9"/>
            <a:ext cx="10972800" cy="1143000"/>
          </a:xfrm>
          <a:prstGeom prst="rect">
            <a:avLst/>
          </a:prstGeom>
        </p:spPr>
        <p:txBody>
          <a:bodyPr/>
          <a:lstStyle/>
          <a:p>
            <a:r>
              <a:rPr lang="he-IL"/>
              <a:t>לחץ כדי לערוך סגנון כותרת של תבנית בסיס</a:t>
            </a:r>
          </a:p>
        </p:txBody>
      </p:sp>
    </p:spTree>
    <p:extLst>
      <p:ext uri="{BB962C8B-B14F-4D97-AF65-F5344CB8AC3E}">
        <p14:creationId xmlns:p14="http://schemas.microsoft.com/office/powerpoint/2010/main" val="78785425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8">
            <a:extLst>
              <a:ext uri="{FF2B5EF4-FFF2-40B4-BE49-F238E27FC236}">
                <a16:creationId xmlns:a16="http://schemas.microsoft.com/office/drawing/2014/main" xmlns="" id="{C50ADE50-A7C1-4679-B88D-6B0CF314182C}"/>
              </a:ext>
            </a:extLst>
          </p:cNvPr>
          <p:cNvGrpSpPr/>
          <p:nvPr userDrawn="1"/>
        </p:nvGrpSpPr>
        <p:grpSpPr>
          <a:xfrm>
            <a:off x="3041900" y="-3796"/>
            <a:ext cx="1221640" cy="785911"/>
            <a:chOff x="5506962" y="2186752"/>
            <a:chExt cx="687096" cy="692821"/>
          </a:xfrm>
        </p:grpSpPr>
        <p:sp>
          <p:nvSpPr>
            <p:cNvPr id="9" name="Oval 44">
              <a:extLst>
                <a:ext uri="{FF2B5EF4-FFF2-40B4-BE49-F238E27FC236}">
                  <a16:creationId xmlns:a16="http://schemas.microsoft.com/office/drawing/2014/main" xmlns="" id="{76CD9A82-EAA9-4C3B-8CBD-5DCEC0690342}"/>
                </a:ext>
              </a:extLst>
            </p:cNvPr>
            <p:cNvSpPr>
              <a:spLocks noChangeArrowheads="1"/>
            </p:cNvSpPr>
            <p:nvPr/>
          </p:nvSpPr>
          <p:spPr bwMode="auto">
            <a:xfrm>
              <a:off x="5506962" y="2186752"/>
              <a:ext cx="687096" cy="692821"/>
            </a:xfrm>
            <a:prstGeom prst="ellipse">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algn="l" rtl="0">
                <a:defRPr/>
              </a:pPr>
              <a:endParaRPr lang="en-GB" sz="1800">
                <a:solidFill>
                  <a:srgbClr val="282F39"/>
                </a:solidFill>
                <a:latin typeface="Calibri" panose="020F0502020204030204"/>
              </a:endParaRPr>
            </a:p>
          </p:txBody>
        </p:sp>
        <p:sp>
          <p:nvSpPr>
            <p:cNvPr id="10" name="Freeform 45">
              <a:extLst>
                <a:ext uri="{FF2B5EF4-FFF2-40B4-BE49-F238E27FC236}">
                  <a16:creationId xmlns:a16="http://schemas.microsoft.com/office/drawing/2014/main" xmlns="" id="{56DA3C08-EEAE-4543-ABD0-9470C863EB10}"/>
                </a:ext>
              </a:extLst>
            </p:cNvPr>
            <p:cNvSpPr>
              <a:spLocks noEditPoints="1"/>
            </p:cNvSpPr>
            <p:nvPr/>
          </p:nvSpPr>
          <p:spPr bwMode="auto">
            <a:xfrm>
              <a:off x="5662704" y="2343639"/>
              <a:ext cx="374467" cy="377902"/>
            </a:xfrm>
            <a:custGeom>
              <a:avLst/>
              <a:gdLst>
                <a:gd name="T0" fmla="*/ 260 w 299"/>
                <a:gd name="T1" fmla="*/ 0 h 299"/>
                <a:gd name="T2" fmla="*/ 40 w 299"/>
                <a:gd name="T3" fmla="*/ 0 h 299"/>
                <a:gd name="T4" fmla="*/ 0 w 299"/>
                <a:gd name="T5" fmla="*/ 40 h 299"/>
                <a:gd name="T6" fmla="*/ 0 w 299"/>
                <a:gd name="T7" fmla="*/ 150 h 299"/>
                <a:gd name="T8" fmla="*/ 0 w 299"/>
                <a:gd name="T9" fmla="*/ 260 h 299"/>
                <a:gd name="T10" fmla="*/ 39 w 299"/>
                <a:gd name="T11" fmla="*/ 299 h 299"/>
                <a:gd name="T12" fmla="*/ 260 w 299"/>
                <a:gd name="T13" fmla="*/ 299 h 299"/>
                <a:gd name="T14" fmla="*/ 299 w 299"/>
                <a:gd name="T15" fmla="*/ 260 h 299"/>
                <a:gd name="T16" fmla="*/ 299 w 299"/>
                <a:gd name="T17" fmla="*/ 40 h 299"/>
                <a:gd name="T18" fmla="*/ 260 w 299"/>
                <a:gd name="T19" fmla="*/ 0 h 299"/>
                <a:gd name="T20" fmla="*/ 236 w 299"/>
                <a:gd name="T21" fmla="*/ 34 h 299"/>
                <a:gd name="T22" fmla="*/ 265 w 299"/>
                <a:gd name="T23" fmla="*/ 64 h 299"/>
                <a:gd name="T24" fmla="*/ 236 w 299"/>
                <a:gd name="T25" fmla="*/ 93 h 299"/>
                <a:gd name="T26" fmla="*/ 207 w 299"/>
                <a:gd name="T27" fmla="*/ 63 h 299"/>
                <a:gd name="T28" fmla="*/ 236 w 299"/>
                <a:gd name="T29" fmla="*/ 34 h 299"/>
                <a:gd name="T30" fmla="*/ 150 w 299"/>
                <a:gd name="T31" fmla="*/ 92 h 299"/>
                <a:gd name="T32" fmla="*/ 208 w 299"/>
                <a:gd name="T33" fmla="*/ 150 h 299"/>
                <a:gd name="T34" fmla="*/ 149 w 299"/>
                <a:gd name="T35" fmla="*/ 208 h 299"/>
                <a:gd name="T36" fmla="*/ 92 w 299"/>
                <a:gd name="T37" fmla="*/ 149 h 299"/>
                <a:gd name="T38" fmla="*/ 150 w 299"/>
                <a:gd name="T39" fmla="*/ 92 h 299"/>
                <a:gd name="T40" fmla="*/ 265 w 299"/>
                <a:gd name="T41" fmla="*/ 248 h 299"/>
                <a:gd name="T42" fmla="*/ 247 w 299"/>
                <a:gd name="T43" fmla="*/ 265 h 299"/>
                <a:gd name="T44" fmla="*/ 150 w 299"/>
                <a:gd name="T45" fmla="*/ 265 h 299"/>
                <a:gd name="T46" fmla="*/ 52 w 299"/>
                <a:gd name="T47" fmla="*/ 265 h 299"/>
                <a:gd name="T48" fmla="*/ 34 w 299"/>
                <a:gd name="T49" fmla="*/ 248 h 299"/>
                <a:gd name="T50" fmla="*/ 34 w 299"/>
                <a:gd name="T51" fmla="*/ 138 h 299"/>
                <a:gd name="T52" fmla="*/ 46 w 299"/>
                <a:gd name="T53" fmla="*/ 126 h 299"/>
                <a:gd name="T54" fmla="*/ 58 w 299"/>
                <a:gd name="T55" fmla="*/ 140 h 299"/>
                <a:gd name="T56" fmla="*/ 131 w 299"/>
                <a:gd name="T57" fmla="*/ 240 h 299"/>
                <a:gd name="T58" fmla="*/ 238 w 299"/>
                <a:gd name="T59" fmla="*/ 176 h 299"/>
                <a:gd name="T60" fmla="*/ 240 w 299"/>
                <a:gd name="T61" fmla="*/ 133 h 299"/>
                <a:gd name="T62" fmla="*/ 245 w 299"/>
                <a:gd name="T63" fmla="*/ 126 h 299"/>
                <a:gd name="T64" fmla="*/ 265 w 299"/>
                <a:gd name="T65" fmla="*/ 146 h 299"/>
                <a:gd name="T66" fmla="*/ 265 w 299"/>
                <a:gd name="T67" fmla="*/ 24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 h="299">
                  <a:moveTo>
                    <a:pt x="260" y="0"/>
                  </a:moveTo>
                  <a:cubicBezTo>
                    <a:pt x="187" y="0"/>
                    <a:pt x="113" y="0"/>
                    <a:pt x="40" y="0"/>
                  </a:cubicBezTo>
                  <a:cubicBezTo>
                    <a:pt x="14" y="0"/>
                    <a:pt x="0" y="14"/>
                    <a:pt x="0" y="40"/>
                  </a:cubicBezTo>
                  <a:cubicBezTo>
                    <a:pt x="0" y="76"/>
                    <a:pt x="0" y="113"/>
                    <a:pt x="0" y="150"/>
                  </a:cubicBezTo>
                  <a:cubicBezTo>
                    <a:pt x="0" y="187"/>
                    <a:pt x="0" y="223"/>
                    <a:pt x="0" y="260"/>
                  </a:cubicBezTo>
                  <a:cubicBezTo>
                    <a:pt x="0" y="285"/>
                    <a:pt x="14" y="299"/>
                    <a:pt x="39" y="299"/>
                  </a:cubicBezTo>
                  <a:cubicBezTo>
                    <a:pt x="113" y="299"/>
                    <a:pt x="186" y="299"/>
                    <a:pt x="260" y="299"/>
                  </a:cubicBezTo>
                  <a:cubicBezTo>
                    <a:pt x="286" y="299"/>
                    <a:pt x="299" y="286"/>
                    <a:pt x="299" y="260"/>
                  </a:cubicBezTo>
                  <a:cubicBezTo>
                    <a:pt x="299" y="187"/>
                    <a:pt x="299" y="113"/>
                    <a:pt x="299" y="40"/>
                  </a:cubicBezTo>
                  <a:cubicBezTo>
                    <a:pt x="299" y="14"/>
                    <a:pt x="286" y="0"/>
                    <a:pt x="260" y="0"/>
                  </a:cubicBezTo>
                  <a:close/>
                  <a:moveTo>
                    <a:pt x="236" y="34"/>
                  </a:moveTo>
                  <a:cubicBezTo>
                    <a:pt x="265" y="34"/>
                    <a:pt x="265" y="34"/>
                    <a:pt x="265" y="64"/>
                  </a:cubicBezTo>
                  <a:cubicBezTo>
                    <a:pt x="265" y="93"/>
                    <a:pt x="265" y="93"/>
                    <a:pt x="236" y="93"/>
                  </a:cubicBezTo>
                  <a:cubicBezTo>
                    <a:pt x="207" y="93"/>
                    <a:pt x="207" y="93"/>
                    <a:pt x="207" y="63"/>
                  </a:cubicBezTo>
                  <a:cubicBezTo>
                    <a:pt x="207" y="34"/>
                    <a:pt x="207" y="34"/>
                    <a:pt x="236" y="34"/>
                  </a:cubicBezTo>
                  <a:close/>
                  <a:moveTo>
                    <a:pt x="150" y="92"/>
                  </a:moveTo>
                  <a:cubicBezTo>
                    <a:pt x="181" y="92"/>
                    <a:pt x="208" y="119"/>
                    <a:pt x="208" y="150"/>
                  </a:cubicBezTo>
                  <a:cubicBezTo>
                    <a:pt x="207" y="181"/>
                    <a:pt x="180" y="208"/>
                    <a:pt x="149" y="208"/>
                  </a:cubicBezTo>
                  <a:cubicBezTo>
                    <a:pt x="118" y="207"/>
                    <a:pt x="91" y="180"/>
                    <a:pt x="92" y="149"/>
                  </a:cubicBezTo>
                  <a:cubicBezTo>
                    <a:pt x="92" y="118"/>
                    <a:pt x="119" y="92"/>
                    <a:pt x="150" y="92"/>
                  </a:cubicBezTo>
                  <a:close/>
                  <a:moveTo>
                    <a:pt x="265" y="248"/>
                  </a:moveTo>
                  <a:cubicBezTo>
                    <a:pt x="265" y="261"/>
                    <a:pt x="262" y="265"/>
                    <a:pt x="247" y="265"/>
                  </a:cubicBezTo>
                  <a:cubicBezTo>
                    <a:pt x="215" y="265"/>
                    <a:pt x="182" y="265"/>
                    <a:pt x="150" y="265"/>
                  </a:cubicBezTo>
                  <a:cubicBezTo>
                    <a:pt x="117" y="265"/>
                    <a:pt x="84" y="265"/>
                    <a:pt x="52" y="265"/>
                  </a:cubicBezTo>
                  <a:cubicBezTo>
                    <a:pt x="38" y="265"/>
                    <a:pt x="34" y="261"/>
                    <a:pt x="34" y="248"/>
                  </a:cubicBezTo>
                  <a:cubicBezTo>
                    <a:pt x="34" y="211"/>
                    <a:pt x="34" y="175"/>
                    <a:pt x="34" y="138"/>
                  </a:cubicBezTo>
                  <a:cubicBezTo>
                    <a:pt x="34" y="128"/>
                    <a:pt x="37" y="126"/>
                    <a:pt x="46" y="126"/>
                  </a:cubicBezTo>
                  <a:cubicBezTo>
                    <a:pt x="60" y="127"/>
                    <a:pt x="60" y="126"/>
                    <a:pt x="58" y="140"/>
                  </a:cubicBezTo>
                  <a:cubicBezTo>
                    <a:pt x="53" y="187"/>
                    <a:pt x="85" y="231"/>
                    <a:pt x="131" y="240"/>
                  </a:cubicBezTo>
                  <a:cubicBezTo>
                    <a:pt x="178" y="249"/>
                    <a:pt x="225" y="221"/>
                    <a:pt x="238" y="176"/>
                  </a:cubicBezTo>
                  <a:cubicBezTo>
                    <a:pt x="242" y="161"/>
                    <a:pt x="243" y="147"/>
                    <a:pt x="240" y="133"/>
                  </a:cubicBezTo>
                  <a:cubicBezTo>
                    <a:pt x="239" y="128"/>
                    <a:pt x="240" y="127"/>
                    <a:pt x="245" y="126"/>
                  </a:cubicBezTo>
                  <a:cubicBezTo>
                    <a:pt x="265" y="125"/>
                    <a:pt x="265" y="125"/>
                    <a:pt x="265" y="146"/>
                  </a:cubicBezTo>
                  <a:cubicBezTo>
                    <a:pt x="265" y="180"/>
                    <a:pt x="265" y="214"/>
                    <a:pt x="265"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rtl="0">
                <a:defRPr/>
              </a:pPr>
              <a:endParaRPr lang="en-GB" sz="1800">
                <a:solidFill>
                  <a:srgbClr val="282F39"/>
                </a:solidFill>
                <a:latin typeface="Calibri" panose="020F0502020204030204"/>
              </a:endParaRPr>
            </a:p>
          </p:txBody>
        </p:sp>
      </p:grpSp>
    </p:spTree>
    <p:extLst>
      <p:ext uri="{BB962C8B-B14F-4D97-AF65-F5344CB8AC3E}">
        <p14:creationId xmlns:p14="http://schemas.microsoft.com/office/powerpoint/2010/main" val="5582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1" baseline="0">
                <a:solidFill>
                  <a:schemeClr val="bg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3191" y="4010335"/>
            <a:ext cx="10515600" cy="1174639"/>
          </a:xfrm>
        </p:spPr>
        <p:txBody>
          <a:bodyPr anchor="t">
            <a:normAutofit/>
          </a:bodyPr>
          <a:lstStyle>
            <a:lvl1pPr marL="0" indent="0" algn="ctr">
              <a:buNone/>
              <a:defRPr sz="2000">
                <a:solidFill>
                  <a:schemeClr val="tx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solidFill>
                  <a:srgbClr val="1F8094"/>
                </a:solidFill>
              </a:rPr>
              <a:pPr/>
              <a:t>12/1/2020</a:t>
            </a:fld>
            <a:endParaRPr lang="en-US" dirty="0">
              <a:solidFill>
                <a:srgbClr val="1F8094"/>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1F8094"/>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1F8094"/>
                </a:solidFill>
              </a:rPr>
              <a:pPr/>
              <a:t>‹#›</a:t>
            </a:fld>
            <a:endParaRPr lang="en-US" dirty="0">
              <a:solidFill>
                <a:srgbClr val="1F8094"/>
              </a:solidFill>
            </a:endParaRPr>
          </a:p>
        </p:txBody>
      </p:sp>
    </p:spTree>
    <p:extLst>
      <p:ext uri="{BB962C8B-B14F-4D97-AF65-F5344CB8AC3E}">
        <p14:creationId xmlns:p14="http://schemas.microsoft.com/office/powerpoint/2010/main" val="1219425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5228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07008" y="1913470"/>
            <a:ext cx="4754880" cy="743095"/>
          </a:xfrm>
        </p:spPr>
        <p:txBody>
          <a:bodyPr anchor="ctr">
            <a:normAutofit/>
          </a:bodyPr>
          <a:lstStyle>
            <a:lvl1pPr marL="0" indent="0">
              <a:buNone/>
              <a:defRPr sz="21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207008" y="2656567"/>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31231" y="1913470"/>
            <a:ext cx="4754880" cy="743095"/>
          </a:xfrm>
        </p:spPr>
        <p:txBody>
          <a:bodyPr anchor="ctr">
            <a:normAutofit/>
          </a:bodyPr>
          <a:lstStyle>
            <a:lvl1pPr marL="0" indent="0">
              <a:buNone/>
              <a:defRPr sz="21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31231"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329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6387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713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1207008" y="2120055"/>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789023" y="2147487"/>
            <a:ext cx="3200400" cy="3432319"/>
          </a:xfrm>
        </p:spPr>
        <p:txBody>
          <a:bodyPr>
            <a:normAutofit/>
          </a:bodyPr>
          <a:lstStyle>
            <a:lvl1pPr marL="0" indent="0">
              <a:lnSpc>
                <a:spcPct val="95000"/>
              </a:lnSpc>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524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280160" y="2211495"/>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white"/>
                </a:solidFill>
              </a:rPr>
              <a:pPr/>
              <a:t>12/1/2020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48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Rectangle 6"/>
          <p:cNvSpPr/>
          <p:nvPr/>
        </p:nvSpPr>
        <p:spPr>
          <a:xfrm>
            <a:off x="483" y="17611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202266" y="6422855"/>
            <a:ext cx="3000895" cy="365125"/>
          </a:xfrm>
          <a:prstGeom prst="rect">
            <a:avLst/>
          </a:prstGeom>
        </p:spPr>
        <p:txBody>
          <a:bodyPr vert="horz" lIns="91440" tIns="45720" rIns="45720" bIns="45720" rtlCol="0" anchor="ctr"/>
          <a:lstStyle>
            <a:lvl1pPr algn="l">
              <a:defRPr sz="1051">
                <a:solidFill>
                  <a:schemeClr val="tx1"/>
                </a:solidFill>
              </a:defRPr>
            </a:lvl1pPr>
          </a:lstStyle>
          <a:p>
            <a:pPr rtl="0"/>
            <a:fld id="{96DFF08F-DC6B-4601-B491-B0F83F6DD2DA}" type="datetimeFigureOut">
              <a:rPr lang="en-US" dirty="0">
                <a:solidFill>
                  <a:prstClr val="white"/>
                </a:solidFill>
              </a:rPr>
              <a:pPr rtl="0"/>
              <a:t>12/1/2020</a:t>
            </a:fld>
            <a:endParaRPr lang="en-US" dirty="0">
              <a:solidFill>
                <a:prstClr val="white"/>
              </a:solidFill>
            </a:endParaRPr>
          </a:p>
        </p:txBody>
      </p:sp>
      <p:sp>
        <p:nvSpPr>
          <p:cNvPr id="5" name="Footer Placeholder 4"/>
          <p:cNvSpPr>
            <a:spLocks noGrp="1"/>
          </p:cNvSpPr>
          <p:nvPr>
            <p:ph type="ftr" sz="quarter" idx="3"/>
          </p:nvPr>
        </p:nvSpPr>
        <p:spPr>
          <a:xfrm>
            <a:off x="5596471" y="6422855"/>
            <a:ext cx="5044440" cy="365125"/>
          </a:xfrm>
          <a:prstGeom prst="rect">
            <a:avLst/>
          </a:prstGeom>
        </p:spPr>
        <p:txBody>
          <a:bodyPr vert="horz" lIns="91440" tIns="45720" rIns="91440" bIns="45720" rtlCol="0" anchor="ctr"/>
          <a:lstStyle>
            <a:lvl1pPr algn="r">
              <a:defRPr sz="1051">
                <a:solidFill>
                  <a:schemeClr val="tx1"/>
                </a:solidFill>
              </a:defRPr>
            </a:lvl1pPr>
          </a:lstStyle>
          <a:p>
            <a:pPr rtl="0"/>
            <a:endParaRPr lang="en-US" dirty="0">
              <a:solidFill>
                <a:prstClr val="white"/>
              </a:solidFill>
            </a:endParaRPr>
          </a:p>
        </p:txBody>
      </p:sp>
      <p:sp>
        <p:nvSpPr>
          <p:cNvPr id="6" name="Slide Number Placeholder 5"/>
          <p:cNvSpPr>
            <a:spLocks noGrp="1"/>
          </p:cNvSpPr>
          <p:nvPr>
            <p:ph type="sldNum" sz="quarter" idx="4"/>
          </p:nvPr>
        </p:nvSpPr>
        <p:spPr>
          <a:xfrm>
            <a:off x="10658927" y="6422855"/>
            <a:ext cx="946264" cy="365125"/>
          </a:xfrm>
          <a:prstGeom prst="rect">
            <a:avLst/>
          </a:prstGeom>
        </p:spPr>
        <p:txBody>
          <a:bodyPr vert="horz" lIns="45720" tIns="45720" rIns="91440" bIns="45720" rtlCol="0" anchor="ctr"/>
          <a:lstStyle>
            <a:lvl1pPr algn="l">
              <a:defRPr sz="1200" b="0">
                <a:solidFill>
                  <a:schemeClr val="tx1"/>
                </a:solidFill>
              </a:defRPr>
            </a:lvl1pPr>
          </a:lstStyle>
          <a:p>
            <a:pPr rtl="0"/>
            <a:fld id="{4FAB73BC-B049-4115-A692-8D63A059BFB8}" type="slidenum">
              <a:rPr lang="en-US" dirty="0">
                <a:solidFill>
                  <a:prstClr val="white"/>
                </a:solidFill>
              </a:rPr>
              <a:pPr rtl="0"/>
              <a:t>‹#›</a:t>
            </a:fld>
            <a:endParaRPr lang="en-US" dirty="0">
              <a:solidFill>
                <a:prstClr val="white"/>
              </a:solidFill>
            </a:endParaRPr>
          </a:p>
        </p:txBody>
      </p:sp>
    </p:spTree>
    <p:extLst>
      <p:ext uri="{BB962C8B-B14F-4D97-AF65-F5344CB8AC3E}">
        <p14:creationId xmlns:p14="http://schemas.microsoft.com/office/powerpoint/2010/main" val="5484228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377" rtl="1"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75" indent="-182875" algn="r" defTabSz="914377" rtl="1"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70" indent="-182875" algn="r" defTabSz="914377" rtl="1"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64" indent="-182875" algn="r" defTabSz="914377" rtl="1"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58" indent="-182875" algn="r" defTabSz="914377"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53" indent="-182875" algn="r" defTabSz="914377"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568" indent="-228594" algn="r" defTabSz="914377"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763" indent="-228594" algn="r" defTabSz="914377"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8959" indent="-228594" algn="r" defTabSz="914377"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155" indent="-228594" algn="r" defTabSz="914377" rtl="1"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377" rtl="1" eaLnBrk="1" latinLnBrk="0" hangingPunct="1">
        <a:defRPr sz="1800" kern="1200">
          <a:solidFill>
            <a:schemeClr val="tx1"/>
          </a:solidFill>
          <a:latin typeface="+mn-lt"/>
          <a:ea typeface="+mn-ea"/>
          <a:cs typeface="+mn-cs"/>
        </a:defRPr>
      </a:lvl1pPr>
      <a:lvl2pPr marL="457189" algn="r" defTabSz="914377" rtl="1" eaLnBrk="1" latinLnBrk="0" hangingPunct="1">
        <a:defRPr sz="1800" kern="1200">
          <a:solidFill>
            <a:schemeClr val="tx1"/>
          </a:solidFill>
          <a:latin typeface="+mn-lt"/>
          <a:ea typeface="+mn-ea"/>
          <a:cs typeface="+mn-cs"/>
        </a:defRPr>
      </a:lvl2pPr>
      <a:lvl3pPr marL="914377" algn="r" defTabSz="914377" rtl="1" eaLnBrk="1" latinLnBrk="0" hangingPunct="1">
        <a:defRPr sz="1800" kern="1200">
          <a:solidFill>
            <a:schemeClr val="tx1"/>
          </a:solidFill>
          <a:latin typeface="+mn-lt"/>
          <a:ea typeface="+mn-ea"/>
          <a:cs typeface="+mn-cs"/>
        </a:defRPr>
      </a:lvl3pPr>
      <a:lvl4pPr marL="1371566" algn="r" defTabSz="914377" rtl="1" eaLnBrk="1" latinLnBrk="0" hangingPunct="1">
        <a:defRPr sz="1800" kern="1200">
          <a:solidFill>
            <a:schemeClr val="tx1"/>
          </a:solidFill>
          <a:latin typeface="+mn-lt"/>
          <a:ea typeface="+mn-ea"/>
          <a:cs typeface="+mn-cs"/>
        </a:defRPr>
      </a:lvl4pPr>
      <a:lvl5pPr marL="1828754" algn="r" defTabSz="914377" rtl="1" eaLnBrk="1" latinLnBrk="0" hangingPunct="1">
        <a:defRPr sz="1800" kern="1200">
          <a:solidFill>
            <a:schemeClr val="tx1"/>
          </a:solidFill>
          <a:latin typeface="+mn-lt"/>
          <a:ea typeface="+mn-ea"/>
          <a:cs typeface="+mn-cs"/>
        </a:defRPr>
      </a:lvl5pPr>
      <a:lvl6pPr marL="2285943" algn="r" defTabSz="914377" rtl="1" eaLnBrk="1" latinLnBrk="0" hangingPunct="1">
        <a:defRPr sz="1800" kern="1200">
          <a:solidFill>
            <a:schemeClr val="tx1"/>
          </a:solidFill>
          <a:latin typeface="+mn-lt"/>
          <a:ea typeface="+mn-ea"/>
          <a:cs typeface="+mn-cs"/>
        </a:defRPr>
      </a:lvl6pPr>
      <a:lvl7pPr marL="2743131" algn="r" defTabSz="914377" rtl="1" eaLnBrk="1" latinLnBrk="0" hangingPunct="1">
        <a:defRPr sz="1800" kern="1200">
          <a:solidFill>
            <a:schemeClr val="tx1"/>
          </a:solidFill>
          <a:latin typeface="+mn-lt"/>
          <a:ea typeface="+mn-ea"/>
          <a:cs typeface="+mn-cs"/>
        </a:defRPr>
      </a:lvl7pPr>
      <a:lvl8pPr marL="3200320" algn="r" defTabSz="914377" rtl="1" eaLnBrk="1" latinLnBrk="0" hangingPunct="1">
        <a:defRPr sz="1800" kern="1200">
          <a:solidFill>
            <a:schemeClr val="tx1"/>
          </a:solidFill>
          <a:latin typeface="+mn-lt"/>
          <a:ea typeface="+mn-ea"/>
          <a:cs typeface="+mn-cs"/>
        </a:defRPr>
      </a:lvl8pPr>
      <a:lvl9pPr marL="3657509" algn="r" defTabSz="914377"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Rectangle 6"/>
          <p:cNvSpPr/>
          <p:nvPr/>
        </p:nvSpPr>
        <p:spPr>
          <a:xfrm>
            <a:off x="483" y="176111"/>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202269" y="6422856"/>
            <a:ext cx="3000895" cy="365125"/>
          </a:xfrm>
          <a:prstGeom prst="rect">
            <a:avLst/>
          </a:prstGeom>
        </p:spPr>
        <p:txBody>
          <a:bodyPr vert="horz" lIns="91440" tIns="45720" rIns="45720" bIns="45720" rtlCol="0" anchor="ctr"/>
          <a:lstStyle>
            <a:lvl1pPr algn="l">
              <a:defRPr sz="788">
                <a:solidFill>
                  <a:schemeClr val="tx1"/>
                </a:solidFill>
              </a:defRPr>
            </a:lvl1pPr>
          </a:lstStyle>
          <a:p>
            <a:pPr rtl="0"/>
            <a:fld id="{96DFF08F-DC6B-4601-B491-B0F83F6DD2DA}" type="datetimeFigureOut">
              <a:rPr lang="en-US" dirty="0">
                <a:solidFill>
                  <a:prstClr val="white"/>
                </a:solidFill>
              </a:rPr>
              <a:pPr rtl="0"/>
              <a:t>12/1/2020</a:t>
            </a:fld>
            <a:endParaRPr lang="en-US" dirty="0">
              <a:solidFill>
                <a:prstClr val="white"/>
              </a:solidFill>
            </a:endParaRPr>
          </a:p>
        </p:txBody>
      </p:sp>
      <p:sp>
        <p:nvSpPr>
          <p:cNvPr id="5" name="Footer Placeholder 4"/>
          <p:cNvSpPr>
            <a:spLocks noGrp="1"/>
          </p:cNvSpPr>
          <p:nvPr>
            <p:ph type="ftr" sz="quarter" idx="3"/>
          </p:nvPr>
        </p:nvSpPr>
        <p:spPr>
          <a:xfrm>
            <a:off x="5596471" y="6422856"/>
            <a:ext cx="5044440" cy="365125"/>
          </a:xfrm>
          <a:prstGeom prst="rect">
            <a:avLst/>
          </a:prstGeom>
        </p:spPr>
        <p:txBody>
          <a:bodyPr vert="horz" lIns="91440" tIns="45720" rIns="91440" bIns="45720" rtlCol="0" anchor="ctr"/>
          <a:lstStyle>
            <a:lvl1pPr algn="r">
              <a:defRPr sz="788">
                <a:solidFill>
                  <a:schemeClr val="tx1"/>
                </a:solidFill>
              </a:defRPr>
            </a:lvl1pPr>
          </a:lstStyle>
          <a:p>
            <a:pPr rtl="0"/>
            <a:endParaRPr lang="en-US" dirty="0">
              <a:solidFill>
                <a:prstClr val="white"/>
              </a:solidFill>
            </a:endParaRPr>
          </a:p>
        </p:txBody>
      </p:sp>
      <p:sp>
        <p:nvSpPr>
          <p:cNvPr id="6" name="Slide Number Placeholder 5"/>
          <p:cNvSpPr>
            <a:spLocks noGrp="1"/>
          </p:cNvSpPr>
          <p:nvPr>
            <p:ph type="sldNum" sz="quarter" idx="4"/>
          </p:nvPr>
        </p:nvSpPr>
        <p:spPr>
          <a:xfrm>
            <a:off x="10658927" y="6422856"/>
            <a:ext cx="946264" cy="365125"/>
          </a:xfrm>
          <a:prstGeom prst="rect">
            <a:avLst/>
          </a:prstGeom>
        </p:spPr>
        <p:txBody>
          <a:bodyPr vert="horz" lIns="45720" tIns="45720" rIns="91440" bIns="45720" rtlCol="0" anchor="ctr"/>
          <a:lstStyle>
            <a:lvl1pPr algn="l">
              <a:defRPr sz="900" b="0">
                <a:solidFill>
                  <a:schemeClr val="tx1"/>
                </a:solidFill>
              </a:defRPr>
            </a:lvl1pPr>
          </a:lstStyle>
          <a:p>
            <a:pPr rtl="0"/>
            <a:fld id="{4FAB73BC-B049-4115-A692-8D63A059BFB8}" type="slidenum">
              <a:rPr lang="en-US" dirty="0">
                <a:solidFill>
                  <a:prstClr val="white"/>
                </a:solidFill>
              </a:rPr>
              <a:pPr rtl="0"/>
              <a:t>‹#›</a:t>
            </a:fld>
            <a:endParaRPr lang="en-US" dirty="0">
              <a:solidFill>
                <a:prstClr val="white"/>
              </a:solidFill>
            </a:endParaRPr>
          </a:p>
        </p:txBody>
      </p:sp>
    </p:spTree>
    <p:extLst>
      <p:ext uri="{BB962C8B-B14F-4D97-AF65-F5344CB8AC3E}">
        <p14:creationId xmlns:p14="http://schemas.microsoft.com/office/powerpoint/2010/main" val="4049750587"/>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685783" rtl="1"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57" indent="-137157" algn="r" defTabSz="685783" rtl="1" eaLnBrk="1" latinLnBrk="0" hangingPunct="1">
        <a:lnSpc>
          <a:spcPct val="90000"/>
        </a:lnSpc>
        <a:spcBef>
          <a:spcPts val="900"/>
        </a:spcBef>
        <a:spcAft>
          <a:spcPts val="151"/>
        </a:spcAft>
        <a:buClr>
          <a:schemeClr val="tx1"/>
        </a:buClr>
        <a:buFont typeface="Wingdings" pitchFamily="2" charset="2"/>
        <a:buChar char=""/>
        <a:defRPr sz="1651" kern="1200">
          <a:solidFill>
            <a:schemeClr val="tx1"/>
          </a:solidFill>
          <a:latin typeface="+mn-lt"/>
          <a:ea typeface="+mn-ea"/>
          <a:cs typeface="+mn-cs"/>
        </a:defRPr>
      </a:lvl1pPr>
      <a:lvl2pPr marL="308603" indent="-137157"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48" indent="-137157" algn="r" defTabSz="685783" rtl="1" eaLnBrk="1" latinLnBrk="0" hangingPunct="1">
        <a:lnSpc>
          <a:spcPct val="90000"/>
        </a:lnSpc>
        <a:spcBef>
          <a:spcPts val="151"/>
        </a:spcBef>
        <a:spcAft>
          <a:spcPts val="300"/>
        </a:spcAft>
        <a:buClr>
          <a:schemeClr val="tx1"/>
        </a:buClr>
        <a:buFont typeface="Wingdings" pitchFamily="2" charset="2"/>
        <a:buChar char=""/>
        <a:defRPr sz="1351" kern="1200">
          <a:solidFill>
            <a:schemeClr val="tx1"/>
          </a:solidFill>
          <a:latin typeface="+mn-lt"/>
          <a:ea typeface="+mn-ea"/>
          <a:cs typeface="+mn-cs"/>
        </a:defRPr>
      </a:lvl3pPr>
      <a:lvl4pPr marL="651494" indent="-137157"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39" indent="-137157"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27" indent="-171446"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23" indent="-171446"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20" indent="-171446"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17" indent="-171446"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r" defTabSz="685783" rtl="1" eaLnBrk="1" latinLnBrk="0" hangingPunct="1">
        <a:defRPr sz="1351" kern="1200">
          <a:solidFill>
            <a:schemeClr val="tx1"/>
          </a:solidFill>
          <a:latin typeface="+mn-lt"/>
          <a:ea typeface="+mn-ea"/>
          <a:cs typeface="+mn-cs"/>
        </a:defRPr>
      </a:lvl1pPr>
      <a:lvl2pPr marL="342891" algn="r" defTabSz="685783" rtl="1" eaLnBrk="1" latinLnBrk="0" hangingPunct="1">
        <a:defRPr sz="1351" kern="1200">
          <a:solidFill>
            <a:schemeClr val="tx1"/>
          </a:solidFill>
          <a:latin typeface="+mn-lt"/>
          <a:ea typeface="+mn-ea"/>
          <a:cs typeface="+mn-cs"/>
        </a:defRPr>
      </a:lvl2pPr>
      <a:lvl3pPr marL="685783" algn="r" defTabSz="685783" rtl="1" eaLnBrk="1" latinLnBrk="0" hangingPunct="1">
        <a:defRPr sz="1351" kern="1200">
          <a:solidFill>
            <a:schemeClr val="tx1"/>
          </a:solidFill>
          <a:latin typeface="+mn-lt"/>
          <a:ea typeface="+mn-ea"/>
          <a:cs typeface="+mn-cs"/>
        </a:defRPr>
      </a:lvl3pPr>
      <a:lvl4pPr marL="1028674" algn="r" defTabSz="685783" rtl="1" eaLnBrk="1" latinLnBrk="0" hangingPunct="1">
        <a:defRPr sz="1351" kern="1200">
          <a:solidFill>
            <a:schemeClr val="tx1"/>
          </a:solidFill>
          <a:latin typeface="+mn-lt"/>
          <a:ea typeface="+mn-ea"/>
          <a:cs typeface="+mn-cs"/>
        </a:defRPr>
      </a:lvl4pPr>
      <a:lvl5pPr marL="1371566" algn="r" defTabSz="685783" rtl="1" eaLnBrk="1" latinLnBrk="0" hangingPunct="1">
        <a:defRPr sz="1351" kern="1200">
          <a:solidFill>
            <a:schemeClr val="tx1"/>
          </a:solidFill>
          <a:latin typeface="+mn-lt"/>
          <a:ea typeface="+mn-ea"/>
          <a:cs typeface="+mn-cs"/>
        </a:defRPr>
      </a:lvl5pPr>
      <a:lvl6pPr marL="1714457" algn="r" defTabSz="685783" rtl="1" eaLnBrk="1" latinLnBrk="0" hangingPunct="1">
        <a:defRPr sz="1351" kern="1200">
          <a:solidFill>
            <a:schemeClr val="tx1"/>
          </a:solidFill>
          <a:latin typeface="+mn-lt"/>
          <a:ea typeface="+mn-ea"/>
          <a:cs typeface="+mn-cs"/>
        </a:defRPr>
      </a:lvl6pPr>
      <a:lvl7pPr marL="2057349" algn="r" defTabSz="685783" rtl="1" eaLnBrk="1" latinLnBrk="0" hangingPunct="1">
        <a:defRPr sz="1351" kern="1200">
          <a:solidFill>
            <a:schemeClr val="tx1"/>
          </a:solidFill>
          <a:latin typeface="+mn-lt"/>
          <a:ea typeface="+mn-ea"/>
          <a:cs typeface="+mn-cs"/>
        </a:defRPr>
      </a:lvl7pPr>
      <a:lvl8pPr marL="2400240" algn="r" defTabSz="685783" rtl="1" eaLnBrk="1" latinLnBrk="0" hangingPunct="1">
        <a:defRPr sz="1351" kern="1200">
          <a:solidFill>
            <a:schemeClr val="tx1"/>
          </a:solidFill>
          <a:latin typeface="+mn-lt"/>
          <a:ea typeface="+mn-ea"/>
          <a:cs typeface="+mn-cs"/>
        </a:defRPr>
      </a:lvl8pPr>
      <a:lvl9pPr marL="2743131" algn="r" defTabSz="685783" rtl="1"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17.jpe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fELVNpi01io"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xmlns="" id="{65D273A6-93F1-4D33-ABA6-3C9F72A317F1}"/>
              </a:ext>
            </a:extLst>
          </p:cNvPr>
          <p:cNvSpPr/>
          <p:nvPr/>
        </p:nvSpPr>
        <p:spPr>
          <a:xfrm>
            <a:off x="0" y="155276"/>
            <a:ext cx="12192000" cy="1631216"/>
          </a:xfrm>
          <a:prstGeom prst="rect">
            <a:avLst/>
          </a:prstGeom>
          <a:solidFill>
            <a:srgbClr val="FFFF99"/>
          </a:solidFill>
        </p:spPr>
        <p:txBody>
          <a:bodyPr wrap="square">
            <a:spAutoFit/>
          </a:bodyPr>
          <a:lstStyle/>
          <a:p>
            <a:pPr algn="ctr" rtl="0">
              <a:spcAft>
                <a:spcPct val="0"/>
              </a:spcAft>
              <a:buClr>
                <a:srgbClr val="262626"/>
              </a:buClr>
            </a:pPr>
            <a:endParaRPr lang="he-IL" altLang="he-IL" sz="2500" b="1" dirty="0">
              <a:solidFill>
                <a:schemeClr val="bg2">
                  <a:lumMod val="50000"/>
                </a:schemeClr>
              </a:solidFill>
              <a:ea typeface="Arial" charset="0"/>
            </a:endParaRPr>
          </a:p>
          <a:p>
            <a:pPr algn="ctr" rtl="0">
              <a:spcAft>
                <a:spcPct val="0"/>
              </a:spcAft>
              <a:buClr>
                <a:srgbClr val="262626"/>
              </a:buClr>
            </a:pPr>
            <a:endParaRPr lang="he-IL" altLang="he-IL" sz="2500" b="1" dirty="0">
              <a:solidFill>
                <a:schemeClr val="bg2">
                  <a:lumMod val="50000"/>
                </a:schemeClr>
              </a:solidFill>
              <a:ea typeface="Arial" charset="0"/>
            </a:endParaRPr>
          </a:p>
          <a:p>
            <a:pPr algn="ctr" rtl="0">
              <a:spcAft>
                <a:spcPct val="0"/>
              </a:spcAft>
              <a:buClr>
                <a:srgbClr val="262626"/>
              </a:buClr>
            </a:pPr>
            <a:endParaRPr lang="he-IL" altLang="he-IL" sz="2500" b="1" dirty="0">
              <a:solidFill>
                <a:schemeClr val="bg2">
                  <a:lumMod val="50000"/>
                </a:schemeClr>
              </a:solidFill>
              <a:ea typeface="Arial" charset="0"/>
            </a:endParaRPr>
          </a:p>
          <a:p>
            <a:pPr algn="ctr" rtl="0">
              <a:spcAft>
                <a:spcPct val="0"/>
              </a:spcAft>
              <a:buClr>
                <a:srgbClr val="262626"/>
              </a:buClr>
            </a:pPr>
            <a:endParaRPr lang="he-IL" altLang="he-IL" sz="2500" b="1" dirty="0">
              <a:solidFill>
                <a:schemeClr val="bg2">
                  <a:lumMod val="50000"/>
                </a:schemeClr>
              </a:solidFill>
              <a:ea typeface="Arial" charset="0"/>
            </a:endParaRPr>
          </a:p>
        </p:txBody>
      </p:sp>
      <p:sp>
        <p:nvSpPr>
          <p:cNvPr id="2" name="Title 1"/>
          <p:cNvSpPr>
            <a:spLocks noGrp="1"/>
          </p:cNvSpPr>
          <p:nvPr>
            <p:ph type="ctrTitle"/>
          </p:nvPr>
        </p:nvSpPr>
        <p:spPr>
          <a:xfrm>
            <a:off x="1" y="3895238"/>
            <a:ext cx="12000593" cy="1628855"/>
          </a:xfrm>
          <a:noFill/>
          <a:ln>
            <a:noFill/>
          </a:ln>
        </p:spPr>
        <p:txBody>
          <a:bodyPr>
            <a:noAutofit/>
          </a:bodyPr>
          <a:lstStyle/>
          <a:p>
            <a:r>
              <a:rPr lang="he-IL" altLang="he-IL" sz="2800" b="1" dirty="0">
                <a:solidFill>
                  <a:srgbClr val="000000"/>
                </a:solidFill>
                <a:latin typeface="Tahoma" charset="0"/>
                <a:cs typeface="+mn-cs"/>
              </a:rPr>
              <a:t>שיעור כישורי חיים לכיתות א-ג</a:t>
            </a:r>
            <a:br>
              <a:rPr lang="he-IL" altLang="he-IL" sz="2800" b="1" dirty="0">
                <a:solidFill>
                  <a:srgbClr val="000000"/>
                </a:solidFill>
                <a:latin typeface="Tahoma" charset="0"/>
                <a:cs typeface="+mn-cs"/>
              </a:rPr>
            </a:br>
            <a:r>
              <a:rPr lang="he-IL" altLang="he-IL" sz="2800" b="1" dirty="0">
                <a:solidFill>
                  <a:srgbClr val="000000"/>
                </a:solidFill>
                <a:latin typeface="Tahoma" charset="0"/>
                <a:cs typeface="+mn-cs"/>
              </a:rPr>
              <a:t/>
            </a:r>
            <a:br>
              <a:rPr lang="he-IL" altLang="he-IL" sz="2800" b="1" dirty="0">
                <a:solidFill>
                  <a:srgbClr val="000000"/>
                </a:solidFill>
                <a:latin typeface="Tahoma" charset="0"/>
                <a:cs typeface="+mn-cs"/>
              </a:rPr>
            </a:br>
            <a:r>
              <a:rPr lang="he-IL" sz="3200" b="1" dirty="0">
                <a:solidFill>
                  <a:srgbClr val="000000"/>
                </a:solidFill>
              </a:rPr>
              <a:t>ניצול מושכל של </a:t>
            </a:r>
            <a:r>
              <a:rPr lang="he-IL" sz="3200" b="1">
                <a:solidFill>
                  <a:srgbClr val="000000"/>
                </a:solidFill>
              </a:rPr>
              <a:t>שעות </a:t>
            </a:r>
            <a:r>
              <a:rPr lang="he-IL" sz="3200" b="1" smtClean="0">
                <a:solidFill>
                  <a:srgbClr val="000000"/>
                </a:solidFill>
              </a:rPr>
              <a:t>הפנאי, </a:t>
            </a:r>
            <a:br>
              <a:rPr lang="he-IL" sz="3200" b="1" smtClean="0">
                <a:solidFill>
                  <a:srgbClr val="000000"/>
                </a:solidFill>
              </a:rPr>
            </a:br>
            <a:r>
              <a:rPr lang="he-IL" sz="3200" b="1" smtClean="0">
                <a:solidFill>
                  <a:srgbClr val="000000"/>
                </a:solidFill>
              </a:rPr>
              <a:t>בדגש </a:t>
            </a:r>
            <a:r>
              <a:rPr lang="he-IL" sz="3200" b="1" dirty="0">
                <a:solidFill>
                  <a:srgbClr val="000000"/>
                </a:solidFill>
              </a:rPr>
              <a:t>על שימוש מאוזן במסכים</a:t>
            </a:r>
            <a:endParaRPr lang="en-US" sz="2800" dirty="0">
              <a:solidFill>
                <a:srgbClr val="000000"/>
              </a:solidFill>
              <a:cs typeface="+mn-cs"/>
            </a:endParaRPr>
          </a:p>
        </p:txBody>
      </p:sp>
      <p:sp>
        <p:nvSpPr>
          <p:cNvPr id="3" name="מלבן 2"/>
          <p:cNvSpPr/>
          <p:nvPr/>
        </p:nvSpPr>
        <p:spPr>
          <a:xfrm>
            <a:off x="805273" y="2446399"/>
            <a:ext cx="10587547" cy="861774"/>
          </a:xfrm>
          <a:prstGeom prst="rect">
            <a:avLst/>
          </a:prstGeom>
        </p:spPr>
        <p:txBody>
          <a:bodyPr wrap="square">
            <a:spAutoFit/>
          </a:bodyPr>
          <a:lstStyle/>
          <a:p>
            <a:pPr algn="ctr" rtl="0">
              <a:spcAft>
                <a:spcPct val="0"/>
              </a:spcAft>
              <a:buClr>
                <a:srgbClr val="262626"/>
              </a:buClr>
            </a:pPr>
            <a:r>
              <a:rPr lang="he-IL" altLang="he-IL" sz="5000" b="1" dirty="0">
                <a:solidFill>
                  <a:schemeClr val="bg2">
                    <a:lumMod val="50000"/>
                  </a:schemeClr>
                </a:solidFill>
                <a:ea typeface="Arial" charset="0"/>
              </a:rPr>
              <a:t>"שעון </a:t>
            </a:r>
            <a:r>
              <a:rPr lang="he-IL" altLang="he-IL" sz="5000" b="1" dirty="0" smtClean="0">
                <a:solidFill>
                  <a:schemeClr val="bg2">
                    <a:lumMod val="50000"/>
                  </a:schemeClr>
                </a:solidFill>
                <a:ea typeface="Arial" charset="0"/>
              </a:rPr>
              <a:t>פנאי"</a:t>
            </a:r>
            <a:endParaRPr lang="he-IL" altLang="he-IL" sz="5000" b="1" dirty="0">
              <a:solidFill>
                <a:schemeClr val="bg2">
                  <a:lumMod val="50000"/>
                </a:schemeClr>
              </a:solidFill>
              <a:ea typeface="Arial" charset="0"/>
            </a:endParaRPr>
          </a:p>
        </p:txBody>
      </p:sp>
      <p:pic>
        <p:nvPicPr>
          <p:cNvPr id="7" name="Picture 4" descr="Image result for â«×¡×× ××× ××¨×â¬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8144" y="84920"/>
            <a:ext cx="660347" cy="8144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95800" y="814427"/>
            <a:ext cx="3021975" cy="830997"/>
          </a:xfrm>
          <a:prstGeom prst="rect">
            <a:avLst/>
          </a:prstGeom>
          <a:noFill/>
        </p:spPr>
        <p:txBody>
          <a:bodyPr wrap="square" rtlCol="1">
            <a:spAutoFit/>
          </a:bodyPr>
          <a:lstStyle/>
          <a:p>
            <a:pPr algn="ctr" rtl="0"/>
            <a:r>
              <a:rPr lang="he-IL" sz="1600" b="1" dirty="0">
                <a:solidFill>
                  <a:srgbClr val="002060"/>
                </a:solidFill>
                <a:latin typeface="Arial" panose="020B0604020202020204" pitchFamily="34" charset="0"/>
                <a:cs typeface="Arial" panose="020B0604020202020204" pitchFamily="34" charset="0"/>
              </a:rPr>
              <a:t>משרד החינוך</a:t>
            </a:r>
          </a:p>
          <a:p>
            <a:pPr algn="ctr" rtl="0"/>
            <a:r>
              <a:rPr lang="he-IL" sz="1600" b="1" dirty="0">
                <a:solidFill>
                  <a:srgbClr val="002060"/>
                </a:solidFill>
                <a:latin typeface="Arial" panose="020B0604020202020204" pitchFamily="34" charset="0"/>
                <a:cs typeface="Arial" panose="020B0604020202020204" pitchFamily="34" charset="0"/>
              </a:rPr>
              <a:t>מנהל פדגוגי </a:t>
            </a:r>
          </a:p>
          <a:p>
            <a:pPr algn="ctr" rtl="0"/>
            <a:r>
              <a:rPr lang="he-IL" sz="1600" b="1" dirty="0">
                <a:solidFill>
                  <a:srgbClr val="002060"/>
                </a:solidFill>
                <a:latin typeface="Arial" panose="020B0604020202020204" pitchFamily="34" charset="0"/>
                <a:cs typeface="Arial" panose="020B0604020202020204" pitchFamily="34" charset="0"/>
              </a:rPr>
              <a:t>אגף בכיר - שירות פסיכולוגי ייעוצי</a:t>
            </a:r>
          </a:p>
        </p:txBody>
      </p:sp>
      <p:grpSp>
        <p:nvGrpSpPr>
          <p:cNvPr id="12" name="קבוצה 11"/>
          <p:cNvGrpSpPr/>
          <p:nvPr/>
        </p:nvGrpSpPr>
        <p:grpSpPr>
          <a:xfrm>
            <a:off x="10171794" y="67701"/>
            <a:ext cx="1712068" cy="1609037"/>
            <a:chOff x="10288526" y="176752"/>
            <a:chExt cx="1712068" cy="1609037"/>
          </a:xfrm>
        </p:grpSpPr>
        <p:sp>
          <p:nvSpPr>
            <p:cNvPr id="10" name="אליפסה 9"/>
            <p:cNvSpPr/>
            <p:nvPr/>
          </p:nvSpPr>
          <p:spPr>
            <a:xfrm>
              <a:off x="10288526" y="176752"/>
              <a:ext cx="1712068" cy="1609037"/>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TextBox 10"/>
            <p:cNvSpPr txBox="1"/>
            <p:nvPr/>
          </p:nvSpPr>
          <p:spPr>
            <a:xfrm>
              <a:off x="10463624" y="343961"/>
              <a:ext cx="1361872" cy="1138773"/>
            </a:xfrm>
            <a:prstGeom prst="rect">
              <a:avLst/>
            </a:prstGeom>
            <a:noFill/>
          </p:spPr>
          <p:txBody>
            <a:bodyPr wrap="square" rtlCol="1">
              <a:spAutoFit/>
            </a:bodyPr>
            <a:lstStyle/>
            <a:p>
              <a:pPr algn="ctr"/>
              <a:r>
                <a:rPr lang="he-IL" sz="1400" b="1" dirty="0">
                  <a:solidFill>
                    <a:srgbClr val="002060"/>
                  </a:solidFill>
                </a:rPr>
                <a:t>שפ"י</a:t>
              </a:r>
            </a:p>
            <a:p>
              <a:pPr algn="ctr"/>
              <a:r>
                <a:rPr lang="he-IL" b="1" dirty="0">
                  <a:solidFill>
                    <a:srgbClr val="002060"/>
                  </a:solidFill>
                </a:rPr>
                <a:t>תכנית כישורי חיים המתחדשת</a:t>
              </a:r>
            </a:p>
          </p:txBody>
        </p:sp>
      </p:grpSp>
      <p:pic>
        <p:nvPicPr>
          <p:cNvPr id="5" name="גרפיקה 4" descr="גל">
            <a:extLst>
              <a:ext uri="{FF2B5EF4-FFF2-40B4-BE49-F238E27FC236}">
                <a16:creationId xmlns:a16="http://schemas.microsoft.com/office/drawing/2014/main" xmlns="" id="{2711C5B9-C94C-438B-B221-FC209224B3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686405" y="782111"/>
            <a:ext cx="914400" cy="914400"/>
          </a:xfrm>
          <a:prstGeom prst="rect">
            <a:avLst/>
          </a:prstGeom>
        </p:spPr>
      </p:pic>
      <p:pic>
        <p:nvPicPr>
          <p:cNvPr id="9" name="גרפיקה 8" descr="שמשיה">
            <a:extLst>
              <a:ext uri="{FF2B5EF4-FFF2-40B4-BE49-F238E27FC236}">
                <a16:creationId xmlns:a16="http://schemas.microsoft.com/office/drawing/2014/main" xmlns="" id="{38AA3976-A042-4988-A623-8DF2BD065D9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086194" y="5766848"/>
            <a:ext cx="914400" cy="914400"/>
          </a:xfrm>
          <a:prstGeom prst="rect">
            <a:avLst/>
          </a:prstGeom>
        </p:spPr>
      </p:pic>
      <p:pic>
        <p:nvPicPr>
          <p:cNvPr id="14" name="גרפיקה 13" descr="שמש">
            <a:extLst>
              <a:ext uri="{FF2B5EF4-FFF2-40B4-BE49-F238E27FC236}">
                <a16:creationId xmlns:a16="http://schemas.microsoft.com/office/drawing/2014/main" xmlns="" id="{C0006C01-1518-4AE0-B8E1-20814544155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78653" y="415020"/>
            <a:ext cx="914400" cy="914400"/>
          </a:xfrm>
          <a:prstGeom prst="rect">
            <a:avLst/>
          </a:prstGeom>
        </p:spPr>
      </p:pic>
      <p:pic>
        <p:nvPicPr>
          <p:cNvPr id="18" name="גרפיקה 17" descr="משקפי שמש">
            <a:extLst>
              <a:ext uri="{FF2B5EF4-FFF2-40B4-BE49-F238E27FC236}">
                <a16:creationId xmlns:a16="http://schemas.microsoft.com/office/drawing/2014/main" xmlns="" id="{52409236-CFA3-4C60-920A-C31F76C23BC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171794" y="6075889"/>
            <a:ext cx="914400" cy="914400"/>
          </a:xfrm>
          <a:prstGeom prst="rect">
            <a:avLst/>
          </a:prstGeom>
        </p:spPr>
      </p:pic>
      <p:pic>
        <p:nvPicPr>
          <p:cNvPr id="20" name="גרפיקה 19" descr="טלפון חכם">
            <a:extLst>
              <a:ext uri="{FF2B5EF4-FFF2-40B4-BE49-F238E27FC236}">
                <a16:creationId xmlns:a16="http://schemas.microsoft.com/office/drawing/2014/main" xmlns="" id="{2AEF5DD7-F0E4-4F05-9B65-2939B4B3DD0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70901" y="744494"/>
            <a:ext cx="914400" cy="914400"/>
          </a:xfrm>
          <a:prstGeom prst="rect">
            <a:avLst/>
          </a:prstGeom>
        </p:spPr>
      </p:pic>
    </p:spTree>
    <p:extLst>
      <p:ext uri="{BB962C8B-B14F-4D97-AF65-F5344CB8AC3E}">
        <p14:creationId xmlns:p14="http://schemas.microsoft.com/office/powerpoint/2010/main" val="2601960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he-IL" sz="4000" b="1" dirty="0">
                <a:solidFill>
                  <a:schemeClr val="bg2">
                    <a:lumMod val="50000"/>
                  </a:schemeClr>
                </a:solidFill>
              </a:rPr>
              <a:t>"מי פנוי לענות</a:t>
            </a:r>
            <a:r>
              <a:rPr lang="he-IL" sz="4000" b="1" dirty="0" smtClean="0">
                <a:solidFill>
                  <a:schemeClr val="bg2">
                    <a:lumMod val="50000"/>
                  </a:schemeClr>
                </a:solidFill>
              </a:rPr>
              <a:t>?"</a:t>
            </a:r>
            <a:endParaRPr lang="he-IL" sz="2700" b="1" dirty="0">
              <a:solidFill>
                <a:schemeClr val="bg2">
                  <a:lumMod val="50000"/>
                </a:schemeClr>
              </a:solidFill>
            </a:endParaRPr>
          </a:p>
        </p:txBody>
      </p:sp>
      <p:sp>
        <p:nvSpPr>
          <p:cNvPr id="3" name="מציין מיקום תוכן 2"/>
          <p:cNvSpPr>
            <a:spLocks noGrp="1"/>
          </p:cNvSpPr>
          <p:nvPr>
            <p:ph idx="1"/>
          </p:nvPr>
        </p:nvSpPr>
        <p:spPr>
          <a:xfrm>
            <a:off x="817588" y="2247596"/>
            <a:ext cx="10554742" cy="4326228"/>
          </a:xfrm>
          <a:ln w="28575">
            <a:solidFill>
              <a:schemeClr val="accent1">
                <a:lumMod val="50000"/>
              </a:schemeClr>
            </a:solidFill>
          </a:ln>
        </p:spPr>
        <p:txBody>
          <a:bodyPr/>
          <a:lstStyle/>
          <a:p>
            <a:pPr marL="0" indent="0" algn="ctr">
              <a:buClrTx/>
              <a:buNone/>
            </a:pPr>
            <a:r>
              <a:rPr lang="he-IL" sz="3000" b="1" dirty="0" smtClean="0">
                <a:solidFill>
                  <a:srgbClr val="000000"/>
                </a:solidFill>
              </a:rPr>
              <a:t>האם אתם מציבים לעצמכם </a:t>
            </a:r>
            <a:r>
              <a:rPr lang="he-IL" sz="3000" b="1" dirty="0">
                <a:solidFill>
                  <a:srgbClr val="000000"/>
                </a:solidFill>
              </a:rPr>
              <a:t>גבולות ולוחות זמנים בשעות הפנאי? </a:t>
            </a:r>
            <a:endParaRPr lang="he-IL" sz="3000" b="1" dirty="0" smtClean="0">
              <a:solidFill>
                <a:srgbClr val="000000"/>
              </a:solidFill>
            </a:endParaRPr>
          </a:p>
          <a:p>
            <a:pPr marL="0" indent="0" algn="ctr">
              <a:buClrTx/>
              <a:buNone/>
            </a:pPr>
            <a:r>
              <a:rPr lang="he-IL" sz="3000" b="1" dirty="0" smtClean="0">
                <a:solidFill>
                  <a:srgbClr val="000000"/>
                </a:solidFill>
              </a:rPr>
              <a:t>אם </a:t>
            </a:r>
            <a:r>
              <a:rPr lang="he-IL" sz="3000" b="1" dirty="0">
                <a:solidFill>
                  <a:srgbClr val="000000"/>
                </a:solidFill>
              </a:rPr>
              <a:t>כן, מדוע זה חשוב </a:t>
            </a:r>
            <a:r>
              <a:rPr lang="he-IL" sz="3000" b="1" dirty="0" smtClean="0">
                <a:solidFill>
                  <a:srgbClr val="000000"/>
                </a:solidFill>
              </a:rPr>
              <a:t>לכם?</a:t>
            </a:r>
            <a:endParaRPr lang="he-IL" b="1" dirty="0">
              <a:solidFill>
                <a:srgbClr val="000000"/>
              </a:solidFill>
            </a:endParaRPr>
          </a:p>
        </p:txBody>
      </p:sp>
      <p:pic>
        <p:nvPicPr>
          <p:cNvPr id="2" name="תמונה 1">
            <a:extLst>
              <a:ext uri="{FF2B5EF4-FFF2-40B4-BE49-F238E27FC236}">
                <a16:creationId xmlns:a16="http://schemas.microsoft.com/office/drawing/2014/main" xmlns="" id="{7D7D8866-A575-4D67-80B3-312DA1A35A20}"/>
              </a:ext>
            </a:extLst>
          </p:cNvPr>
          <p:cNvPicPr>
            <a:picLocks noChangeAspect="1"/>
          </p:cNvPicPr>
          <p:nvPr/>
        </p:nvPicPr>
        <p:blipFill>
          <a:blip r:embed="rId3">
            <a:duotone>
              <a:schemeClr val="accent1">
                <a:shade val="45000"/>
                <a:satMod val="135000"/>
              </a:schemeClr>
              <a:prstClr val="white"/>
            </a:duotone>
          </a:blip>
          <a:stretch>
            <a:fillRect/>
          </a:stretch>
        </p:blipFill>
        <p:spPr>
          <a:xfrm rot="21016553">
            <a:off x="2200006" y="4086135"/>
            <a:ext cx="3000062" cy="1802157"/>
          </a:xfrm>
          <a:prstGeom prst="rect">
            <a:avLst/>
          </a:prstGeom>
        </p:spPr>
      </p:pic>
      <p:pic>
        <p:nvPicPr>
          <p:cNvPr id="5" name="תמונה 4">
            <a:extLst>
              <a:ext uri="{FF2B5EF4-FFF2-40B4-BE49-F238E27FC236}">
                <a16:creationId xmlns:a16="http://schemas.microsoft.com/office/drawing/2014/main" xmlns="" id="{FED16D25-3A5A-4CC8-832F-529DEC7EE46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rot="575628">
            <a:off x="7148634" y="4186101"/>
            <a:ext cx="1833824" cy="1833824"/>
          </a:xfrm>
          <a:prstGeom prst="rect">
            <a:avLst/>
          </a:prstGeom>
        </p:spPr>
      </p:pic>
    </p:spTree>
    <p:extLst>
      <p:ext uri="{BB962C8B-B14F-4D97-AF65-F5344CB8AC3E}">
        <p14:creationId xmlns:p14="http://schemas.microsoft.com/office/powerpoint/2010/main" val="2390630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he-IL" sz="4000" b="1" dirty="0">
                <a:solidFill>
                  <a:schemeClr val="bg2">
                    <a:lumMod val="50000"/>
                  </a:schemeClr>
                </a:solidFill>
              </a:rPr>
              <a:t>"זמן משחק" </a:t>
            </a:r>
            <a:r>
              <a:rPr lang="he-IL" sz="2500" b="1" dirty="0">
                <a:solidFill>
                  <a:schemeClr val="bg2">
                    <a:lumMod val="50000"/>
                  </a:schemeClr>
                </a:solidFill>
              </a:rPr>
              <a:t>(פתיח לשיעור, אפשרות </a:t>
            </a:r>
            <a:r>
              <a:rPr lang="he-IL" sz="2500" b="1" dirty="0" smtClean="0">
                <a:solidFill>
                  <a:schemeClr val="bg2">
                    <a:lumMod val="50000"/>
                  </a:schemeClr>
                </a:solidFill>
              </a:rPr>
              <a:t>שנייה)</a:t>
            </a:r>
            <a:r>
              <a:rPr lang="he-IL" sz="2700" b="1" dirty="0" smtClean="0">
                <a:solidFill>
                  <a:schemeClr val="bg2">
                    <a:lumMod val="50000"/>
                  </a:schemeClr>
                </a:solidFill>
              </a:rPr>
              <a:t> </a:t>
            </a:r>
            <a:endParaRPr lang="he-IL" sz="2700" b="1" dirty="0">
              <a:solidFill>
                <a:schemeClr val="bg2">
                  <a:lumMod val="50000"/>
                </a:schemeClr>
              </a:solidFill>
            </a:endParaRPr>
          </a:p>
        </p:txBody>
      </p:sp>
      <p:sp>
        <p:nvSpPr>
          <p:cNvPr id="3" name="מציין מיקום תוכן 2"/>
          <p:cNvSpPr>
            <a:spLocks noGrp="1"/>
          </p:cNvSpPr>
          <p:nvPr>
            <p:ph idx="1"/>
          </p:nvPr>
        </p:nvSpPr>
        <p:spPr>
          <a:xfrm>
            <a:off x="1431973" y="2013916"/>
            <a:ext cx="9935569" cy="4114800"/>
          </a:xfrm>
        </p:spPr>
        <p:txBody>
          <a:bodyPr/>
          <a:lstStyle/>
          <a:p>
            <a:pPr marL="0" indent="0" algn="ctr">
              <a:buClrTx/>
              <a:buNone/>
            </a:pPr>
            <a:endParaRPr lang="he-IL" sz="3000" b="1" dirty="0">
              <a:solidFill>
                <a:srgbClr val="000000"/>
              </a:solidFill>
            </a:endParaRPr>
          </a:p>
          <a:p>
            <a:pPr marL="0" indent="0" algn="ctr">
              <a:buClrTx/>
              <a:buNone/>
            </a:pPr>
            <a:endParaRPr lang="he-IL" sz="3000" b="1" dirty="0">
              <a:solidFill>
                <a:srgbClr val="000000"/>
              </a:solidFill>
            </a:endParaRPr>
          </a:p>
          <a:p>
            <a:pPr marL="0" indent="0" algn="ctr">
              <a:buClrTx/>
              <a:buNone/>
            </a:pPr>
            <a:endParaRPr lang="he-IL" sz="3000" b="1" dirty="0">
              <a:solidFill>
                <a:srgbClr val="000000"/>
              </a:solidFill>
            </a:endParaRPr>
          </a:p>
        </p:txBody>
      </p:sp>
      <p:sp>
        <p:nvSpPr>
          <p:cNvPr id="8" name="תיבת טקסט 7">
            <a:extLst>
              <a:ext uri="{FF2B5EF4-FFF2-40B4-BE49-F238E27FC236}">
                <a16:creationId xmlns:a16="http://schemas.microsoft.com/office/drawing/2014/main" xmlns="" id="{90BFE7CF-1E64-4116-B11A-117A59389094}"/>
              </a:ext>
            </a:extLst>
          </p:cNvPr>
          <p:cNvSpPr txBox="1"/>
          <p:nvPr/>
        </p:nvSpPr>
        <p:spPr>
          <a:xfrm>
            <a:off x="6614160" y="2172619"/>
            <a:ext cx="4632960" cy="3970318"/>
          </a:xfrm>
          <a:prstGeom prst="rect">
            <a:avLst/>
          </a:prstGeom>
          <a:noFill/>
          <a:ln w="57150">
            <a:solidFill>
              <a:schemeClr val="accent1">
                <a:lumMod val="75000"/>
              </a:schemeClr>
            </a:solidFill>
          </a:ln>
        </p:spPr>
        <p:txBody>
          <a:bodyPr wrap="square" rtlCol="1">
            <a:spAutoFit/>
          </a:bodyPr>
          <a:lstStyle/>
          <a:p>
            <a:pPr algn="ctr"/>
            <a:r>
              <a:rPr lang="he-IL" sz="2800" b="1" u="sng" dirty="0" smtClean="0">
                <a:solidFill>
                  <a:schemeClr val="bg2">
                    <a:lumMod val="50000"/>
                  </a:schemeClr>
                </a:solidFill>
              </a:rPr>
              <a:t>זוג </a:t>
            </a:r>
            <a:r>
              <a:rPr lang="he-IL" sz="2800" b="1" u="sng" dirty="0">
                <a:solidFill>
                  <a:schemeClr val="bg2">
                    <a:lumMod val="50000"/>
                  </a:schemeClr>
                </a:solidFill>
              </a:rPr>
              <a:t>א</a:t>
            </a:r>
            <a:r>
              <a:rPr lang="he-IL" sz="2800" b="1" u="sng" dirty="0" smtClean="0">
                <a:solidFill>
                  <a:schemeClr val="bg2">
                    <a:lumMod val="50000"/>
                  </a:schemeClr>
                </a:solidFill>
              </a:rPr>
              <a:t>'</a:t>
            </a:r>
            <a:endParaRPr lang="he-IL" sz="2800" b="1" u="sng" dirty="0">
              <a:solidFill>
                <a:schemeClr val="bg2">
                  <a:lumMod val="50000"/>
                </a:schemeClr>
              </a:solidFill>
            </a:endParaRPr>
          </a:p>
          <a:p>
            <a:pPr algn="ctr"/>
            <a:endParaRPr lang="he-IL" sz="2800" b="1" u="sng" dirty="0" smtClean="0">
              <a:solidFill>
                <a:schemeClr val="bg2">
                  <a:lumMod val="50000"/>
                </a:schemeClr>
              </a:solidFill>
            </a:endParaRPr>
          </a:p>
          <a:p>
            <a:pPr algn="ctr"/>
            <a:endParaRPr lang="he-IL" sz="2800" b="1" u="sng" dirty="0">
              <a:solidFill>
                <a:schemeClr val="bg2">
                  <a:lumMod val="50000"/>
                </a:schemeClr>
              </a:solidFill>
            </a:endParaRPr>
          </a:p>
          <a:p>
            <a:pPr algn="ctr"/>
            <a:endParaRPr lang="he-IL" sz="2800" b="1" u="sng" dirty="0" smtClean="0">
              <a:solidFill>
                <a:schemeClr val="bg2">
                  <a:lumMod val="50000"/>
                </a:schemeClr>
              </a:solidFill>
            </a:endParaRPr>
          </a:p>
          <a:p>
            <a:pPr algn="ctr"/>
            <a:endParaRPr lang="he-IL" sz="2800" b="1" u="sng" dirty="0">
              <a:solidFill>
                <a:schemeClr val="bg2">
                  <a:lumMod val="50000"/>
                </a:schemeClr>
              </a:solidFill>
            </a:endParaRPr>
          </a:p>
          <a:p>
            <a:pPr algn="ctr"/>
            <a:endParaRPr lang="he-IL" sz="2800" b="1" u="sng" dirty="0">
              <a:solidFill>
                <a:schemeClr val="bg2">
                  <a:lumMod val="50000"/>
                </a:schemeClr>
              </a:solidFill>
            </a:endParaRPr>
          </a:p>
          <a:p>
            <a:endParaRPr lang="he-IL" sz="2800" dirty="0">
              <a:solidFill>
                <a:schemeClr val="bg2">
                  <a:lumMod val="50000"/>
                </a:schemeClr>
              </a:solidFill>
            </a:endParaRPr>
          </a:p>
          <a:p>
            <a:pPr algn="ctr"/>
            <a:r>
              <a:rPr lang="he-IL" sz="2800" b="1" dirty="0" smtClean="0">
                <a:solidFill>
                  <a:schemeClr val="bg2">
                    <a:lumMod val="50000"/>
                  </a:schemeClr>
                </a:solidFill>
              </a:rPr>
              <a:t>זמן </a:t>
            </a:r>
            <a:r>
              <a:rPr lang="he-IL" sz="2800" b="1" dirty="0">
                <a:solidFill>
                  <a:schemeClr val="bg2">
                    <a:lumMod val="50000"/>
                  </a:schemeClr>
                </a:solidFill>
              </a:rPr>
              <a:t>משחק: אין הגבלה</a:t>
            </a:r>
          </a:p>
          <a:p>
            <a:pPr algn="ctr"/>
            <a:endParaRPr lang="he-IL" sz="2800" b="1" u="sng" dirty="0">
              <a:solidFill>
                <a:srgbClr val="C00000"/>
              </a:solidFill>
            </a:endParaRPr>
          </a:p>
        </p:txBody>
      </p:sp>
      <p:sp>
        <p:nvSpPr>
          <p:cNvPr id="11" name="תיבת טקסט 10">
            <a:extLst>
              <a:ext uri="{FF2B5EF4-FFF2-40B4-BE49-F238E27FC236}">
                <a16:creationId xmlns:a16="http://schemas.microsoft.com/office/drawing/2014/main" xmlns="" id="{FB3829D5-BC7A-4EDF-9115-18CB811015AF}"/>
              </a:ext>
            </a:extLst>
          </p:cNvPr>
          <p:cNvSpPr txBox="1"/>
          <p:nvPr/>
        </p:nvSpPr>
        <p:spPr>
          <a:xfrm>
            <a:off x="1111479" y="2172618"/>
            <a:ext cx="4632960" cy="3970318"/>
          </a:xfrm>
          <a:prstGeom prst="rect">
            <a:avLst/>
          </a:prstGeom>
          <a:noFill/>
          <a:ln w="57150">
            <a:solidFill>
              <a:schemeClr val="accent1">
                <a:lumMod val="75000"/>
              </a:schemeClr>
            </a:solidFill>
          </a:ln>
        </p:spPr>
        <p:txBody>
          <a:bodyPr wrap="square" rtlCol="1">
            <a:spAutoFit/>
          </a:bodyPr>
          <a:lstStyle/>
          <a:p>
            <a:pPr algn="ctr"/>
            <a:r>
              <a:rPr lang="he-IL" sz="2800" b="1" u="sng" dirty="0" smtClean="0">
                <a:solidFill>
                  <a:schemeClr val="bg2">
                    <a:lumMod val="50000"/>
                  </a:schemeClr>
                </a:solidFill>
              </a:rPr>
              <a:t>זוג </a:t>
            </a:r>
            <a:r>
              <a:rPr lang="he-IL" sz="2800" b="1" u="sng" dirty="0">
                <a:solidFill>
                  <a:schemeClr val="bg2">
                    <a:lumMod val="50000"/>
                  </a:schemeClr>
                </a:solidFill>
              </a:rPr>
              <a:t>ב'</a:t>
            </a:r>
          </a:p>
          <a:p>
            <a:pPr algn="ctr"/>
            <a:endParaRPr lang="he-IL" sz="2800" b="1" u="sng" dirty="0">
              <a:solidFill>
                <a:schemeClr val="bg2">
                  <a:lumMod val="50000"/>
                </a:schemeClr>
              </a:solidFill>
            </a:endParaRPr>
          </a:p>
          <a:p>
            <a:endParaRPr lang="he-IL" sz="2800" dirty="0" smtClean="0">
              <a:solidFill>
                <a:schemeClr val="bg2">
                  <a:lumMod val="50000"/>
                </a:schemeClr>
              </a:solidFill>
            </a:endParaRPr>
          </a:p>
          <a:p>
            <a:endParaRPr lang="he-IL" sz="2800" dirty="0">
              <a:solidFill>
                <a:schemeClr val="bg2">
                  <a:lumMod val="50000"/>
                </a:schemeClr>
              </a:solidFill>
            </a:endParaRPr>
          </a:p>
          <a:p>
            <a:endParaRPr lang="he-IL" sz="2800" dirty="0" smtClean="0">
              <a:solidFill>
                <a:schemeClr val="bg2">
                  <a:lumMod val="50000"/>
                </a:schemeClr>
              </a:solidFill>
            </a:endParaRPr>
          </a:p>
          <a:p>
            <a:endParaRPr lang="he-IL" sz="2800" dirty="0">
              <a:solidFill>
                <a:schemeClr val="bg2">
                  <a:lumMod val="50000"/>
                </a:schemeClr>
              </a:solidFill>
            </a:endParaRPr>
          </a:p>
          <a:p>
            <a:endParaRPr lang="he-IL" sz="2800" dirty="0">
              <a:solidFill>
                <a:schemeClr val="bg2">
                  <a:lumMod val="50000"/>
                </a:schemeClr>
              </a:solidFill>
            </a:endParaRPr>
          </a:p>
          <a:p>
            <a:pPr algn="ctr"/>
            <a:r>
              <a:rPr lang="he-IL" sz="2800" b="1" dirty="0">
                <a:solidFill>
                  <a:schemeClr val="bg2">
                    <a:lumMod val="50000"/>
                  </a:schemeClr>
                </a:solidFill>
              </a:rPr>
              <a:t>זמן משחק: </a:t>
            </a:r>
            <a:r>
              <a:rPr lang="he-IL" sz="2800" b="1" dirty="0" smtClean="0">
                <a:solidFill>
                  <a:schemeClr val="bg2">
                    <a:lumMod val="50000"/>
                  </a:schemeClr>
                </a:solidFill>
              </a:rPr>
              <a:t>4 </a:t>
            </a:r>
            <a:r>
              <a:rPr lang="he-IL" sz="2800" b="1" dirty="0">
                <a:solidFill>
                  <a:schemeClr val="bg2">
                    <a:lumMod val="50000"/>
                  </a:schemeClr>
                </a:solidFill>
              </a:rPr>
              <a:t>דק</a:t>
            </a:r>
            <a:r>
              <a:rPr lang="he-IL" sz="2800" b="1" dirty="0" smtClean="0">
                <a:solidFill>
                  <a:schemeClr val="bg2">
                    <a:lumMod val="50000"/>
                  </a:schemeClr>
                </a:solidFill>
              </a:rPr>
              <a:t>'</a:t>
            </a:r>
            <a:endParaRPr lang="he-IL" sz="2800" b="1" dirty="0">
              <a:solidFill>
                <a:schemeClr val="bg2">
                  <a:lumMod val="50000"/>
                </a:schemeClr>
              </a:solidFill>
            </a:endParaRPr>
          </a:p>
          <a:p>
            <a:pPr algn="ctr"/>
            <a:endParaRPr lang="he-IL" sz="2800" b="1" u="sng" dirty="0">
              <a:solidFill>
                <a:srgbClr val="C00000"/>
              </a:solidFill>
            </a:endParaRPr>
          </a:p>
        </p:txBody>
      </p:sp>
      <p:pic>
        <p:nvPicPr>
          <p:cNvPr id="13" name="גרפיקה 12" descr="שעון חול">
            <a:extLst>
              <a:ext uri="{FF2B5EF4-FFF2-40B4-BE49-F238E27FC236}">
                <a16:creationId xmlns:a16="http://schemas.microsoft.com/office/drawing/2014/main" xmlns="" id="{E3BDF833-EF81-4A10-80C3-32DE9E201D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00230" y="5152189"/>
            <a:ext cx="914400" cy="914400"/>
          </a:xfrm>
          <a:prstGeom prst="rect">
            <a:avLst/>
          </a:prstGeom>
        </p:spPr>
      </p:pic>
      <p:pic>
        <p:nvPicPr>
          <p:cNvPr id="2050" name="Picture 2" descr="Not Ludo, Game Board, Glass, Cone, Game Charact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9217" y="2970093"/>
            <a:ext cx="3782845" cy="21199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ot Ludo, Game Board, Glass, Cone, Game Charact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6536" y="2970093"/>
            <a:ext cx="3782845" cy="2119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906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he-IL" sz="4000" b="1" dirty="0">
                <a:solidFill>
                  <a:schemeClr val="bg2">
                    <a:lumMod val="50000"/>
                  </a:schemeClr>
                </a:solidFill>
              </a:rPr>
              <a:t>"זמן משחק</a:t>
            </a:r>
            <a:r>
              <a:rPr lang="he-IL" sz="4000" b="1" dirty="0" smtClean="0">
                <a:solidFill>
                  <a:schemeClr val="bg2">
                    <a:lumMod val="50000"/>
                  </a:schemeClr>
                </a:solidFill>
              </a:rPr>
              <a:t>"</a:t>
            </a:r>
            <a:endParaRPr lang="he-IL" sz="2500" b="1" dirty="0">
              <a:solidFill>
                <a:srgbClr val="C00000"/>
              </a:solidFill>
            </a:endParaRPr>
          </a:p>
        </p:txBody>
      </p:sp>
      <p:sp>
        <p:nvSpPr>
          <p:cNvPr id="3" name="מציין מיקום תוכן 2"/>
          <p:cNvSpPr>
            <a:spLocks noGrp="1"/>
          </p:cNvSpPr>
          <p:nvPr>
            <p:ph idx="1"/>
          </p:nvPr>
        </p:nvSpPr>
        <p:spPr>
          <a:xfrm>
            <a:off x="384576" y="1894840"/>
            <a:ext cx="11422847" cy="4678984"/>
          </a:xfrm>
          <a:ln w="28575">
            <a:noFill/>
          </a:ln>
        </p:spPr>
        <p:txBody>
          <a:bodyPr>
            <a:noAutofit/>
          </a:bodyPr>
          <a:lstStyle/>
          <a:p>
            <a:pPr marL="0" lvl="0" indent="0" algn="ctr" defTabSz="914400">
              <a:lnSpc>
                <a:spcPct val="100000"/>
              </a:lnSpc>
              <a:spcBef>
                <a:spcPts val="0"/>
              </a:spcBef>
              <a:spcAft>
                <a:spcPts val="0"/>
              </a:spcAft>
              <a:buClr>
                <a:schemeClr val="accent1">
                  <a:lumMod val="50000"/>
                </a:schemeClr>
              </a:buClr>
              <a:buNone/>
              <a:defRPr/>
            </a:pPr>
            <a:r>
              <a:rPr lang="he-IL" sz="2800" b="1" dirty="0">
                <a:solidFill>
                  <a:srgbClr val="000000"/>
                </a:solidFill>
                <a:latin typeface="Tahoma" panose="020B0604030504040204" pitchFamily="34" charset="0"/>
                <a:ea typeface="Tahoma" panose="020B0604030504040204" pitchFamily="34" charset="0"/>
              </a:rPr>
              <a:t>שאלות בעקבות המשחק:</a:t>
            </a:r>
          </a:p>
          <a:p>
            <a:pPr marL="0" indent="0">
              <a:buClr>
                <a:schemeClr val="accent1">
                  <a:lumMod val="50000"/>
                </a:schemeClr>
              </a:buClr>
              <a:buNone/>
            </a:pPr>
            <a:endParaRPr lang="he-IL" sz="2800" u="sng" dirty="0" smtClean="0">
              <a:solidFill>
                <a:srgbClr val="000000"/>
              </a:solidFill>
            </a:endParaRPr>
          </a:p>
          <a:p>
            <a:pPr marL="0" indent="0">
              <a:buClr>
                <a:schemeClr val="accent1">
                  <a:lumMod val="50000"/>
                </a:schemeClr>
              </a:buClr>
              <a:buNone/>
            </a:pPr>
            <a:r>
              <a:rPr lang="he-IL" sz="2800" u="sng" dirty="0" smtClean="0">
                <a:solidFill>
                  <a:srgbClr val="000000"/>
                </a:solidFill>
              </a:rPr>
              <a:t>שאלות </a:t>
            </a:r>
            <a:r>
              <a:rPr lang="he-IL" sz="2800" u="sng" dirty="0">
                <a:solidFill>
                  <a:srgbClr val="000000"/>
                </a:solidFill>
              </a:rPr>
              <a:t>לצופים:</a:t>
            </a:r>
            <a:endParaRPr lang="en-US" sz="2800" dirty="0">
              <a:solidFill>
                <a:srgbClr val="000000"/>
              </a:solidFill>
            </a:endParaRPr>
          </a:p>
          <a:p>
            <a:pPr lvl="0">
              <a:buClr>
                <a:schemeClr val="accent1">
                  <a:lumMod val="50000"/>
                </a:schemeClr>
              </a:buClr>
              <a:buFont typeface="Wingdings" panose="05000000000000000000" pitchFamily="2" charset="2"/>
              <a:buChar char="§"/>
            </a:pPr>
            <a:r>
              <a:rPr lang="he-IL" sz="2800" dirty="0" smtClean="0">
                <a:solidFill>
                  <a:srgbClr val="000000"/>
                </a:solidFill>
              </a:rPr>
              <a:t> מה ראיתם ומה שמעתם במהלך הצפייה בתלמידים ששיחקו? </a:t>
            </a:r>
          </a:p>
          <a:p>
            <a:pPr lvl="0">
              <a:buClr>
                <a:schemeClr val="accent1">
                  <a:lumMod val="50000"/>
                </a:schemeClr>
              </a:buClr>
              <a:buFont typeface="Wingdings" panose="05000000000000000000" pitchFamily="2" charset="2"/>
              <a:buChar char="§"/>
            </a:pPr>
            <a:r>
              <a:rPr lang="he-IL" sz="2800" dirty="0" smtClean="0">
                <a:solidFill>
                  <a:srgbClr val="000000"/>
                </a:solidFill>
              </a:rPr>
              <a:t> כיצד </a:t>
            </a:r>
            <a:r>
              <a:rPr lang="he-IL" sz="2800" dirty="0">
                <a:solidFill>
                  <a:srgbClr val="000000"/>
                </a:solidFill>
              </a:rPr>
              <a:t>לדעתכם הרגישו הילדים במשחק? </a:t>
            </a:r>
            <a:endParaRPr lang="en-US" sz="2800" dirty="0">
              <a:solidFill>
                <a:srgbClr val="000000"/>
              </a:solidFill>
            </a:endParaRPr>
          </a:p>
          <a:p>
            <a:pPr lvl="0">
              <a:buClr>
                <a:schemeClr val="accent1">
                  <a:lumMod val="50000"/>
                </a:schemeClr>
              </a:buClr>
              <a:buFont typeface="Wingdings" panose="05000000000000000000" pitchFamily="2" charset="2"/>
              <a:buChar char="§"/>
            </a:pPr>
            <a:r>
              <a:rPr lang="he-IL" sz="2800" dirty="0">
                <a:solidFill>
                  <a:srgbClr val="000000"/>
                </a:solidFill>
              </a:rPr>
              <a:t> למי מהזוגות היה קשה יותר לעצור את המשחק? מדוע?  </a:t>
            </a:r>
            <a:endParaRPr lang="en-US" sz="2800" dirty="0">
              <a:solidFill>
                <a:srgbClr val="000000"/>
              </a:solidFill>
            </a:endParaRPr>
          </a:p>
        </p:txBody>
      </p:sp>
      <p:pic>
        <p:nvPicPr>
          <p:cNvPr id="3074" name="Picture 2" descr="Speech, Bubble, Shape, Text, Chat, Speak, Talk, Mess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947" y="3720172"/>
            <a:ext cx="2855639" cy="260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088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he-IL" sz="4000" b="1" dirty="0">
                <a:solidFill>
                  <a:schemeClr val="bg2">
                    <a:lumMod val="50000"/>
                  </a:schemeClr>
                </a:solidFill>
              </a:rPr>
              <a:t>"זמן משחק</a:t>
            </a:r>
            <a:r>
              <a:rPr lang="he-IL" sz="4000" b="1" dirty="0" smtClean="0">
                <a:solidFill>
                  <a:schemeClr val="bg2">
                    <a:lumMod val="50000"/>
                  </a:schemeClr>
                </a:solidFill>
              </a:rPr>
              <a:t>"</a:t>
            </a:r>
            <a:endParaRPr lang="he-IL" sz="2500" b="1" dirty="0">
              <a:solidFill>
                <a:srgbClr val="C00000"/>
              </a:solidFill>
            </a:endParaRPr>
          </a:p>
        </p:txBody>
      </p:sp>
      <p:sp>
        <p:nvSpPr>
          <p:cNvPr id="3" name="מציין מיקום תוכן 2"/>
          <p:cNvSpPr>
            <a:spLocks noGrp="1"/>
          </p:cNvSpPr>
          <p:nvPr>
            <p:ph idx="1"/>
          </p:nvPr>
        </p:nvSpPr>
        <p:spPr>
          <a:xfrm>
            <a:off x="384576" y="1894840"/>
            <a:ext cx="11422847" cy="4678984"/>
          </a:xfrm>
          <a:ln w="28575">
            <a:noFill/>
          </a:ln>
        </p:spPr>
        <p:txBody>
          <a:bodyPr>
            <a:noAutofit/>
          </a:bodyPr>
          <a:lstStyle/>
          <a:p>
            <a:pPr marL="0" lvl="0" indent="0" algn="ctr" defTabSz="914400">
              <a:lnSpc>
                <a:spcPct val="100000"/>
              </a:lnSpc>
              <a:spcBef>
                <a:spcPts val="0"/>
              </a:spcBef>
              <a:spcAft>
                <a:spcPts val="0"/>
              </a:spcAft>
              <a:buClr>
                <a:schemeClr val="accent1">
                  <a:lumMod val="50000"/>
                </a:schemeClr>
              </a:buClr>
              <a:buNone/>
              <a:defRPr/>
            </a:pPr>
            <a:r>
              <a:rPr lang="he-IL" sz="2800" b="1" dirty="0">
                <a:solidFill>
                  <a:srgbClr val="000000"/>
                </a:solidFill>
                <a:latin typeface="Tahoma" panose="020B0604030504040204" pitchFamily="34" charset="0"/>
                <a:ea typeface="Tahoma" panose="020B0604030504040204" pitchFamily="34" charset="0"/>
              </a:rPr>
              <a:t>שאלות בעקבות המשחק:</a:t>
            </a:r>
          </a:p>
          <a:p>
            <a:pPr marL="0" indent="0">
              <a:buClr>
                <a:schemeClr val="accent1">
                  <a:lumMod val="50000"/>
                </a:schemeClr>
              </a:buClr>
              <a:buNone/>
            </a:pPr>
            <a:r>
              <a:rPr lang="he-IL" sz="2800" u="sng" dirty="0" smtClean="0">
                <a:solidFill>
                  <a:srgbClr val="000000"/>
                </a:solidFill>
              </a:rPr>
              <a:t>שאלות </a:t>
            </a:r>
            <a:r>
              <a:rPr lang="he-IL" sz="2800" u="sng" dirty="0">
                <a:solidFill>
                  <a:srgbClr val="000000"/>
                </a:solidFill>
              </a:rPr>
              <a:t>למשתתפים במשחק:</a:t>
            </a:r>
            <a:endParaRPr lang="en-US" sz="2800" dirty="0">
              <a:solidFill>
                <a:srgbClr val="000000"/>
              </a:solidFill>
            </a:endParaRPr>
          </a:p>
          <a:p>
            <a:pPr lvl="0">
              <a:buClr>
                <a:schemeClr val="accent1">
                  <a:lumMod val="50000"/>
                </a:schemeClr>
              </a:buClr>
              <a:buFont typeface="Wingdings" panose="05000000000000000000" pitchFamily="2" charset="2"/>
              <a:buChar char="§"/>
            </a:pPr>
            <a:r>
              <a:rPr lang="he-IL" sz="2800" dirty="0">
                <a:solidFill>
                  <a:srgbClr val="000000"/>
                </a:solidFill>
              </a:rPr>
              <a:t> כיצד הרגשתם במהלך המשחק? </a:t>
            </a:r>
            <a:endParaRPr lang="en-US" sz="2800" dirty="0">
              <a:solidFill>
                <a:srgbClr val="000000"/>
              </a:solidFill>
            </a:endParaRPr>
          </a:p>
          <a:p>
            <a:pPr lvl="0">
              <a:buClr>
                <a:schemeClr val="accent1">
                  <a:lumMod val="50000"/>
                </a:schemeClr>
              </a:buClr>
              <a:buFont typeface="Wingdings" panose="05000000000000000000" pitchFamily="2" charset="2"/>
              <a:buChar char="§"/>
            </a:pPr>
            <a:r>
              <a:rPr lang="he-IL" sz="2800" dirty="0">
                <a:solidFill>
                  <a:srgbClr val="000000"/>
                </a:solidFill>
              </a:rPr>
              <a:t> שאלה לזוג שהשתמש בשעון החול: האם היה לכם קשה לעצור את המשחק? מה עזר לכם?</a:t>
            </a:r>
            <a:endParaRPr lang="en-US" sz="2800" dirty="0">
              <a:solidFill>
                <a:srgbClr val="000000"/>
              </a:solidFill>
            </a:endParaRPr>
          </a:p>
          <a:p>
            <a:pPr lvl="0">
              <a:buClr>
                <a:schemeClr val="accent1">
                  <a:lumMod val="50000"/>
                </a:schemeClr>
              </a:buClr>
              <a:buFont typeface="Wingdings" panose="05000000000000000000" pitchFamily="2" charset="2"/>
              <a:buChar char="§"/>
            </a:pPr>
            <a:r>
              <a:rPr lang="he-IL" sz="2800" dirty="0">
                <a:solidFill>
                  <a:srgbClr val="000000"/>
                </a:solidFill>
              </a:rPr>
              <a:t> שאלה לזוג ששיחק ללא הגבלת זמן: האם היה לכם קשה לעצור את המשחק? מה עזר לכם?</a:t>
            </a:r>
            <a:endParaRPr lang="en-US" sz="2800" dirty="0">
              <a:solidFill>
                <a:srgbClr val="000000"/>
              </a:solidFill>
            </a:endParaRPr>
          </a:p>
          <a:p>
            <a:pPr marL="0" indent="0">
              <a:buClr>
                <a:schemeClr val="accent1">
                  <a:lumMod val="50000"/>
                </a:schemeClr>
              </a:buClr>
              <a:buNone/>
            </a:pPr>
            <a:endParaRPr lang="he-IL" sz="2800" dirty="0">
              <a:solidFill>
                <a:srgbClr val="000000"/>
              </a:solidFill>
            </a:endParaRPr>
          </a:p>
        </p:txBody>
      </p:sp>
      <p:pic>
        <p:nvPicPr>
          <p:cNvPr id="5" name="Picture 2" descr="Speech, Bubble, Shape, Text, Chat, Speak, Talk, Mess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416" y="4953180"/>
            <a:ext cx="1887625" cy="172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33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he-IL" sz="4000" b="1" dirty="0">
                <a:solidFill>
                  <a:schemeClr val="bg2">
                    <a:lumMod val="50000"/>
                  </a:schemeClr>
                </a:solidFill>
              </a:rPr>
              <a:t>"זמן משחק</a:t>
            </a:r>
            <a:r>
              <a:rPr lang="he-IL" sz="4000" b="1" dirty="0" smtClean="0">
                <a:solidFill>
                  <a:schemeClr val="bg2">
                    <a:lumMod val="50000"/>
                  </a:schemeClr>
                </a:solidFill>
              </a:rPr>
              <a:t>"</a:t>
            </a:r>
            <a:endParaRPr lang="he-IL" sz="2500" b="1" dirty="0">
              <a:solidFill>
                <a:srgbClr val="C00000"/>
              </a:solidFill>
            </a:endParaRPr>
          </a:p>
        </p:txBody>
      </p:sp>
      <p:sp>
        <p:nvSpPr>
          <p:cNvPr id="3" name="מציין מיקום תוכן 2"/>
          <p:cNvSpPr>
            <a:spLocks noGrp="1"/>
          </p:cNvSpPr>
          <p:nvPr>
            <p:ph idx="1"/>
          </p:nvPr>
        </p:nvSpPr>
        <p:spPr>
          <a:xfrm>
            <a:off x="384576" y="1894840"/>
            <a:ext cx="11422847" cy="4678984"/>
          </a:xfrm>
          <a:ln w="28575">
            <a:noFill/>
          </a:ln>
        </p:spPr>
        <p:txBody>
          <a:bodyPr>
            <a:noAutofit/>
          </a:bodyPr>
          <a:lstStyle/>
          <a:p>
            <a:pPr marL="0" lvl="0" indent="0" algn="ctr" defTabSz="914400">
              <a:lnSpc>
                <a:spcPct val="100000"/>
              </a:lnSpc>
              <a:spcBef>
                <a:spcPts val="0"/>
              </a:spcBef>
              <a:spcAft>
                <a:spcPts val="0"/>
              </a:spcAft>
              <a:buClr>
                <a:schemeClr val="accent1">
                  <a:lumMod val="50000"/>
                </a:schemeClr>
              </a:buClr>
              <a:buNone/>
              <a:defRPr/>
            </a:pPr>
            <a:r>
              <a:rPr lang="he-IL" sz="3200" b="1" dirty="0" smtClean="0">
                <a:solidFill>
                  <a:srgbClr val="000000"/>
                </a:solidFill>
                <a:latin typeface="Tahoma" panose="020B0604030504040204" pitchFamily="34" charset="0"/>
                <a:ea typeface="Tahoma" panose="020B0604030504040204" pitchFamily="34" charset="0"/>
              </a:rPr>
              <a:t>שאלה </a:t>
            </a:r>
            <a:r>
              <a:rPr lang="he-IL" sz="3200" b="1" dirty="0">
                <a:solidFill>
                  <a:srgbClr val="000000"/>
                </a:solidFill>
                <a:latin typeface="Tahoma" panose="020B0604030504040204" pitchFamily="34" charset="0"/>
                <a:ea typeface="Tahoma" panose="020B0604030504040204" pitchFamily="34" charset="0"/>
              </a:rPr>
              <a:t>בעקבות המשחק:</a:t>
            </a:r>
          </a:p>
          <a:p>
            <a:pPr marL="0" indent="0">
              <a:buClr>
                <a:schemeClr val="accent1">
                  <a:lumMod val="50000"/>
                </a:schemeClr>
              </a:buClr>
              <a:buNone/>
            </a:pPr>
            <a:r>
              <a:rPr lang="he-IL" sz="3200" u="sng" dirty="0" smtClean="0">
                <a:solidFill>
                  <a:srgbClr val="000000"/>
                </a:solidFill>
              </a:rPr>
              <a:t>שאלה </a:t>
            </a:r>
            <a:r>
              <a:rPr lang="he-IL" sz="3200" u="sng" dirty="0">
                <a:solidFill>
                  <a:srgbClr val="000000"/>
                </a:solidFill>
              </a:rPr>
              <a:t>לכלל הכיתה:</a:t>
            </a:r>
            <a:endParaRPr lang="en-US" sz="3200" dirty="0">
              <a:solidFill>
                <a:srgbClr val="000000"/>
              </a:solidFill>
            </a:endParaRPr>
          </a:p>
          <a:p>
            <a:pPr lvl="0">
              <a:buClr>
                <a:schemeClr val="accent1">
                  <a:lumMod val="50000"/>
                </a:schemeClr>
              </a:buClr>
              <a:buFont typeface="Wingdings" panose="05000000000000000000" pitchFamily="2" charset="2"/>
              <a:buChar char="§"/>
            </a:pPr>
            <a:r>
              <a:rPr lang="he-IL" sz="3200" dirty="0">
                <a:solidFill>
                  <a:srgbClr val="000000"/>
                </a:solidFill>
              </a:rPr>
              <a:t> מדוע לדעתכם יש/אין הבדל בתחושות בין שני הזוגות? </a:t>
            </a:r>
            <a:endParaRPr lang="en-US" sz="3200" dirty="0">
              <a:solidFill>
                <a:srgbClr val="000000"/>
              </a:solidFill>
            </a:endParaRPr>
          </a:p>
          <a:p>
            <a:pPr>
              <a:buClr>
                <a:schemeClr val="accent1">
                  <a:lumMod val="50000"/>
                </a:schemeClr>
              </a:buClr>
              <a:buFont typeface="Wingdings" panose="05000000000000000000" pitchFamily="2" charset="2"/>
              <a:buChar char="§"/>
            </a:pPr>
            <a:endParaRPr lang="he-IL" sz="3200" dirty="0">
              <a:solidFill>
                <a:srgbClr val="000000"/>
              </a:solidFill>
            </a:endParaRPr>
          </a:p>
        </p:txBody>
      </p:sp>
      <p:pic>
        <p:nvPicPr>
          <p:cNvPr id="5" name="Picture 2" descr="Speech, Bubble, Shape, Text, Chat, Speak, Talk, Mess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416" y="3967917"/>
            <a:ext cx="2855639" cy="260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180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he-IL" sz="4000" b="1" dirty="0">
                <a:solidFill>
                  <a:schemeClr val="accent1">
                    <a:lumMod val="50000"/>
                  </a:schemeClr>
                </a:solidFill>
              </a:rPr>
              <a:t>"ארתור והמסכים" </a:t>
            </a:r>
            <a:r>
              <a:rPr lang="he-IL" sz="2500" b="1" dirty="0">
                <a:solidFill>
                  <a:schemeClr val="accent1">
                    <a:lumMod val="50000"/>
                  </a:schemeClr>
                </a:solidFill>
              </a:rPr>
              <a:t>(גוף השיעור)</a:t>
            </a:r>
          </a:p>
        </p:txBody>
      </p:sp>
      <p:sp>
        <p:nvSpPr>
          <p:cNvPr id="3" name="מציין מיקום תוכן 2"/>
          <p:cNvSpPr>
            <a:spLocks noGrp="1"/>
          </p:cNvSpPr>
          <p:nvPr>
            <p:ph idx="1"/>
          </p:nvPr>
        </p:nvSpPr>
        <p:spPr>
          <a:xfrm>
            <a:off x="2266716" y="6072871"/>
            <a:ext cx="7658567" cy="577780"/>
          </a:xfrm>
          <a:ln w="28575">
            <a:noFill/>
          </a:ln>
        </p:spPr>
        <p:txBody>
          <a:bodyPr>
            <a:noAutofit/>
          </a:bodyPr>
          <a:lstStyle/>
          <a:p>
            <a:pPr marL="0" indent="0" defTabSz="914400">
              <a:lnSpc>
                <a:spcPct val="100000"/>
              </a:lnSpc>
              <a:spcBef>
                <a:spcPts val="0"/>
              </a:spcBef>
              <a:spcAft>
                <a:spcPts val="0"/>
              </a:spcAft>
              <a:buClr>
                <a:schemeClr val="accent1">
                  <a:lumMod val="50000"/>
                </a:schemeClr>
              </a:buClr>
              <a:buNone/>
              <a:defRPr/>
            </a:pPr>
            <a:r>
              <a:rPr lang="he-IL" sz="2800" b="1" dirty="0" smtClean="0">
                <a:solidFill>
                  <a:srgbClr val="000000"/>
                </a:solidFill>
                <a:latin typeface="Tahoma" panose="020B0604030504040204" pitchFamily="34" charset="0"/>
                <a:ea typeface="Tahoma" panose="020B0604030504040204" pitchFamily="34" charset="0"/>
              </a:rPr>
              <a:t>לצפייה בפרק מתוך הסדרה "ארתור" </a:t>
            </a:r>
            <a:r>
              <a:rPr lang="he-IL" sz="2800" b="1" dirty="0" smtClean="0">
                <a:solidFill>
                  <a:srgbClr val="000000"/>
                </a:solidFill>
                <a:latin typeface="Tahoma" panose="020B0604030504040204" pitchFamily="34" charset="0"/>
                <a:ea typeface="Tahoma" panose="020B0604030504040204" pitchFamily="34" charset="0"/>
                <a:hlinkClick r:id="rId3"/>
              </a:rPr>
              <a:t>לחצו כאן</a:t>
            </a:r>
            <a:endParaRPr lang="he-IL" sz="2200" b="1" dirty="0">
              <a:solidFill>
                <a:srgbClr val="000000"/>
              </a:solidFill>
              <a:latin typeface="Tahoma" panose="020B0604030504040204" pitchFamily="34" charset="0"/>
              <a:ea typeface="Tahoma" panose="020B0604030504040204" pitchFamily="34" charset="0"/>
            </a:endParaRPr>
          </a:p>
          <a:p>
            <a:pPr marL="0" indent="0" defTabSz="914400">
              <a:lnSpc>
                <a:spcPct val="100000"/>
              </a:lnSpc>
              <a:spcBef>
                <a:spcPts val="0"/>
              </a:spcBef>
              <a:spcAft>
                <a:spcPts val="0"/>
              </a:spcAft>
              <a:buClr>
                <a:schemeClr val="accent1">
                  <a:lumMod val="50000"/>
                </a:schemeClr>
              </a:buClr>
              <a:buNone/>
              <a:defRPr/>
            </a:pPr>
            <a:endParaRPr lang="he-IL" sz="2800" b="1" dirty="0">
              <a:solidFill>
                <a:srgbClr val="000000"/>
              </a:solidFill>
              <a:latin typeface="Tahoma" panose="020B0604030504040204" pitchFamily="34" charset="0"/>
              <a:ea typeface="Tahoma" panose="020B0604030504040204" pitchFamily="34" charset="0"/>
            </a:endParaRPr>
          </a:p>
        </p:txBody>
      </p:sp>
      <p:pic>
        <p:nvPicPr>
          <p:cNvPr id="4098" name="Picture 2" descr="Android, Devices, Laptop, Mobile, Responsive, Sc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629" y="1974181"/>
            <a:ext cx="4634516" cy="391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131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he-IL" sz="4000" b="1" dirty="0" smtClean="0">
                <a:solidFill>
                  <a:schemeClr val="accent1">
                    <a:lumMod val="50000"/>
                  </a:schemeClr>
                </a:solidFill>
              </a:rPr>
              <a:t>שאלות לדיון כיתתי</a:t>
            </a:r>
            <a:endParaRPr lang="he-IL" sz="2500" b="1" dirty="0">
              <a:solidFill>
                <a:schemeClr val="accent1">
                  <a:lumMod val="50000"/>
                </a:schemeClr>
              </a:solidFill>
            </a:endParaRPr>
          </a:p>
        </p:txBody>
      </p:sp>
      <p:sp>
        <p:nvSpPr>
          <p:cNvPr id="3" name="מציין מיקום תוכן 2"/>
          <p:cNvSpPr>
            <a:spLocks noGrp="1"/>
          </p:cNvSpPr>
          <p:nvPr>
            <p:ph idx="1"/>
          </p:nvPr>
        </p:nvSpPr>
        <p:spPr>
          <a:xfrm>
            <a:off x="401913" y="1988144"/>
            <a:ext cx="11386092" cy="4585679"/>
          </a:xfrm>
          <a:ln w="28575">
            <a:noFill/>
          </a:ln>
        </p:spPr>
        <p:txBody>
          <a:bodyPr>
            <a:noAutofit/>
          </a:bodyPr>
          <a:lstStyle/>
          <a:p>
            <a:pPr lvl="0">
              <a:buClr>
                <a:schemeClr val="accent1">
                  <a:lumMod val="50000"/>
                </a:schemeClr>
              </a:buClr>
              <a:buSzPct val="130000"/>
              <a:buFont typeface="Wingdings" panose="05000000000000000000" pitchFamily="2" charset="2"/>
              <a:buChar char="§"/>
            </a:pPr>
            <a:r>
              <a:rPr lang="he-IL" sz="2000" dirty="0" smtClean="0">
                <a:solidFill>
                  <a:srgbClr val="000000"/>
                </a:solidFill>
              </a:rPr>
              <a:t> </a:t>
            </a:r>
            <a:r>
              <a:rPr lang="he-IL" sz="2600" dirty="0" smtClean="0">
                <a:solidFill>
                  <a:srgbClr val="000000"/>
                </a:solidFill>
              </a:rPr>
              <a:t>ספרו </a:t>
            </a:r>
            <a:r>
              <a:rPr lang="he-IL" sz="2600" dirty="0">
                <a:solidFill>
                  <a:srgbClr val="000000"/>
                </a:solidFill>
              </a:rPr>
              <a:t>במילים שלכם - מה התרחש </a:t>
            </a:r>
            <a:r>
              <a:rPr lang="he-IL" sz="2600" dirty="0" smtClean="0">
                <a:solidFill>
                  <a:srgbClr val="000000"/>
                </a:solidFill>
              </a:rPr>
              <a:t>בפרק?</a:t>
            </a:r>
          </a:p>
          <a:p>
            <a:pPr lvl="0">
              <a:buClr>
                <a:schemeClr val="accent1">
                  <a:lumMod val="50000"/>
                </a:schemeClr>
              </a:buClr>
              <a:buFont typeface="Wingdings" panose="05000000000000000000" pitchFamily="2" charset="2"/>
              <a:buChar char="§"/>
            </a:pPr>
            <a:r>
              <a:rPr lang="he-IL" sz="2600" dirty="0">
                <a:solidFill>
                  <a:srgbClr val="000000"/>
                </a:solidFill>
              </a:rPr>
              <a:t> </a:t>
            </a:r>
            <a:r>
              <a:rPr lang="he-IL" sz="2600" dirty="0" smtClean="0">
                <a:solidFill>
                  <a:srgbClr val="000000"/>
                </a:solidFill>
              </a:rPr>
              <a:t>מה </a:t>
            </a:r>
            <a:r>
              <a:rPr lang="he-IL" sz="2600" dirty="0">
                <a:solidFill>
                  <a:srgbClr val="000000"/>
                </a:solidFill>
              </a:rPr>
              <a:t>הרגשתם </a:t>
            </a:r>
            <a:r>
              <a:rPr lang="he-IL" sz="2600" dirty="0" smtClean="0">
                <a:solidFill>
                  <a:srgbClr val="000000"/>
                </a:solidFill>
              </a:rPr>
              <a:t>כשצפיתם </a:t>
            </a:r>
            <a:r>
              <a:rPr lang="he-IL" sz="2600" dirty="0">
                <a:solidFill>
                  <a:srgbClr val="000000"/>
                </a:solidFill>
              </a:rPr>
              <a:t>באלן, גיבור הפרק? </a:t>
            </a:r>
            <a:endParaRPr lang="he-IL" sz="2600" dirty="0" smtClean="0">
              <a:solidFill>
                <a:srgbClr val="000000"/>
              </a:solidFill>
            </a:endParaRPr>
          </a:p>
          <a:p>
            <a:pPr lvl="0">
              <a:buClr>
                <a:schemeClr val="accent1">
                  <a:lumMod val="50000"/>
                </a:schemeClr>
              </a:buClr>
              <a:buFont typeface="Wingdings" panose="05000000000000000000" pitchFamily="2" charset="2"/>
              <a:buChar char="§"/>
            </a:pPr>
            <a:r>
              <a:rPr lang="he-IL" sz="2600" dirty="0">
                <a:solidFill>
                  <a:srgbClr val="000000"/>
                </a:solidFill>
              </a:rPr>
              <a:t> </a:t>
            </a:r>
            <a:r>
              <a:rPr lang="he-IL" sz="2600" dirty="0" smtClean="0">
                <a:solidFill>
                  <a:srgbClr val="000000"/>
                </a:solidFill>
              </a:rPr>
              <a:t>אילו </a:t>
            </a:r>
            <a:r>
              <a:rPr lang="he-IL" sz="2600" dirty="0">
                <a:solidFill>
                  <a:srgbClr val="000000"/>
                </a:solidFill>
              </a:rPr>
              <a:t>דברים </a:t>
            </a:r>
            <a:r>
              <a:rPr lang="he-IL" sz="2600" dirty="0" smtClean="0">
                <a:solidFill>
                  <a:srgbClr val="000000"/>
                </a:solidFill>
              </a:rPr>
              <a:t>אלן </a:t>
            </a:r>
            <a:r>
              <a:rPr lang="he-IL" sz="2600" dirty="0">
                <a:solidFill>
                  <a:srgbClr val="000000"/>
                </a:solidFill>
              </a:rPr>
              <a:t>הרוויח מהתנהגותו ואילו </a:t>
            </a:r>
            <a:r>
              <a:rPr lang="he-IL" sz="2600" dirty="0" smtClean="0">
                <a:solidFill>
                  <a:srgbClr val="000000"/>
                </a:solidFill>
              </a:rPr>
              <a:t>הפסיד?</a:t>
            </a:r>
            <a:endParaRPr lang="en-US" sz="2600" dirty="0">
              <a:solidFill>
                <a:srgbClr val="000000"/>
              </a:solidFill>
            </a:endParaRPr>
          </a:p>
          <a:p>
            <a:pPr marL="0" indent="0">
              <a:buNone/>
            </a:pPr>
            <a:endParaRPr lang="he-IL" sz="2200" dirty="0">
              <a:solidFill>
                <a:srgbClr val="000000"/>
              </a:solidFill>
            </a:endParaRPr>
          </a:p>
        </p:txBody>
      </p:sp>
      <p:graphicFrame>
        <p:nvGraphicFramePr>
          <p:cNvPr id="6" name="טבלה 6">
            <a:extLst>
              <a:ext uri="{FF2B5EF4-FFF2-40B4-BE49-F238E27FC236}">
                <a16:creationId xmlns:a16="http://schemas.microsoft.com/office/drawing/2014/main" xmlns="" id="{5CB7B9D3-6C37-4288-AD6A-90658113FB4A}"/>
              </a:ext>
            </a:extLst>
          </p:cNvPr>
          <p:cNvGraphicFramePr>
            <a:graphicFrameLocks noGrp="1"/>
          </p:cNvGraphicFramePr>
          <p:nvPr>
            <p:extLst>
              <p:ext uri="{D42A27DB-BD31-4B8C-83A1-F6EECF244321}">
                <p14:modId xmlns:p14="http://schemas.microsoft.com/office/powerpoint/2010/main" val="2652229301"/>
              </p:ext>
            </p:extLst>
          </p:nvPr>
        </p:nvGraphicFramePr>
        <p:xfrm>
          <a:off x="1403579" y="4045545"/>
          <a:ext cx="9382760" cy="2286000"/>
        </p:xfrm>
        <a:graphic>
          <a:graphicData uri="http://schemas.openxmlformats.org/drawingml/2006/table">
            <a:tbl>
              <a:tblPr rtl="1" firstRow="1" bandRow="1">
                <a:tableStyleId>{5C22544A-7EE6-4342-B048-85BDC9FD1C3A}</a:tableStyleId>
              </a:tblPr>
              <a:tblGrid>
                <a:gridCol w="4691380">
                  <a:extLst>
                    <a:ext uri="{9D8B030D-6E8A-4147-A177-3AD203B41FA5}">
                      <a16:colId xmlns:a16="http://schemas.microsoft.com/office/drawing/2014/main" xmlns="" val="1243831789"/>
                    </a:ext>
                  </a:extLst>
                </a:gridCol>
                <a:gridCol w="4691380">
                  <a:extLst>
                    <a:ext uri="{9D8B030D-6E8A-4147-A177-3AD203B41FA5}">
                      <a16:colId xmlns:a16="http://schemas.microsoft.com/office/drawing/2014/main" xmlns="" val="721076544"/>
                    </a:ext>
                  </a:extLst>
                </a:gridCol>
              </a:tblGrid>
              <a:tr h="370840">
                <a:tc>
                  <a:txBody>
                    <a:bodyPr/>
                    <a:lstStyle/>
                    <a:p>
                      <a:pPr algn="ctr" rtl="1"/>
                      <a:r>
                        <a:rPr lang="he-IL" sz="2400" dirty="0">
                          <a:solidFill>
                            <a:srgbClr val="000000"/>
                          </a:solidFill>
                        </a:rPr>
                        <a:t>רווחים</a:t>
                      </a:r>
                    </a:p>
                  </a:txBody>
                  <a:tcPr/>
                </a:tc>
                <a:tc>
                  <a:txBody>
                    <a:bodyPr/>
                    <a:lstStyle/>
                    <a:p>
                      <a:pPr algn="ctr" rtl="1"/>
                      <a:r>
                        <a:rPr lang="he-IL" sz="2400" dirty="0">
                          <a:solidFill>
                            <a:srgbClr val="000000"/>
                          </a:solidFill>
                        </a:rPr>
                        <a:t>הפסדים</a:t>
                      </a:r>
                    </a:p>
                  </a:txBody>
                  <a:tcPr/>
                </a:tc>
                <a:extLst>
                  <a:ext uri="{0D108BD9-81ED-4DB2-BD59-A6C34878D82A}">
                    <a16:rowId xmlns:a16="http://schemas.microsoft.com/office/drawing/2014/main" xmlns="" val="343908320"/>
                  </a:ext>
                </a:extLst>
              </a:tr>
              <a:tr h="370840">
                <a:tc>
                  <a:txBody>
                    <a:bodyPr/>
                    <a:lstStyle/>
                    <a:p>
                      <a:pPr rtl="1"/>
                      <a:r>
                        <a:rPr lang="he-IL" sz="2400" dirty="0">
                          <a:solidFill>
                            <a:srgbClr val="000000"/>
                          </a:solidFill>
                        </a:rPr>
                        <a:t>נהנה מצפייה בסדרה</a:t>
                      </a:r>
                    </a:p>
                  </a:txBody>
                  <a:tcPr/>
                </a:tc>
                <a:tc>
                  <a:txBody>
                    <a:bodyPr/>
                    <a:lstStyle/>
                    <a:p>
                      <a:pPr rtl="1"/>
                      <a:r>
                        <a:rPr lang="he-IL" sz="2400" dirty="0">
                          <a:solidFill>
                            <a:srgbClr val="000000"/>
                          </a:solidFill>
                        </a:rPr>
                        <a:t>ויתר על רכיבה על אופניים עם חברים</a:t>
                      </a:r>
                    </a:p>
                  </a:txBody>
                  <a:tcPr/>
                </a:tc>
                <a:extLst>
                  <a:ext uri="{0D108BD9-81ED-4DB2-BD59-A6C34878D82A}">
                    <a16:rowId xmlns:a16="http://schemas.microsoft.com/office/drawing/2014/main" xmlns="" val="1418802263"/>
                  </a:ext>
                </a:extLst>
              </a:tr>
              <a:tr h="370840">
                <a:tc>
                  <a:txBody>
                    <a:bodyPr/>
                    <a:lstStyle/>
                    <a:p>
                      <a:pPr rtl="1"/>
                      <a:endParaRPr lang="he-IL" sz="2400" dirty="0">
                        <a:solidFill>
                          <a:srgbClr val="000000"/>
                        </a:solidFill>
                      </a:endParaRPr>
                    </a:p>
                  </a:txBody>
                  <a:tcPr/>
                </a:tc>
                <a:tc>
                  <a:txBody>
                    <a:bodyPr/>
                    <a:lstStyle/>
                    <a:p>
                      <a:pPr rtl="1"/>
                      <a:endParaRPr lang="he-IL" sz="2400" dirty="0">
                        <a:solidFill>
                          <a:srgbClr val="000000"/>
                        </a:solidFill>
                      </a:endParaRPr>
                    </a:p>
                  </a:txBody>
                  <a:tcPr/>
                </a:tc>
                <a:extLst>
                  <a:ext uri="{0D108BD9-81ED-4DB2-BD59-A6C34878D82A}">
                    <a16:rowId xmlns:a16="http://schemas.microsoft.com/office/drawing/2014/main" xmlns="" val="3764001328"/>
                  </a:ext>
                </a:extLst>
              </a:tr>
              <a:tr h="370840">
                <a:tc>
                  <a:txBody>
                    <a:bodyPr/>
                    <a:lstStyle/>
                    <a:p>
                      <a:pPr rtl="1"/>
                      <a:endParaRPr lang="he-IL" sz="2400" dirty="0">
                        <a:solidFill>
                          <a:srgbClr val="000000"/>
                        </a:solidFill>
                      </a:endParaRPr>
                    </a:p>
                  </a:txBody>
                  <a:tcPr/>
                </a:tc>
                <a:tc>
                  <a:txBody>
                    <a:bodyPr/>
                    <a:lstStyle/>
                    <a:p>
                      <a:pPr rtl="1"/>
                      <a:endParaRPr lang="he-IL" sz="2400" dirty="0">
                        <a:solidFill>
                          <a:srgbClr val="000000"/>
                        </a:solidFill>
                      </a:endParaRPr>
                    </a:p>
                  </a:txBody>
                  <a:tcPr/>
                </a:tc>
                <a:extLst>
                  <a:ext uri="{0D108BD9-81ED-4DB2-BD59-A6C34878D82A}">
                    <a16:rowId xmlns:a16="http://schemas.microsoft.com/office/drawing/2014/main" xmlns="" val="1593577696"/>
                  </a:ext>
                </a:extLst>
              </a:tr>
              <a:tr h="370840">
                <a:tc>
                  <a:txBody>
                    <a:bodyPr/>
                    <a:lstStyle/>
                    <a:p>
                      <a:pPr rtl="1"/>
                      <a:endParaRPr lang="he-IL" sz="2400" dirty="0">
                        <a:solidFill>
                          <a:srgbClr val="000000"/>
                        </a:solidFill>
                      </a:endParaRPr>
                    </a:p>
                  </a:txBody>
                  <a:tcPr/>
                </a:tc>
                <a:tc>
                  <a:txBody>
                    <a:bodyPr/>
                    <a:lstStyle/>
                    <a:p>
                      <a:pPr rtl="1"/>
                      <a:endParaRPr lang="he-IL" sz="2400" dirty="0">
                        <a:solidFill>
                          <a:srgbClr val="000000"/>
                        </a:solidFill>
                      </a:endParaRPr>
                    </a:p>
                  </a:txBody>
                  <a:tcPr/>
                </a:tc>
                <a:extLst>
                  <a:ext uri="{0D108BD9-81ED-4DB2-BD59-A6C34878D82A}">
                    <a16:rowId xmlns:a16="http://schemas.microsoft.com/office/drawing/2014/main" xmlns="" val="3818054305"/>
                  </a:ext>
                </a:extLst>
              </a:tr>
            </a:tbl>
          </a:graphicData>
        </a:graphic>
      </p:graphicFrame>
    </p:spTree>
    <p:extLst>
      <p:ext uri="{BB962C8B-B14F-4D97-AF65-F5344CB8AC3E}">
        <p14:creationId xmlns:p14="http://schemas.microsoft.com/office/powerpoint/2010/main" val="407297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809626" y="511176"/>
            <a:ext cx="10572751" cy="969963"/>
          </a:xfrm>
        </p:spPr>
        <p:txBody>
          <a:bodyPr rtlCol="0">
            <a:normAutofit/>
          </a:bodyPr>
          <a:lstStyle/>
          <a:p>
            <a:pPr algn="ctr">
              <a:defRPr/>
            </a:pPr>
            <a:r>
              <a:rPr lang="he-IL" sz="4000" b="1" dirty="0">
                <a:solidFill>
                  <a:schemeClr val="accent1">
                    <a:lumMod val="50000"/>
                  </a:schemeClr>
                </a:solidFill>
              </a:rPr>
              <a:t>שאלות לדיון כיתתי</a:t>
            </a:r>
          </a:p>
        </p:txBody>
      </p:sp>
      <p:sp>
        <p:nvSpPr>
          <p:cNvPr id="5" name="מציין מיקום תוכן 4"/>
          <p:cNvSpPr>
            <a:spLocks noGrp="1"/>
          </p:cNvSpPr>
          <p:nvPr>
            <p:ph idx="1"/>
          </p:nvPr>
        </p:nvSpPr>
        <p:spPr>
          <a:xfrm>
            <a:off x="415535" y="1950977"/>
            <a:ext cx="11360932" cy="4686300"/>
          </a:xfrm>
          <a:ln w="28575">
            <a:noFill/>
          </a:ln>
        </p:spPr>
        <p:txBody>
          <a:bodyPr rtlCol="0">
            <a:noAutofit/>
          </a:bodyPr>
          <a:lstStyle/>
          <a:p>
            <a:pPr lvl="0">
              <a:lnSpc>
                <a:spcPct val="150000"/>
              </a:lnSpc>
              <a:buClr>
                <a:schemeClr val="accent1">
                  <a:lumMod val="50000"/>
                </a:schemeClr>
              </a:buClr>
              <a:buFont typeface="Wingdings" panose="05000000000000000000" pitchFamily="2" charset="2"/>
              <a:buChar char="§"/>
            </a:pPr>
            <a:r>
              <a:rPr lang="he-IL" sz="2600" dirty="0" smtClean="0">
                <a:solidFill>
                  <a:srgbClr val="000000"/>
                </a:solidFill>
              </a:rPr>
              <a:t> במהלך </a:t>
            </a:r>
            <a:r>
              <a:rPr lang="he-IL" sz="2600" dirty="0">
                <a:solidFill>
                  <a:srgbClr val="000000"/>
                </a:solidFill>
              </a:rPr>
              <a:t>הפרק אלן מבין ש</a:t>
            </a:r>
            <a:r>
              <a:rPr lang="he-IL" sz="2600" b="1" dirty="0">
                <a:solidFill>
                  <a:srgbClr val="000000"/>
                </a:solidFill>
              </a:rPr>
              <a:t>קשה לו להפסיק לצפות בסדרה</a:t>
            </a:r>
            <a:r>
              <a:rPr lang="he-IL" sz="2600" dirty="0">
                <a:solidFill>
                  <a:srgbClr val="000000"/>
                </a:solidFill>
              </a:rPr>
              <a:t>. כיצד הוא מתמודד באופן אישי עם הקושי ומי מסייע לו? </a:t>
            </a:r>
            <a:endParaRPr lang="en-US" sz="2600" dirty="0">
              <a:solidFill>
                <a:srgbClr val="000000"/>
              </a:solidFill>
            </a:endParaRPr>
          </a:p>
          <a:p>
            <a:pPr lvl="0">
              <a:lnSpc>
                <a:spcPct val="150000"/>
              </a:lnSpc>
              <a:buClr>
                <a:schemeClr val="accent1">
                  <a:lumMod val="50000"/>
                </a:schemeClr>
              </a:buClr>
              <a:buFont typeface="Wingdings" panose="05000000000000000000" pitchFamily="2" charset="2"/>
              <a:buChar char="§"/>
            </a:pPr>
            <a:r>
              <a:rPr lang="he-IL" sz="2600" dirty="0">
                <a:solidFill>
                  <a:srgbClr val="000000"/>
                </a:solidFill>
              </a:rPr>
              <a:t> בתחילת הפרק ארתור שואל: "</a:t>
            </a:r>
            <a:r>
              <a:rPr lang="he-IL" sz="2600" b="1" dirty="0">
                <a:solidFill>
                  <a:srgbClr val="000000"/>
                </a:solidFill>
              </a:rPr>
              <a:t>למה כל כך קשה לאנשים לעצור ברגע הנכון?"</a:t>
            </a:r>
            <a:r>
              <a:rPr lang="he-IL" sz="2600" dirty="0">
                <a:solidFill>
                  <a:srgbClr val="000000"/>
                </a:solidFill>
              </a:rPr>
              <a:t> האם גם לכם קרה מקרה </a:t>
            </a:r>
            <a:r>
              <a:rPr lang="he-IL" sz="2600" dirty="0" smtClean="0">
                <a:solidFill>
                  <a:srgbClr val="000000"/>
                </a:solidFill>
              </a:rPr>
              <a:t>שבו </a:t>
            </a:r>
            <a:r>
              <a:rPr lang="he-IL" sz="2600" dirty="0">
                <a:solidFill>
                  <a:srgbClr val="000000"/>
                </a:solidFill>
              </a:rPr>
              <a:t>התקשיתם להתנתק מהמסכים? </a:t>
            </a:r>
            <a:endParaRPr lang="he-IL" sz="2600" dirty="0" smtClean="0">
              <a:solidFill>
                <a:srgbClr val="000000"/>
              </a:solidFill>
            </a:endParaRPr>
          </a:p>
          <a:p>
            <a:pPr lvl="0">
              <a:lnSpc>
                <a:spcPct val="150000"/>
              </a:lnSpc>
              <a:buClr>
                <a:schemeClr val="accent1">
                  <a:lumMod val="50000"/>
                </a:schemeClr>
              </a:buClr>
              <a:buFont typeface="Wingdings" panose="05000000000000000000" pitchFamily="2" charset="2"/>
              <a:buChar char="§"/>
            </a:pPr>
            <a:r>
              <a:rPr lang="he-IL" sz="2600" dirty="0">
                <a:solidFill>
                  <a:srgbClr val="000000"/>
                </a:solidFill>
              </a:rPr>
              <a:t> </a:t>
            </a:r>
            <a:r>
              <a:rPr lang="he-IL" sz="2600" dirty="0" smtClean="0">
                <a:solidFill>
                  <a:srgbClr val="000000"/>
                </a:solidFill>
              </a:rPr>
              <a:t>בסיום </a:t>
            </a:r>
            <a:r>
              <a:rPr lang="he-IL" sz="2600" dirty="0">
                <a:solidFill>
                  <a:srgbClr val="000000"/>
                </a:solidFill>
              </a:rPr>
              <a:t>הסרטון אלן מדבר על </a:t>
            </a:r>
            <a:r>
              <a:rPr lang="he-IL" sz="2600" b="1" dirty="0">
                <a:solidFill>
                  <a:srgbClr val="000000"/>
                </a:solidFill>
              </a:rPr>
              <a:t>כללים</a:t>
            </a:r>
            <a:r>
              <a:rPr lang="he-IL" sz="2600" dirty="0">
                <a:solidFill>
                  <a:srgbClr val="000000"/>
                </a:solidFill>
              </a:rPr>
              <a:t>: מי קובע את כללי השימוש במסכים אצלכם בבית? </a:t>
            </a:r>
            <a:r>
              <a:rPr lang="he-IL" sz="2600" dirty="0" smtClean="0">
                <a:solidFill>
                  <a:srgbClr val="000000"/>
                </a:solidFill>
              </a:rPr>
              <a:t>האם ומדוע הכללים חשובים?</a:t>
            </a:r>
            <a:endParaRPr lang="en-US" sz="2600" dirty="0" smtClean="0">
              <a:solidFill>
                <a:srgbClr val="000000"/>
              </a:solidFill>
            </a:endParaRPr>
          </a:p>
          <a:p>
            <a:pPr marL="0" indent="0">
              <a:lnSpc>
                <a:spcPct val="150000"/>
              </a:lnSpc>
              <a:buClr>
                <a:schemeClr val="accent1">
                  <a:lumMod val="50000"/>
                </a:schemeClr>
              </a:buClr>
              <a:buNone/>
            </a:pPr>
            <a:endParaRPr lang="en-US" sz="2600" dirty="0">
              <a:solidFill>
                <a:srgbClr val="000000"/>
              </a:solidFill>
            </a:endParaRPr>
          </a:p>
        </p:txBody>
      </p:sp>
    </p:spTree>
    <p:extLst>
      <p:ext uri="{BB962C8B-B14F-4D97-AF65-F5344CB8AC3E}">
        <p14:creationId xmlns:p14="http://schemas.microsoft.com/office/powerpoint/2010/main" val="233911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809626" y="511176"/>
            <a:ext cx="10572751" cy="969963"/>
          </a:xfrm>
        </p:spPr>
        <p:txBody>
          <a:bodyPr rtlCol="0">
            <a:normAutofit/>
          </a:bodyPr>
          <a:lstStyle/>
          <a:p>
            <a:pPr algn="ctr">
              <a:defRPr/>
            </a:pPr>
            <a:r>
              <a:rPr lang="he-IL" sz="4000" b="1" dirty="0">
                <a:solidFill>
                  <a:schemeClr val="bg2">
                    <a:lumMod val="50000"/>
                  </a:schemeClr>
                </a:solidFill>
              </a:rPr>
              <a:t>מה ניתן ללמוד מהשיעור? </a:t>
            </a:r>
            <a:r>
              <a:rPr lang="he-IL" sz="2700" b="1" dirty="0">
                <a:solidFill>
                  <a:schemeClr val="bg2">
                    <a:lumMod val="50000"/>
                  </a:schemeClr>
                </a:solidFill>
              </a:rPr>
              <a:t>(מסרים לדיון)</a:t>
            </a:r>
            <a:endParaRPr lang="he-IL" sz="4000" b="1" dirty="0">
              <a:solidFill>
                <a:schemeClr val="bg2">
                  <a:lumMod val="50000"/>
                </a:schemeClr>
              </a:solidFill>
            </a:endParaRPr>
          </a:p>
        </p:txBody>
      </p:sp>
      <p:sp>
        <p:nvSpPr>
          <p:cNvPr id="5" name="מציין מיקום תוכן 4"/>
          <p:cNvSpPr>
            <a:spLocks noGrp="1"/>
          </p:cNvSpPr>
          <p:nvPr>
            <p:ph idx="1"/>
          </p:nvPr>
        </p:nvSpPr>
        <p:spPr>
          <a:xfrm>
            <a:off x="415535" y="2012005"/>
            <a:ext cx="11360932" cy="4686300"/>
          </a:xfrm>
          <a:ln w="28575">
            <a:noFill/>
          </a:ln>
        </p:spPr>
        <p:txBody>
          <a:bodyPr rtlCol="0">
            <a:noAutofit/>
          </a:bodyPr>
          <a:lstStyle/>
          <a:p>
            <a:pPr lvl="0">
              <a:lnSpc>
                <a:spcPct val="150000"/>
              </a:lnSpc>
              <a:buClr>
                <a:schemeClr val="accent1">
                  <a:lumMod val="50000"/>
                </a:schemeClr>
              </a:buClr>
              <a:buFont typeface="Wingdings" panose="05000000000000000000" pitchFamily="2" charset="2"/>
              <a:buChar char="§"/>
            </a:pPr>
            <a:r>
              <a:rPr lang="he-IL" sz="2200" dirty="0">
                <a:solidFill>
                  <a:srgbClr val="000000"/>
                </a:solidFill>
              </a:rPr>
              <a:t> שעות הפנאי הן חשובות ונפלאות. בשעות הפנאי אנחנו יכולים להקשיב ללב שלנו ולבחור מה לעשות. </a:t>
            </a:r>
            <a:endParaRPr lang="en-US" sz="2200" dirty="0">
              <a:solidFill>
                <a:srgbClr val="000000"/>
              </a:solidFill>
            </a:endParaRPr>
          </a:p>
          <a:p>
            <a:pPr lvl="0">
              <a:lnSpc>
                <a:spcPct val="150000"/>
              </a:lnSpc>
              <a:buClr>
                <a:schemeClr val="accent1">
                  <a:lumMod val="50000"/>
                </a:schemeClr>
              </a:buClr>
              <a:buFont typeface="Wingdings" panose="05000000000000000000" pitchFamily="2" charset="2"/>
              <a:buChar char="§"/>
            </a:pPr>
            <a:r>
              <a:rPr lang="he-IL" sz="2200" dirty="0">
                <a:solidFill>
                  <a:srgbClr val="000000"/>
                </a:solidFill>
              </a:rPr>
              <a:t> פעמים רבות קורה שאנחנו נהנים בפעילות הפנאי וקשה לנו להפסיק אותה. חשוב </a:t>
            </a:r>
            <a:r>
              <a:rPr lang="he-IL" sz="2200" dirty="0" smtClean="0">
                <a:solidFill>
                  <a:srgbClr val="000000"/>
                </a:solidFill>
              </a:rPr>
              <a:t>לשים לב </a:t>
            </a:r>
            <a:r>
              <a:rPr lang="he-IL" sz="2200" dirty="0">
                <a:solidFill>
                  <a:srgbClr val="000000"/>
                </a:solidFill>
              </a:rPr>
              <a:t>לכך. </a:t>
            </a:r>
            <a:endParaRPr lang="en-US" sz="2200" dirty="0">
              <a:solidFill>
                <a:srgbClr val="000000"/>
              </a:solidFill>
            </a:endParaRPr>
          </a:p>
          <a:p>
            <a:pPr lvl="0">
              <a:lnSpc>
                <a:spcPct val="150000"/>
              </a:lnSpc>
              <a:buClr>
                <a:schemeClr val="accent1">
                  <a:lumMod val="50000"/>
                </a:schemeClr>
              </a:buClr>
              <a:buFont typeface="Wingdings" panose="05000000000000000000" pitchFamily="2" charset="2"/>
              <a:buChar char="§"/>
            </a:pPr>
            <a:r>
              <a:rPr lang="he-IL" sz="2200" dirty="0" smtClean="0">
                <a:solidFill>
                  <a:srgbClr val="000000"/>
                </a:solidFill>
              </a:rPr>
              <a:t> מומלץ </a:t>
            </a:r>
            <a:r>
              <a:rPr lang="he-IL" sz="2200" dirty="0">
                <a:solidFill>
                  <a:srgbClr val="000000"/>
                </a:solidFill>
              </a:rPr>
              <a:t>לשלב מגוון פעילויות פנאי מעבר למסכים, כגון - בילוי עם המשפחה, מפגש עם חברים, למידה, יצירה, פעילות ספורטיבית ועוד. </a:t>
            </a:r>
            <a:endParaRPr lang="en-US" sz="2200" dirty="0">
              <a:solidFill>
                <a:srgbClr val="000000"/>
              </a:solidFill>
            </a:endParaRPr>
          </a:p>
          <a:p>
            <a:pPr lvl="0">
              <a:lnSpc>
                <a:spcPct val="150000"/>
              </a:lnSpc>
              <a:buClr>
                <a:schemeClr val="accent1">
                  <a:lumMod val="50000"/>
                </a:schemeClr>
              </a:buClr>
              <a:buFont typeface="Wingdings" panose="05000000000000000000" pitchFamily="2" charset="2"/>
              <a:buChar char="§"/>
            </a:pPr>
            <a:r>
              <a:rPr lang="he-IL" sz="2200" dirty="0">
                <a:solidFill>
                  <a:srgbClr val="000000"/>
                </a:solidFill>
              </a:rPr>
              <a:t> לעתים, המבוגרים מציבים לנו גבולות וחוקים בנושאים </a:t>
            </a:r>
            <a:r>
              <a:rPr lang="he-IL" sz="2200" dirty="0" smtClean="0">
                <a:solidFill>
                  <a:srgbClr val="000000"/>
                </a:solidFill>
              </a:rPr>
              <a:t>שונים, גם לגבי שימוש במסכים. </a:t>
            </a:r>
            <a:r>
              <a:rPr lang="he-IL" sz="2200" dirty="0">
                <a:solidFill>
                  <a:srgbClr val="000000"/>
                </a:solidFill>
              </a:rPr>
              <a:t>חשוב לכבד </a:t>
            </a:r>
            <a:r>
              <a:rPr lang="he-IL" sz="2200" dirty="0" smtClean="0">
                <a:solidFill>
                  <a:srgbClr val="000000"/>
                </a:solidFill>
              </a:rPr>
              <a:t>כללים </a:t>
            </a:r>
            <a:r>
              <a:rPr lang="he-IL" sz="2200" dirty="0">
                <a:solidFill>
                  <a:srgbClr val="000000"/>
                </a:solidFill>
              </a:rPr>
              <a:t>אלו </a:t>
            </a:r>
            <a:r>
              <a:rPr lang="he-IL" sz="2200" dirty="0" smtClean="0">
                <a:solidFill>
                  <a:srgbClr val="000000"/>
                </a:solidFill>
              </a:rPr>
              <a:t>שמטרתם היא </a:t>
            </a:r>
            <a:r>
              <a:rPr lang="he-IL" sz="2200" dirty="0">
                <a:solidFill>
                  <a:srgbClr val="000000"/>
                </a:solidFill>
              </a:rPr>
              <a:t>לשמור ולהגן עלינו ולאפשר לנו להתנסות במגוון רחב של פעילויות בכל יום.</a:t>
            </a:r>
            <a:endParaRPr lang="en-US" sz="2200" dirty="0">
              <a:solidFill>
                <a:srgbClr val="000000"/>
              </a:solidFill>
            </a:endParaRPr>
          </a:p>
          <a:p>
            <a:pPr>
              <a:lnSpc>
                <a:spcPct val="150000"/>
              </a:lnSpc>
              <a:buClr>
                <a:schemeClr val="accent1">
                  <a:lumMod val="50000"/>
                </a:schemeClr>
              </a:buClr>
              <a:buSzPct val="120000"/>
              <a:buFont typeface="Wingdings" panose="05000000000000000000" pitchFamily="2" charset="2"/>
              <a:buChar char="§"/>
            </a:pPr>
            <a:endParaRPr lang="he-IL" sz="2200" dirty="0">
              <a:solidFill>
                <a:srgbClr val="000000"/>
              </a:solidFill>
            </a:endParaRPr>
          </a:p>
        </p:txBody>
      </p:sp>
    </p:spTree>
    <p:extLst>
      <p:ext uri="{BB962C8B-B14F-4D97-AF65-F5344CB8AC3E}">
        <p14:creationId xmlns:p14="http://schemas.microsoft.com/office/powerpoint/2010/main" val="3532047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E0504D9-A95D-4DF5-A1E0-7F048C3206EA}"/>
              </a:ext>
            </a:extLst>
          </p:cNvPr>
          <p:cNvSpPr>
            <a:spLocks noGrp="1"/>
          </p:cNvSpPr>
          <p:nvPr>
            <p:ph type="title"/>
          </p:nvPr>
        </p:nvSpPr>
        <p:spPr/>
        <p:txBody>
          <a:bodyPr>
            <a:noAutofit/>
          </a:bodyPr>
          <a:lstStyle/>
          <a:p>
            <a:pPr algn="ctr"/>
            <a:r>
              <a:rPr lang="he-IL" sz="4000" b="1" dirty="0">
                <a:solidFill>
                  <a:schemeClr val="accent1">
                    <a:lumMod val="50000"/>
                  </a:schemeClr>
                </a:solidFill>
                <a:latin typeface="Arial" panose="020B0604020202020204" pitchFamily="34" charset="0"/>
              </a:rPr>
              <a:t>מסך הכללים שלי </a:t>
            </a:r>
            <a:r>
              <a:rPr lang="he-IL" sz="2600" b="1" dirty="0" smtClean="0">
                <a:solidFill>
                  <a:schemeClr val="accent1">
                    <a:lumMod val="50000"/>
                  </a:schemeClr>
                </a:solidFill>
                <a:latin typeface="Arial" panose="020B0604020202020204" pitchFamily="34" charset="0"/>
              </a:rPr>
              <a:t>(סיום השיעור)</a:t>
            </a:r>
            <a:endParaRPr lang="he-IL" sz="2600" b="1" dirty="0">
              <a:solidFill>
                <a:schemeClr val="accent1">
                  <a:lumMod val="50000"/>
                </a:schemeClr>
              </a:solidFill>
              <a:latin typeface="Arial" panose="020B0604020202020204" pitchFamily="34" charset="0"/>
            </a:endParaRPr>
          </a:p>
        </p:txBody>
      </p:sp>
      <p:sp>
        <p:nvSpPr>
          <p:cNvPr id="12" name="מלבן 11">
            <a:extLst>
              <a:ext uri="{FF2B5EF4-FFF2-40B4-BE49-F238E27FC236}">
                <a16:creationId xmlns:a16="http://schemas.microsoft.com/office/drawing/2014/main" xmlns="" id="{C0AC3837-41FC-4B65-9A32-1B1D54D2475C}"/>
              </a:ext>
            </a:extLst>
          </p:cNvPr>
          <p:cNvSpPr/>
          <p:nvPr/>
        </p:nvSpPr>
        <p:spPr>
          <a:xfrm>
            <a:off x="838200" y="1264331"/>
            <a:ext cx="10897347" cy="502830"/>
          </a:xfrm>
          <a:prstGeom prst="rect">
            <a:avLst/>
          </a:prstGeom>
        </p:spPr>
        <p:txBody>
          <a:bodyPr wrap="square">
            <a:spAutoFit/>
          </a:bodyPr>
          <a:lstStyle/>
          <a:p>
            <a:pPr algn="ctr" rtl="1">
              <a:lnSpc>
                <a:spcPct val="150000"/>
              </a:lnSpc>
            </a:pPr>
            <a:endParaRPr lang="he-IL" sz="2000" b="1" dirty="0">
              <a:solidFill>
                <a:srgbClr val="000000"/>
              </a:solidFill>
              <a:latin typeface="Calibri" panose="020F0502020204030204" pitchFamily="34" charset="0"/>
              <a:ea typeface="Calibri" panose="020F0502020204030204" pitchFamily="34" charset="0"/>
            </a:endParaRPr>
          </a:p>
        </p:txBody>
      </p:sp>
      <p:pic>
        <p:nvPicPr>
          <p:cNvPr id="3" name="תמונה 2">
            <a:extLst>
              <a:ext uri="{FF2B5EF4-FFF2-40B4-BE49-F238E27FC236}">
                <a16:creationId xmlns:a16="http://schemas.microsoft.com/office/drawing/2014/main" xmlns="" id="{003FA42A-C084-4B6F-A4DC-A2D80E956B6E}"/>
              </a:ext>
            </a:extLst>
          </p:cNvPr>
          <p:cNvPicPr>
            <a:picLocks noChangeAspect="1"/>
          </p:cNvPicPr>
          <p:nvPr/>
        </p:nvPicPr>
        <p:blipFill>
          <a:blip r:embed="rId3"/>
          <a:stretch>
            <a:fillRect/>
          </a:stretch>
        </p:blipFill>
        <p:spPr>
          <a:xfrm>
            <a:off x="304800" y="1925530"/>
            <a:ext cx="6599147" cy="4764830"/>
          </a:xfrm>
          <a:prstGeom prst="rect">
            <a:avLst/>
          </a:prstGeom>
        </p:spPr>
      </p:pic>
      <p:sp>
        <p:nvSpPr>
          <p:cNvPr id="5" name="מלבן 4">
            <a:extLst>
              <a:ext uri="{FF2B5EF4-FFF2-40B4-BE49-F238E27FC236}">
                <a16:creationId xmlns:a16="http://schemas.microsoft.com/office/drawing/2014/main" xmlns="" id="{B0C86FE3-7B9C-4024-92E9-00347E7EE429}"/>
              </a:ext>
            </a:extLst>
          </p:cNvPr>
          <p:cNvSpPr/>
          <p:nvPr/>
        </p:nvSpPr>
        <p:spPr>
          <a:xfrm>
            <a:off x="7494494" y="2783356"/>
            <a:ext cx="4160520" cy="1384995"/>
          </a:xfrm>
          <a:prstGeom prst="rect">
            <a:avLst/>
          </a:prstGeom>
          <a:ln w="28575">
            <a:solidFill>
              <a:schemeClr val="accent1">
                <a:lumMod val="50000"/>
              </a:schemeClr>
            </a:solidFill>
          </a:ln>
        </p:spPr>
        <p:txBody>
          <a:bodyPr wrap="square">
            <a:spAutoFit/>
          </a:bodyPr>
          <a:lstStyle/>
          <a:p>
            <a:pPr marL="457200" indent="-457200">
              <a:buClr>
                <a:schemeClr val="accent1">
                  <a:lumMod val="50000"/>
                </a:schemeClr>
              </a:buClr>
              <a:buFont typeface="Wingdings" panose="05000000000000000000" pitchFamily="2" charset="2"/>
              <a:buChar char="§"/>
            </a:pPr>
            <a:r>
              <a:rPr lang="he-IL" sz="2800" dirty="0" smtClean="0">
                <a:solidFill>
                  <a:srgbClr val="000000"/>
                </a:solidFill>
              </a:rPr>
              <a:t> </a:t>
            </a:r>
            <a:r>
              <a:rPr lang="he-IL" sz="2800" dirty="0">
                <a:solidFill>
                  <a:srgbClr val="000000"/>
                </a:solidFill>
              </a:rPr>
              <a:t>נסחו שלושה כללים </a:t>
            </a:r>
            <a:r>
              <a:rPr lang="he-IL" sz="2800" dirty="0" smtClean="0">
                <a:solidFill>
                  <a:srgbClr val="000000"/>
                </a:solidFill>
              </a:rPr>
              <a:t>לשימוש </a:t>
            </a:r>
            <a:r>
              <a:rPr lang="he-IL" sz="2800" dirty="0">
                <a:solidFill>
                  <a:srgbClr val="000000"/>
                </a:solidFill>
              </a:rPr>
              <a:t>מאוזן </a:t>
            </a:r>
            <a:r>
              <a:rPr lang="he-IL" sz="2800" dirty="0" smtClean="0">
                <a:solidFill>
                  <a:srgbClr val="000000"/>
                </a:solidFill>
              </a:rPr>
              <a:t>שלכם במסכים</a:t>
            </a:r>
            <a:r>
              <a:rPr lang="he-IL" sz="2800" dirty="0">
                <a:solidFill>
                  <a:srgbClr val="000000"/>
                </a:solidFill>
              </a:rPr>
              <a:t>.</a:t>
            </a:r>
          </a:p>
        </p:txBody>
      </p:sp>
    </p:spTree>
    <p:extLst>
      <p:ext uri="{BB962C8B-B14F-4D97-AF65-F5344CB8AC3E}">
        <p14:creationId xmlns:p14="http://schemas.microsoft.com/office/powerpoint/2010/main" val="203316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כותרת 3"/>
          <p:cNvSpPr>
            <a:spLocks noGrp="1"/>
          </p:cNvSpPr>
          <p:nvPr>
            <p:ph type="title"/>
          </p:nvPr>
        </p:nvSpPr>
        <p:spPr>
          <a:xfrm>
            <a:off x="809626" y="511176"/>
            <a:ext cx="10572751" cy="969963"/>
          </a:xfrm>
        </p:spPr>
        <p:txBody>
          <a:bodyPr rtlCol="0">
            <a:normAutofit/>
          </a:bodyPr>
          <a:lstStyle/>
          <a:p>
            <a:pPr algn="ctr">
              <a:defRPr/>
            </a:pPr>
            <a:r>
              <a:rPr lang="he-IL" sz="4000" b="1" dirty="0" smtClean="0">
                <a:solidFill>
                  <a:schemeClr val="bg2">
                    <a:lumMod val="50000"/>
                  </a:schemeClr>
                </a:solidFill>
              </a:rPr>
              <a:t>מטרות </a:t>
            </a:r>
            <a:r>
              <a:rPr lang="he-IL" sz="4000" b="1" dirty="0">
                <a:solidFill>
                  <a:schemeClr val="bg2">
                    <a:lumMod val="50000"/>
                  </a:schemeClr>
                </a:solidFill>
              </a:rPr>
              <a:t>השיעור</a:t>
            </a:r>
          </a:p>
        </p:txBody>
      </p:sp>
      <p:sp>
        <p:nvSpPr>
          <p:cNvPr id="5" name="מציין מיקום תוכן 4"/>
          <p:cNvSpPr>
            <a:spLocks noGrp="1"/>
          </p:cNvSpPr>
          <p:nvPr>
            <p:ph idx="1"/>
          </p:nvPr>
        </p:nvSpPr>
        <p:spPr>
          <a:xfrm>
            <a:off x="320100" y="2171700"/>
            <a:ext cx="11551799" cy="4175124"/>
          </a:xfrm>
          <a:ln w="28575">
            <a:noFill/>
          </a:ln>
        </p:spPr>
        <p:txBody>
          <a:bodyPr rtlCol="0">
            <a:noAutofit/>
          </a:bodyPr>
          <a:lstStyle/>
          <a:p>
            <a:pPr lvl="0" fontAlgn="base">
              <a:buClr>
                <a:schemeClr val="accent1">
                  <a:lumMod val="50000"/>
                </a:schemeClr>
              </a:buClr>
              <a:buFont typeface="Wingdings" panose="05000000000000000000" pitchFamily="2" charset="2"/>
              <a:buChar char="§"/>
            </a:pPr>
            <a:r>
              <a:rPr lang="he-IL" sz="3200" dirty="0">
                <a:solidFill>
                  <a:srgbClr val="000000"/>
                </a:solidFill>
              </a:rPr>
              <a:t> התלמידים יבינו מהו "זמן פנאי" ומהם יתרונותיו.</a:t>
            </a:r>
            <a:endParaRPr lang="en-US" sz="4800" dirty="0">
              <a:solidFill>
                <a:srgbClr val="000000"/>
              </a:solidFill>
            </a:endParaRPr>
          </a:p>
          <a:p>
            <a:pPr lvl="0" fontAlgn="base">
              <a:buClr>
                <a:schemeClr val="accent1">
                  <a:lumMod val="50000"/>
                </a:schemeClr>
              </a:buClr>
              <a:buFont typeface="Wingdings" panose="05000000000000000000" pitchFamily="2" charset="2"/>
              <a:buChar char="§"/>
            </a:pPr>
            <a:r>
              <a:rPr lang="he-IL" sz="3200" dirty="0">
                <a:solidFill>
                  <a:srgbClr val="000000"/>
                </a:solidFill>
              </a:rPr>
              <a:t> התלמידים יבינו מדוע חשוב להתנהל באופן אחראי בשעות הפנאי </a:t>
            </a:r>
            <a:r>
              <a:rPr lang="he-IL" sz="3200" dirty="0" smtClean="0">
                <a:solidFill>
                  <a:srgbClr val="000000"/>
                </a:solidFill>
              </a:rPr>
              <a:t>ככלל.</a:t>
            </a:r>
          </a:p>
          <a:p>
            <a:pPr lvl="0" fontAlgn="base">
              <a:buClr>
                <a:schemeClr val="accent1">
                  <a:lumMod val="50000"/>
                </a:schemeClr>
              </a:buClr>
              <a:buFont typeface="Wingdings" panose="05000000000000000000" pitchFamily="2" charset="2"/>
              <a:buChar char="§"/>
            </a:pPr>
            <a:r>
              <a:rPr lang="he-IL" sz="3200" dirty="0" smtClean="0">
                <a:solidFill>
                  <a:srgbClr val="000000"/>
                </a:solidFill>
              </a:rPr>
              <a:t> </a:t>
            </a:r>
            <a:r>
              <a:rPr lang="he-IL" sz="3200" dirty="0">
                <a:solidFill>
                  <a:srgbClr val="000000"/>
                </a:solidFill>
              </a:rPr>
              <a:t>התלמידים יגבירו את המסוגלות העצמית</a:t>
            </a:r>
            <a:r>
              <a:rPr lang="he-IL" sz="3200" dirty="0">
                <a:solidFill>
                  <a:srgbClr val="FF0000"/>
                </a:solidFill>
              </a:rPr>
              <a:t> </a:t>
            </a:r>
            <a:r>
              <a:rPr lang="he-IL" sz="3200" dirty="0">
                <a:solidFill>
                  <a:srgbClr val="000000"/>
                </a:solidFill>
              </a:rPr>
              <a:t>להציב לעצמם "גבול פנימי" בכל הקשור לשעות הפנאי ולשימוש </a:t>
            </a:r>
            <a:r>
              <a:rPr lang="he-IL" sz="3200" dirty="0" smtClean="0">
                <a:solidFill>
                  <a:srgbClr val="000000"/>
                </a:solidFill>
              </a:rPr>
              <a:t>במסכים.</a:t>
            </a:r>
          </a:p>
          <a:p>
            <a:pPr fontAlgn="base">
              <a:buClr>
                <a:schemeClr val="accent1">
                  <a:lumMod val="50000"/>
                </a:schemeClr>
              </a:buClr>
              <a:buFont typeface="Wingdings" panose="05000000000000000000" pitchFamily="2" charset="2"/>
              <a:buChar char="§"/>
            </a:pPr>
            <a:r>
              <a:rPr lang="he-IL" sz="3200" dirty="0" smtClean="0">
                <a:solidFill>
                  <a:srgbClr val="000000"/>
                </a:solidFill>
              </a:rPr>
              <a:t> התלמידים ירכשו </a:t>
            </a:r>
            <a:r>
              <a:rPr lang="he-IL" sz="3200" dirty="0">
                <a:solidFill>
                  <a:srgbClr val="000000"/>
                </a:solidFill>
              </a:rPr>
              <a:t>כלים להתנהלות מושכלת </a:t>
            </a:r>
            <a:r>
              <a:rPr lang="he-IL" sz="3200" dirty="0" smtClean="0">
                <a:solidFill>
                  <a:srgbClr val="000000"/>
                </a:solidFill>
              </a:rPr>
              <a:t>ובטוחה</a:t>
            </a:r>
            <a:endParaRPr lang="en-US" sz="3200" dirty="0">
              <a:solidFill>
                <a:srgbClr val="000000"/>
              </a:solidFill>
            </a:endParaRPr>
          </a:p>
          <a:p>
            <a:pPr lvl="0" fontAlgn="base">
              <a:buClr>
                <a:schemeClr val="accent1">
                  <a:lumMod val="50000"/>
                </a:schemeClr>
              </a:buClr>
              <a:buFont typeface="Wingdings" panose="05000000000000000000" pitchFamily="2" charset="2"/>
              <a:buChar char="§"/>
            </a:pPr>
            <a:r>
              <a:rPr lang="he-IL" sz="3200" dirty="0">
                <a:solidFill>
                  <a:srgbClr val="000000"/>
                </a:solidFill>
              </a:rPr>
              <a:t> התלמידים יכירו בחשיבות כיבוד הגבולות שמציבים המבוגרים לגבי פעילויות הפנאי </a:t>
            </a:r>
            <a:r>
              <a:rPr lang="he-IL" sz="3200" dirty="0" smtClean="0">
                <a:solidFill>
                  <a:srgbClr val="000000"/>
                </a:solidFill>
              </a:rPr>
              <a:t>ככלל, </a:t>
            </a:r>
            <a:r>
              <a:rPr lang="he-IL" sz="3200" dirty="0">
                <a:solidFill>
                  <a:srgbClr val="000000"/>
                </a:solidFill>
              </a:rPr>
              <a:t>והחשיפה למסכים בפרט.</a:t>
            </a:r>
            <a:endParaRPr lang="en-US" sz="3200" dirty="0">
              <a:solidFill>
                <a:srgbClr val="000000"/>
              </a:solidFill>
            </a:endParaRPr>
          </a:p>
          <a:p>
            <a:pPr marL="0" lvl="0" indent="0" fontAlgn="base">
              <a:buClr>
                <a:schemeClr val="accent1">
                  <a:lumMod val="50000"/>
                </a:schemeClr>
              </a:buClr>
              <a:buNone/>
            </a:pPr>
            <a:endParaRPr lang="he-IL" sz="3200" dirty="0">
              <a:solidFill>
                <a:srgbClr val="000000"/>
              </a:solidFill>
              <a:latin typeface="David" panose="020E0502060401010101" pitchFamily="34" charset="-79"/>
            </a:endParaRPr>
          </a:p>
          <a:p>
            <a:pPr defTabSz="914400">
              <a:buClr>
                <a:schemeClr val="accent1">
                  <a:lumMod val="50000"/>
                </a:schemeClr>
              </a:buClr>
              <a:buFont typeface="Wingdings" panose="05000000000000000000" pitchFamily="2" charset="2"/>
              <a:buChar char="§"/>
              <a:defRPr/>
            </a:pPr>
            <a:endParaRPr lang="he-IL" altLang="he-IL" sz="3200" dirty="0"/>
          </a:p>
        </p:txBody>
      </p:sp>
    </p:spTree>
    <p:extLst>
      <p:ext uri="{BB962C8B-B14F-4D97-AF65-F5344CB8AC3E}">
        <p14:creationId xmlns:p14="http://schemas.microsoft.com/office/powerpoint/2010/main" val="1253252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כותרת 3"/>
          <p:cNvSpPr>
            <a:spLocks noGrp="1"/>
          </p:cNvSpPr>
          <p:nvPr>
            <p:ph type="title"/>
          </p:nvPr>
        </p:nvSpPr>
        <p:spPr>
          <a:xfrm>
            <a:off x="809626" y="511176"/>
            <a:ext cx="10572751" cy="969963"/>
          </a:xfrm>
        </p:spPr>
        <p:txBody>
          <a:bodyPr rtlCol="0">
            <a:normAutofit/>
          </a:bodyPr>
          <a:lstStyle/>
          <a:p>
            <a:pPr algn="ctr">
              <a:defRPr/>
            </a:pPr>
            <a:r>
              <a:rPr lang="he-IL" sz="4000" b="1" dirty="0">
                <a:solidFill>
                  <a:schemeClr val="bg2">
                    <a:lumMod val="50000"/>
                  </a:schemeClr>
                </a:solidFill>
              </a:rPr>
              <a:t>הידעתם?</a:t>
            </a:r>
          </a:p>
        </p:txBody>
      </p:sp>
      <p:sp>
        <p:nvSpPr>
          <p:cNvPr id="5" name="מציין מיקום תוכן 4"/>
          <p:cNvSpPr>
            <a:spLocks noGrp="1"/>
          </p:cNvSpPr>
          <p:nvPr>
            <p:ph idx="1"/>
          </p:nvPr>
        </p:nvSpPr>
        <p:spPr>
          <a:xfrm>
            <a:off x="827089" y="1968817"/>
            <a:ext cx="10555288" cy="4686300"/>
          </a:xfrm>
          <a:ln w="38100">
            <a:noFill/>
          </a:ln>
        </p:spPr>
        <p:txBody>
          <a:bodyPr rtlCol="0">
            <a:noAutofit/>
          </a:bodyPr>
          <a:lstStyle/>
          <a:p>
            <a:pPr>
              <a:lnSpc>
                <a:spcPct val="110000"/>
              </a:lnSpc>
              <a:buClr>
                <a:schemeClr val="accent1">
                  <a:lumMod val="50000"/>
                </a:schemeClr>
              </a:buClr>
              <a:buFont typeface="Wingdings" panose="05000000000000000000" pitchFamily="2" charset="2"/>
              <a:buChar char="§"/>
            </a:pPr>
            <a:r>
              <a:rPr lang="he-IL" sz="2600" dirty="0">
                <a:solidFill>
                  <a:srgbClr val="000000"/>
                </a:solidFill>
                <a:latin typeface="Arial" panose="020B0604020202020204" pitchFamily="34" charset="0"/>
              </a:rPr>
              <a:t> הגיל הממוצע לקבלת טלפון חכם הוא </a:t>
            </a:r>
            <a:r>
              <a:rPr lang="he-IL" sz="2600" dirty="0" smtClean="0">
                <a:solidFill>
                  <a:srgbClr val="000000"/>
                </a:solidFill>
                <a:latin typeface="Arial" panose="020B0604020202020204" pitchFamily="34" charset="0"/>
              </a:rPr>
              <a:t>10.</a:t>
            </a:r>
            <a:endParaRPr lang="he-IL" sz="2600" dirty="0">
              <a:solidFill>
                <a:srgbClr val="000000"/>
              </a:solidFill>
              <a:latin typeface="Arial" panose="020B0604020202020204" pitchFamily="34" charset="0"/>
            </a:endParaRPr>
          </a:p>
          <a:p>
            <a:pPr>
              <a:lnSpc>
                <a:spcPct val="110000"/>
              </a:lnSpc>
              <a:buClr>
                <a:schemeClr val="accent1">
                  <a:lumMod val="50000"/>
                </a:schemeClr>
              </a:buClr>
              <a:buFont typeface="Wingdings" panose="05000000000000000000" pitchFamily="2" charset="2"/>
              <a:buChar char="§"/>
            </a:pPr>
            <a:r>
              <a:rPr lang="he-IL" sz="2600" dirty="0">
                <a:solidFill>
                  <a:srgbClr val="000000"/>
                </a:solidFill>
              </a:rPr>
              <a:t> זמן המסך של ילדים </a:t>
            </a:r>
            <a:r>
              <a:rPr lang="he-IL" sz="2600" dirty="0" smtClean="0">
                <a:solidFill>
                  <a:srgbClr val="000000"/>
                </a:solidFill>
              </a:rPr>
              <a:t>בגילאי 8-12 עומד על 4 שעות </a:t>
            </a:r>
            <a:r>
              <a:rPr lang="he-IL" sz="2600" dirty="0">
                <a:solidFill>
                  <a:srgbClr val="000000"/>
                </a:solidFill>
              </a:rPr>
              <a:t>ביום בממוצע.</a:t>
            </a:r>
            <a:endParaRPr lang="he-IL" sz="2600" dirty="0">
              <a:solidFill>
                <a:srgbClr val="000000"/>
              </a:solidFill>
              <a:latin typeface="Arial" panose="020B0604020202020204" pitchFamily="34" charset="0"/>
            </a:endParaRPr>
          </a:p>
          <a:p>
            <a:pPr>
              <a:lnSpc>
                <a:spcPct val="110000"/>
              </a:lnSpc>
              <a:buClr>
                <a:schemeClr val="accent1">
                  <a:lumMod val="50000"/>
                </a:schemeClr>
              </a:buClr>
              <a:buFont typeface="Wingdings" panose="05000000000000000000" pitchFamily="2" charset="2"/>
              <a:buChar char="§"/>
            </a:pPr>
            <a:r>
              <a:rPr lang="he-IL" sz="2600" dirty="0">
                <a:solidFill>
                  <a:srgbClr val="000000"/>
                </a:solidFill>
              </a:rPr>
              <a:t> 71% מהילדים בגיל 6-9 צופים בקליפים </a:t>
            </a:r>
            <a:r>
              <a:rPr lang="he-IL" sz="2600" dirty="0" err="1">
                <a:solidFill>
                  <a:srgbClr val="000000"/>
                </a:solidFill>
              </a:rPr>
              <a:t>ביוטיוב</a:t>
            </a:r>
            <a:r>
              <a:rPr lang="he-IL" sz="2600" dirty="0">
                <a:solidFill>
                  <a:srgbClr val="000000"/>
                </a:solidFill>
              </a:rPr>
              <a:t>/סרטים/סדרות; 4% מהם אף גולשים </a:t>
            </a:r>
            <a:r>
              <a:rPr lang="he-IL" sz="2600" dirty="0" err="1">
                <a:solidFill>
                  <a:srgbClr val="000000"/>
                </a:solidFill>
              </a:rPr>
              <a:t>בפייסבוק</a:t>
            </a:r>
            <a:r>
              <a:rPr lang="he-IL" sz="2600" dirty="0">
                <a:solidFill>
                  <a:srgbClr val="000000"/>
                </a:solidFill>
              </a:rPr>
              <a:t>.</a:t>
            </a:r>
          </a:p>
          <a:p>
            <a:pPr>
              <a:lnSpc>
                <a:spcPct val="110000"/>
              </a:lnSpc>
              <a:buClr>
                <a:schemeClr val="accent1">
                  <a:lumMod val="50000"/>
                </a:schemeClr>
              </a:buClr>
              <a:buFont typeface="Wingdings" panose="05000000000000000000" pitchFamily="2" charset="2"/>
              <a:buChar char="§"/>
            </a:pPr>
            <a:r>
              <a:rPr lang="he-IL" sz="2600" dirty="0">
                <a:solidFill>
                  <a:srgbClr val="000000"/>
                </a:solidFill>
                <a:latin typeface="Arial" panose="020B0604020202020204" pitchFamily="34" charset="0"/>
              </a:rPr>
              <a:t> 55% מהילדים (גילאי 8-12) מעלים </a:t>
            </a:r>
            <a:r>
              <a:rPr lang="he-IL" sz="2600" dirty="0" smtClean="0">
                <a:solidFill>
                  <a:srgbClr val="000000"/>
                </a:solidFill>
                <a:latin typeface="Arial" panose="020B0604020202020204" pitchFamily="34" charset="0"/>
              </a:rPr>
              <a:t>סרטונים/</a:t>
            </a:r>
            <a:r>
              <a:rPr lang="he-IL" sz="2600" dirty="0" err="1" smtClean="0">
                <a:solidFill>
                  <a:srgbClr val="000000"/>
                </a:solidFill>
                <a:latin typeface="Arial" panose="020B0604020202020204" pitchFamily="34" charset="0"/>
              </a:rPr>
              <a:t>סטורי</a:t>
            </a:r>
            <a:r>
              <a:rPr lang="he-IL" sz="2600" dirty="0" smtClean="0">
                <a:solidFill>
                  <a:srgbClr val="000000"/>
                </a:solidFill>
                <a:latin typeface="Arial" panose="020B0604020202020204" pitchFamily="34" charset="0"/>
              </a:rPr>
              <a:t>/שידור לייב </a:t>
            </a:r>
            <a:r>
              <a:rPr lang="he-IL" sz="2600" dirty="0" err="1">
                <a:solidFill>
                  <a:srgbClr val="000000"/>
                </a:solidFill>
                <a:latin typeface="Arial" panose="020B0604020202020204" pitchFamily="34" charset="0"/>
              </a:rPr>
              <a:t>ביוטיוב</a:t>
            </a:r>
            <a:r>
              <a:rPr lang="he-IL" sz="2600" dirty="0">
                <a:solidFill>
                  <a:srgbClr val="000000"/>
                </a:solidFill>
                <a:latin typeface="Arial" panose="020B0604020202020204" pitchFamily="34" charset="0"/>
              </a:rPr>
              <a:t> פעם בשבוע.</a:t>
            </a:r>
            <a:endParaRPr lang="he-IL" sz="2600" dirty="0">
              <a:solidFill>
                <a:srgbClr val="000000"/>
              </a:solidFill>
            </a:endParaRPr>
          </a:p>
          <a:p>
            <a:pPr>
              <a:lnSpc>
                <a:spcPct val="110000"/>
              </a:lnSpc>
              <a:buClr>
                <a:schemeClr val="accent1">
                  <a:lumMod val="50000"/>
                </a:schemeClr>
              </a:buClr>
              <a:buFont typeface="Wingdings" panose="05000000000000000000" pitchFamily="2" charset="2"/>
              <a:buChar char="§"/>
            </a:pPr>
            <a:r>
              <a:rPr lang="he-IL" sz="2600" dirty="0">
                <a:solidFill>
                  <a:srgbClr val="000000"/>
                </a:solidFill>
              </a:rPr>
              <a:t> 45% מהילדים (גילאי 8-12) גילו אחריות ודיווחו על תמונה/סרטון/פוסט פוגעני/אלים שראו ברשת</a:t>
            </a:r>
            <a:r>
              <a:rPr lang="he-IL" sz="2600" dirty="0" smtClean="0">
                <a:solidFill>
                  <a:srgbClr val="000000"/>
                </a:solidFill>
              </a:rPr>
              <a:t>.</a:t>
            </a:r>
          </a:p>
          <a:p>
            <a:pPr>
              <a:lnSpc>
                <a:spcPct val="110000"/>
              </a:lnSpc>
              <a:buClr>
                <a:schemeClr val="accent1">
                  <a:lumMod val="50000"/>
                </a:schemeClr>
              </a:buClr>
              <a:buFont typeface="Wingdings" panose="05000000000000000000" pitchFamily="2" charset="2"/>
              <a:buChar char="§"/>
            </a:pPr>
            <a:r>
              <a:rPr lang="he-IL" sz="2800" dirty="0" smtClean="0">
                <a:solidFill>
                  <a:srgbClr val="000000"/>
                </a:solidFill>
                <a:latin typeface="Gisha" panose="020B0502040204020203" pitchFamily="34" charset="-79"/>
                <a:ea typeface="Calibri"/>
                <a:sym typeface="Calibri"/>
              </a:rPr>
              <a:t> </a:t>
            </a:r>
            <a:r>
              <a:rPr lang="he-IL" sz="2600" dirty="0">
                <a:solidFill>
                  <a:srgbClr val="000000"/>
                </a:solidFill>
                <a:latin typeface="Gisha" panose="020B0502040204020203" pitchFamily="34" charset="-79"/>
                <a:ea typeface="Calibri"/>
                <a:sym typeface="Calibri"/>
              </a:rPr>
              <a:t>85% </a:t>
            </a:r>
            <a:r>
              <a:rPr lang="he-IL" sz="2600" dirty="0" smtClean="0">
                <a:solidFill>
                  <a:srgbClr val="000000"/>
                </a:solidFill>
                <a:latin typeface="Gisha" panose="020B0502040204020203" pitchFamily="34" charset="-79"/>
                <a:ea typeface="Calibri"/>
                <a:sym typeface="Calibri"/>
              </a:rPr>
              <a:t>מההורים </a:t>
            </a:r>
            <a:r>
              <a:rPr lang="he-IL" sz="2600" dirty="0">
                <a:solidFill>
                  <a:srgbClr val="000000"/>
                </a:solidFill>
                <a:latin typeface="Gisha" panose="020B0502040204020203" pitchFamily="34" charset="-79"/>
                <a:ea typeface="Calibri"/>
                <a:sym typeface="Calibri"/>
              </a:rPr>
              <a:t>מגבילים את ילדיהם </a:t>
            </a:r>
            <a:r>
              <a:rPr lang="he-IL" sz="2600" dirty="0" smtClean="0">
                <a:solidFill>
                  <a:srgbClr val="000000"/>
                </a:solidFill>
                <a:latin typeface="Gisha" panose="020B0502040204020203" pitchFamily="34" charset="-79"/>
                <a:ea typeface="Calibri"/>
                <a:sym typeface="Calibri"/>
              </a:rPr>
              <a:t>ל- 3 </a:t>
            </a:r>
            <a:r>
              <a:rPr lang="he-IL" sz="2600" dirty="0">
                <a:solidFill>
                  <a:srgbClr val="000000"/>
                </a:solidFill>
                <a:latin typeface="Gisha" panose="020B0502040204020203" pitchFamily="34" charset="-79"/>
                <a:ea typeface="Calibri"/>
                <a:sym typeface="Calibri"/>
              </a:rPr>
              <a:t>שעות מסכים </a:t>
            </a:r>
            <a:r>
              <a:rPr lang="he-IL" sz="2600" dirty="0" smtClean="0">
                <a:solidFill>
                  <a:srgbClr val="000000"/>
                </a:solidFill>
                <a:latin typeface="Gisha" panose="020B0502040204020203" pitchFamily="34" charset="-79"/>
                <a:ea typeface="Calibri"/>
                <a:sym typeface="Calibri"/>
              </a:rPr>
              <a:t>ביום.</a:t>
            </a:r>
            <a:endParaRPr lang="he-IL" sz="2600" dirty="0">
              <a:solidFill>
                <a:srgbClr val="000000"/>
              </a:solidFill>
              <a:latin typeface="Gisha" panose="020B0502040204020203" pitchFamily="34" charset="-79"/>
              <a:ea typeface="Calibri"/>
              <a:sym typeface="Calibri"/>
            </a:endParaRPr>
          </a:p>
          <a:p>
            <a:pPr>
              <a:lnSpc>
                <a:spcPct val="110000"/>
              </a:lnSpc>
              <a:buClr>
                <a:schemeClr val="accent1">
                  <a:lumMod val="50000"/>
                </a:schemeClr>
              </a:buClr>
              <a:buFont typeface="Wingdings" panose="05000000000000000000" pitchFamily="2" charset="2"/>
              <a:buChar char="§"/>
            </a:pPr>
            <a:endParaRPr lang="he-IL" sz="2600" dirty="0">
              <a:solidFill>
                <a:srgbClr val="000000"/>
              </a:solidFill>
            </a:endParaRPr>
          </a:p>
          <a:p>
            <a:pPr>
              <a:lnSpc>
                <a:spcPct val="110000"/>
              </a:lnSpc>
              <a:buClr>
                <a:schemeClr val="accent1">
                  <a:lumMod val="50000"/>
                </a:schemeClr>
              </a:buClr>
              <a:buFont typeface="Wingdings" panose="05000000000000000000" pitchFamily="2" charset="2"/>
              <a:buChar char="§"/>
            </a:pPr>
            <a:endParaRPr lang="he-IL" sz="2600" dirty="0">
              <a:solidFill>
                <a:srgbClr val="000000"/>
              </a:solidFill>
            </a:endParaRPr>
          </a:p>
          <a:p>
            <a:pPr>
              <a:lnSpc>
                <a:spcPct val="110000"/>
              </a:lnSpc>
              <a:buClr>
                <a:schemeClr val="accent1">
                  <a:lumMod val="50000"/>
                </a:schemeClr>
              </a:buClr>
              <a:buFont typeface="Wingdings" panose="05000000000000000000" pitchFamily="2" charset="2"/>
              <a:buChar char="§"/>
            </a:pPr>
            <a:endParaRPr lang="he-IL" sz="2600" dirty="0">
              <a:solidFill>
                <a:srgbClr val="000000"/>
              </a:solidFill>
            </a:endParaRPr>
          </a:p>
          <a:p>
            <a:pPr eaLnBrk="1" fontAlgn="auto" hangingPunct="1">
              <a:buClr>
                <a:schemeClr val="accent1">
                  <a:lumMod val="50000"/>
                </a:schemeClr>
              </a:buClr>
              <a:buFont typeface="Wingdings" panose="05000000000000000000" pitchFamily="2" charset="2"/>
              <a:buChar char="§"/>
              <a:defRPr/>
            </a:pPr>
            <a:endParaRPr lang="he-IL" altLang="he-IL" sz="2600" dirty="0">
              <a:solidFill>
                <a:srgbClr val="000000"/>
              </a:solidFill>
            </a:endParaRPr>
          </a:p>
        </p:txBody>
      </p:sp>
    </p:spTree>
    <p:extLst>
      <p:ext uri="{BB962C8B-B14F-4D97-AF65-F5344CB8AC3E}">
        <p14:creationId xmlns:p14="http://schemas.microsoft.com/office/powerpoint/2010/main" val="4265045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he-IL" sz="4000" b="1" dirty="0">
                <a:solidFill>
                  <a:schemeClr val="bg2">
                    <a:lumMod val="50000"/>
                  </a:schemeClr>
                </a:solidFill>
              </a:rPr>
              <a:t>"מי פנוי לענות?" </a:t>
            </a:r>
            <a:r>
              <a:rPr lang="he-IL" sz="2500" b="1" dirty="0">
                <a:solidFill>
                  <a:schemeClr val="bg2">
                    <a:lumMod val="50000"/>
                  </a:schemeClr>
                </a:solidFill>
              </a:rPr>
              <a:t>(פתיח לשיעור, אפשרות </a:t>
            </a:r>
            <a:r>
              <a:rPr lang="he-IL" sz="2500" b="1" dirty="0" smtClean="0">
                <a:solidFill>
                  <a:schemeClr val="bg2">
                    <a:lumMod val="50000"/>
                  </a:schemeClr>
                </a:solidFill>
              </a:rPr>
              <a:t>ראשונה)</a:t>
            </a:r>
            <a:r>
              <a:rPr lang="he-IL" sz="2700" b="1" dirty="0" smtClean="0">
                <a:solidFill>
                  <a:schemeClr val="bg2">
                    <a:lumMod val="50000"/>
                  </a:schemeClr>
                </a:solidFill>
              </a:rPr>
              <a:t> </a:t>
            </a:r>
            <a:endParaRPr lang="he-IL" sz="2700" b="1" dirty="0">
              <a:solidFill>
                <a:schemeClr val="bg2">
                  <a:lumMod val="50000"/>
                </a:schemeClr>
              </a:solidFill>
            </a:endParaRPr>
          </a:p>
        </p:txBody>
      </p:sp>
      <p:sp>
        <p:nvSpPr>
          <p:cNvPr id="3" name="מציין מיקום תוכן 2"/>
          <p:cNvSpPr>
            <a:spLocks noGrp="1"/>
          </p:cNvSpPr>
          <p:nvPr>
            <p:ph idx="1"/>
          </p:nvPr>
        </p:nvSpPr>
        <p:spPr>
          <a:xfrm>
            <a:off x="1216206" y="2091909"/>
            <a:ext cx="9784080" cy="4582160"/>
          </a:xfrm>
          <a:ln w="28575">
            <a:solidFill>
              <a:schemeClr val="accent1">
                <a:lumMod val="50000"/>
              </a:schemeClr>
            </a:solidFill>
          </a:ln>
        </p:spPr>
        <p:txBody>
          <a:bodyPr/>
          <a:lstStyle/>
          <a:p>
            <a:pPr marL="0" indent="0" algn="ctr">
              <a:buClrTx/>
              <a:buNone/>
            </a:pPr>
            <a:r>
              <a:rPr lang="he-IL" sz="3000" dirty="0" smtClean="0">
                <a:solidFill>
                  <a:srgbClr val="000000"/>
                </a:solidFill>
              </a:rPr>
              <a:t>מה </a:t>
            </a:r>
            <a:r>
              <a:rPr lang="he-IL" sz="3000" dirty="0">
                <a:solidFill>
                  <a:srgbClr val="000000"/>
                </a:solidFill>
              </a:rPr>
              <a:t>אומרת </a:t>
            </a:r>
            <a:r>
              <a:rPr lang="he-IL" sz="3000" dirty="0" smtClean="0">
                <a:solidFill>
                  <a:srgbClr val="000000"/>
                </a:solidFill>
              </a:rPr>
              <a:t>לכם </a:t>
            </a:r>
            <a:r>
              <a:rPr lang="he-IL" sz="3000" dirty="0">
                <a:solidFill>
                  <a:srgbClr val="000000"/>
                </a:solidFill>
              </a:rPr>
              <a:t>המילה "פנאי"?</a:t>
            </a:r>
          </a:p>
          <a:p>
            <a:pPr marL="0" indent="0" algn="ctr">
              <a:buClrTx/>
              <a:buNone/>
            </a:pPr>
            <a:endParaRPr lang="he-IL" dirty="0">
              <a:solidFill>
                <a:srgbClr val="000000"/>
              </a:solidFill>
            </a:endParaRPr>
          </a:p>
        </p:txBody>
      </p:sp>
      <p:pic>
        <p:nvPicPr>
          <p:cNvPr id="2" name="תמונה 1">
            <a:extLst>
              <a:ext uri="{FF2B5EF4-FFF2-40B4-BE49-F238E27FC236}">
                <a16:creationId xmlns:a16="http://schemas.microsoft.com/office/drawing/2014/main" xmlns="" id="{6B09AECC-AF87-46DA-A6BE-E88B03E109E8}"/>
              </a:ext>
            </a:extLst>
          </p:cNvPr>
          <p:cNvPicPr>
            <a:picLocks noChangeAspect="1"/>
          </p:cNvPicPr>
          <p:nvPr/>
        </p:nvPicPr>
        <p:blipFill>
          <a:blip r:embed="rId3"/>
          <a:stretch>
            <a:fillRect/>
          </a:stretch>
        </p:blipFill>
        <p:spPr>
          <a:xfrm>
            <a:off x="3734139" y="2800656"/>
            <a:ext cx="4748213" cy="2814624"/>
          </a:xfrm>
          <a:prstGeom prst="rect">
            <a:avLst/>
          </a:prstGeom>
        </p:spPr>
      </p:pic>
      <p:sp>
        <p:nvSpPr>
          <p:cNvPr id="6" name="TextBox 5"/>
          <p:cNvSpPr txBox="1"/>
          <p:nvPr/>
        </p:nvSpPr>
        <p:spPr>
          <a:xfrm>
            <a:off x="837834" y="5898453"/>
            <a:ext cx="9770792" cy="492443"/>
          </a:xfrm>
          <a:prstGeom prst="rect">
            <a:avLst/>
          </a:prstGeom>
          <a:noFill/>
        </p:spPr>
        <p:txBody>
          <a:bodyPr wrap="square" rtlCol="1">
            <a:spAutoFit/>
          </a:bodyPr>
          <a:lstStyle/>
          <a:p>
            <a:r>
              <a:rPr lang="he-IL" sz="2600" b="1" dirty="0" smtClean="0">
                <a:solidFill>
                  <a:srgbClr val="000000"/>
                </a:solidFill>
              </a:rPr>
              <a:t>פנאי הוא זמן חופשי. זמן פנוי, אשר בו אפשר לבחור מה לעשות.</a:t>
            </a:r>
            <a:endParaRPr lang="he-IL" sz="2600" b="1" dirty="0">
              <a:solidFill>
                <a:srgbClr val="000000"/>
              </a:solidFill>
            </a:endParaRPr>
          </a:p>
        </p:txBody>
      </p:sp>
    </p:spTree>
    <p:extLst>
      <p:ext uri="{BB962C8B-B14F-4D97-AF65-F5344CB8AC3E}">
        <p14:creationId xmlns:p14="http://schemas.microsoft.com/office/powerpoint/2010/main" val="418778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he-IL" sz="4000" b="1" dirty="0">
                <a:solidFill>
                  <a:schemeClr val="bg2">
                    <a:lumMod val="50000"/>
                  </a:schemeClr>
                </a:solidFill>
              </a:rPr>
              <a:t>"מי פנוי לענות</a:t>
            </a:r>
            <a:r>
              <a:rPr lang="he-IL" sz="4000" b="1" dirty="0" smtClean="0">
                <a:solidFill>
                  <a:schemeClr val="bg2">
                    <a:lumMod val="50000"/>
                  </a:schemeClr>
                </a:solidFill>
              </a:rPr>
              <a:t>?"</a:t>
            </a:r>
            <a:endParaRPr lang="he-IL" sz="2700" b="1" dirty="0">
              <a:solidFill>
                <a:schemeClr val="bg2">
                  <a:lumMod val="50000"/>
                </a:schemeClr>
              </a:solidFill>
            </a:endParaRPr>
          </a:p>
        </p:txBody>
      </p:sp>
      <p:sp>
        <p:nvSpPr>
          <p:cNvPr id="3" name="מציין מיקום תוכן 2"/>
          <p:cNvSpPr>
            <a:spLocks noGrp="1"/>
          </p:cNvSpPr>
          <p:nvPr>
            <p:ph idx="1"/>
          </p:nvPr>
        </p:nvSpPr>
        <p:spPr>
          <a:xfrm>
            <a:off x="1202919" y="2064716"/>
            <a:ext cx="9935569" cy="4600244"/>
          </a:xfrm>
          <a:ln w="28575">
            <a:solidFill>
              <a:schemeClr val="accent1">
                <a:lumMod val="50000"/>
              </a:schemeClr>
            </a:solidFill>
          </a:ln>
        </p:spPr>
        <p:txBody>
          <a:bodyPr/>
          <a:lstStyle/>
          <a:p>
            <a:pPr marL="0" indent="0" algn="ctr">
              <a:buClrTx/>
              <a:buNone/>
            </a:pPr>
            <a:r>
              <a:rPr lang="he-IL" sz="3000" b="1" dirty="0" smtClean="0">
                <a:solidFill>
                  <a:srgbClr val="000000"/>
                </a:solidFill>
              </a:rPr>
              <a:t>האם </a:t>
            </a:r>
            <a:r>
              <a:rPr lang="he-IL" sz="3000" b="1" dirty="0">
                <a:solidFill>
                  <a:srgbClr val="000000"/>
                </a:solidFill>
              </a:rPr>
              <a:t>הזמן שאתם בביה"ס הוא "פנאי"?</a:t>
            </a:r>
          </a:p>
          <a:p>
            <a:pPr marL="0" indent="0" algn="ctr">
              <a:buClrTx/>
              <a:buNone/>
            </a:pPr>
            <a:endParaRPr lang="he-IL" dirty="0">
              <a:solidFill>
                <a:srgbClr val="000000"/>
              </a:solidFill>
            </a:endParaRPr>
          </a:p>
        </p:txBody>
      </p:sp>
      <p:pic>
        <p:nvPicPr>
          <p:cNvPr id="5" name="תמונה 4">
            <a:extLst>
              <a:ext uri="{FF2B5EF4-FFF2-40B4-BE49-F238E27FC236}">
                <a16:creationId xmlns:a16="http://schemas.microsoft.com/office/drawing/2014/main" xmlns="" id="{5D7C51F4-B64F-4B38-94DE-19EE2E12D514}"/>
              </a:ext>
            </a:extLst>
          </p:cNvPr>
          <p:cNvPicPr>
            <a:picLocks noChangeAspect="1"/>
          </p:cNvPicPr>
          <p:nvPr/>
        </p:nvPicPr>
        <p:blipFill>
          <a:blip r:embed="rId3"/>
          <a:stretch>
            <a:fillRect/>
          </a:stretch>
        </p:blipFill>
        <p:spPr>
          <a:xfrm>
            <a:off x="3765640" y="3176796"/>
            <a:ext cx="4810125" cy="3238500"/>
          </a:xfrm>
          <a:prstGeom prst="rect">
            <a:avLst/>
          </a:prstGeom>
        </p:spPr>
      </p:pic>
    </p:spTree>
    <p:extLst>
      <p:ext uri="{BB962C8B-B14F-4D97-AF65-F5344CB8AC3E}">
        <p14:creationId xmlns:p14="http://schemas.microsoft.com/office/powerpoint/2010/main" val="791703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he-IL" sz="4000" b="1" dirty="0">
                <a:solidFill>
                  <a:schemeClr val="bg2">
                    <a:lumMod val="50000"/>
                  </a:schemeClr>
                </a:solidFill>
              </a:rPr>
              <a:t>"מי פנוי לענות</a:t>
            </a:r>
            <a:r>
              <a:rPr lang="he-IL" sz="4000" b="1" dirty="0" smtClean="0">
                <a:solidFill>
                  <a:schemeClr val="bg2">
                    <a:lumMod val="50000"/>
                  </a:schemeClr>
                </a:solidFill>
              </a:rPr>
              <a:t>?"</a:t>
            </a:r>
            <a:endParaRPr lang="he-IL" sz="2700" b="1" dirty="0">
              <a:solidFill>
                <a:schemeClr val="bg2">
                  <a:lumMod val="50000"/>
                </a:schemeClr>
              </a:solidFill>
            </a:endParaRPr>
          </a:p>
        </p:txBody>
      </p:sp>
      <p:sp>
        <p:nvSpPr>
          <p:cNvPr id="5" name="מציין מיקום תוכן 2">
            <a:extLst>
              <a:ext uri="{FF2B5EF4-FFF2-40B4-BE49-F238E27FC236}">
                <a16:creationId xmlns:a16="http://schemas.microsoft.com/office/drawing/2014/main" xmlns="" id="{D3C6B84B-D1D5-482C-A8FA-2049B4566C78}"/>
              </a:ext>
            </a:extLst>
          </p:cNvPr>
          <p:cNvSpPr txBox="1">
            <a:spLocks/>
          </p:cNvSpPr>
          <p:nvPr/>
        </p:nvSpPr>
        <p:spPr>
          <a:xfrm>
            <a:off x="1371011" y="2122914"/>
            <a:ext cx="9935569" cy="4600244"/>
          </a:xfrm>
          <a:prstGeom prst="rect">
            <a:avLst/>
          </a:prstGeom>
          <a:ln w="28575">
            <a:solidFill>
              <a:schemeClr val="accent1">
                <a:lumMod val="50000"/>
              </a:schemeClr>
            </a:solidFill>
          </a:ln>
        </p:spPr>
        <p:txBody>
          <a:bodyPr vert="horz" lIns="91440" tIns="45720" rIns="91440" bIns="45720" rtlCol="0">
            <a:normAutofit/>
          </a:bodyPr>
          <a:lstStyle>
            <a:lvl1pPr marL="137157" indent="-137157" algn="r" defTabSz="685783" rtl="1" eaLnBrk="1" latinLnBrk="0" hangingPunct="1">
              <a:lnSpc>
                <a:spcPct val="90000"/>
              </a:lnSpc>
              <a:spcBef>
                <a:spcPts val="900"/>
              </a:spcBef>
              <a:spcAft>
                <a:spcPts val="151"/>
              </a:spcAft>
              <a:buClr>
                <a:schemeClr val="tx1"/>
              </a:buClr>
              <a:buFont typeface="Wingdings" pitchFamily="2" charset="2"/>
              <a:buChar char=""/>
              <a:defRPr sz="2400" kern="1200">
                <a:solidFill>
                  <a:schemeClr val="tx1"/>
                </a:solidFill>
                <a:latin typeface="+mn-lt"/>
                <a:ea typeface="+mn-ea"/>
                <a:cs typeface="+mn-cs"/>
              </a:defRPr>
            </a:lvl1pPr>
            <a:lvl2pPr marL="308603" indent="-137157" algn="r" defTabSz="685783" rtl="1" eaLnBrk="1" latinLnBrk="0" hangingPunct="1">
              <a:lnSpc>
                <a:spcPct val="90000"/>
              </a:lnSpc>
              <a:spcBef>
                <a:spcPts val="151"/>
              </a:spcBef>
              <a:spcAft>
                <a:spcPts val="300"/>
              </a:spcAft>
              <a:buClr>
                <a:schemeClr val="tx1"/>
              </a:buClr>
              <a:buFont typeface="Wingdings" pitchFamily="2" charset="2"/>
              <a:buChar char=""/>
              <a:defRPr sz="2100" kern="1200">
                <a:solidFill>
                  <a:schemeClr val="tx1"/>
                </a:solidFill>
                <a:latin typeface="+mn-lt"/>
                <a:ea typeface="+mn-ea"/>
                <a:cs typeface="+mn-cs"/>
              </a:defRPr>
            </a:lvl2pPr>
            <a:lvl3pPr marL="480048" indent="-137157" algn="r" defTabSz="685783" rtl="1" eaLnBrk="1" latinLnBrk="0" hangingPunct="1">
              <a:lnSpc>
                <a:spcPct val="90000"/>
              </a:lnSpc>
              <a:spcBef>
                <a:spcPts val="151"/>
              </a:spcBef>
              <a:spcAft>
                <a:spcPts val="300"/>
              </a:spcAft>
              <a:buClr>
                <a:schemeClr val="tx1"/>
              </a:buClr>
              <a:buFont typeface="Wingdings" pitchFamily="2" charset="2"/>
              <a:buChar char=""/>
              <a:defRPr sz="1800" kern="1200">
                <a:solidFill>
                  <a:schemeClr val="tx1"/>
                </a:solidFill>
                <a:latin typeface="+mn-lt"/>
                <a:ea typeface="+mn-ea"/>
                <a:cs typeface="+mn-cs"/>
              </a:defRPr>
            </a:lvl3pPr>
            <a:lvl4pPr marL="651494" indent="-137157"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4pPr>
            <a:lvl5pPr marL="822939" indent="-137157"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5pPr>
            <a:lvl6pPr marL="963427"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6pPr>
            <a:lvl7pPr marL="1103823"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7pPr>
            <a:lvl8pPr marL="1221720"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8pPr>
            <a:lvl9pPr marL="1354617"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9pPr>
          </a:lstStyle>
          <a:p>
            <a:pPr marL="0" indent="0" algn="ctr">
              <a:buClrTx/>
              <a:buNone/>
            </a:pPr>
            <a:r>
              <a:rPr lang="he-IL" sz="3000" b="1" dirty="0" smtClean="0">
                <a:solidFill>
                  <a:srgbClr val="000000"/>
                </a:solidFill>
              </a:rPr>
              <a:t>האם </a:t>
            </a:r>
            <a:r>
              <a:rPr lang="he-IL" sz="3000" b="1" dirty="0">
                <a:solidFill>
                  <a:srgbClr val="000000"/>
                </a:solidFill>
              </a:rPr>
              <a:t>הזמן שאתם בחוג הוא "פנאי"?</a:t>
            </a:r>
          </a:p>
          <a:p>
            <a:pPr marL="0" indent="0" algn="ctr">
              <a:buClrTx/>
              <a:buFont typeface="Wingdings" pitchFamily="2" charset="2"/>
              <a:buNone/>
            </a:pPr>
            <a:endParaRPr lang="he-IL" dirty="0">
              <a:solidFill>
                <a:srgbClr val="000000"/>
              </a:solidFill>
            </a:endParaRPr>
          </a:p>
        </p:txBody>
      </p:sp>
      <p:pic>
        <p:nvPicPr>
          <p:cNvPr id="2" name="תמונה 1">
            <a:extLst>
              <a:ext uri="{FF2B5EF4-FFF2-40B4-BE49-F238E27FC236}">
                <a16:creationId xmlns:a16="http://schemas.microsoft.com/office/drawing/2014/main" xmlns="" id="{DACD5F2E-0907-4534-AD64-768E9E24ED8C}"/>
              </a:ext>
            </a:extLst>
          </p:cNvPr>
          <p:cNvPicPr>
            <a:picLocks noChangeAspect="1"/>
          </p:cNvPicPr>
          <p:nvPr/>
        </p:nvPicPr>
        <p:blipFill>
          <a:blip r:embed="rId3"/>
          <a:stretch>
            <a:fillRect/>
          </a:stretch>
        </p:blipFill>
        <p:spPr>
          <a:xfrm>
            <a:off x="4070896" y="2982811"/>
            <a:ext cx="4048125" cy="3238500"/>
          </a:xfrm>
          <a:prstGeom prst="rect">
            <a:avLst/>
          </a:prstGeom>
        </p:spPr>
      </p:pic>
    </p:spTree>
    <p:extLst>
      <p:ext uri="{BB962C8B-B14F-4D97-AF65-F5344CB8AC3E}">
        <p14:creationId xmlns:p14="http://schemas.microsoft.com/office/powerpoint/2010/main" val="1717837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he-IL" sz="4000" b="1" dirty="0">
                <a:solidFill>
                  <a:schemeClr val="bg2">
                    <a:lumMod val="50000"/>
                  </a:schemeClr>
                </a:solidFill>
              </a:rPr>
              <a:t>"מי פנוי לענות</a:t>
            </a:r>
            <a:r>
              <a:rPr lang="he-IL" sz="4000" b="1" dirty="0" smtClean="0">
                <a:solidFill>
                  <a:schemeClr val="bg2">
                    <a:lumMod val="50000"/>
                  </a:schemeClr>
                </a:solidFill>
              </a:rPr>
              <a:t>?"</a:t>
            </a:r>
            <a:endParaRPr lang="he-IL" sz="2700" b="1" dirty="0">
              <a:solidFill>
                <a:schemeClr val="bg2">
                  <a:lumMod val="50000"/>
                </a:schemeClr>
              </a:solidFill>
            </a:endParaRPr>
          </a:p>
        </p:txBody>
      </p:sp>
      <p:sp>
        <p:nvSpPr>
          <p:cNvPr id="3" name="מציין מיקום תוכן 2"/>
          <p:cNvSpPr>
            <a:spLocks noGrp="1"/>
          </p:cNvSpPr>
          <p:nvPr>
            <p:ph idx="1"/>
          </p:nvPr>
        </p:nvSpPr>
        <p:spPr>
          <a:xfrm>
            <a:off x="1523413" y="2278076"/>
            <a:ext cx="9935569" cy="4114800"/>
          </a:xfrm>
        </p:spPr>
        <p:txBody>
          <a:bodyPr/>
          <a:lstStyle/>
          <a:p>
            <a:pPr marL="0" indent="0" algn="ctr">
              <a:buClrTx/>
              <a:buNone/>
            </a:pPr>
            <a:r>
              <a:rPr lang="he-IL" sz="3000" b="1" dirty="0" smtClean="0">
                <a:solidFill>
                  <a:srgbClr val="000000"/>
                </a:solidFill>
              </a:rPr>
              <a:t>האם </a:t>
            </a:r>
            <a:r>
              <a:rPr lang="he-IL" sz="3000" b="1" dirty="0">
                <a:solidFill>
                  <a:srgbClr val="000000"/>
                </a:solidFill>
              </a:rPr>
              <a:t>שעות אחר הצהריים בבית הן "פנאי"?</a:t>
            </a:r>
          </a:p>
          <a:p>
            <a:pPr marL="0" indent="0" algn="ctr">
              <a:buClrTx/>
              <a:buNone/>
            </a:pPr>
            <a:endParaRPr lang="he-IL" dirty="0">
              <a:solidFill>
                <a:srgbClr val="000000"/>
              </a:solidFill>
            </a:endParaRPr>
          </a:p>
        </p:txBody>
      </p:sp>
      <p:sp>
        <p:nvSpPr>
          <p:cNvPr id="5" name="מציין מיקום תוכן 2">
            <a:extLst>
              <a:ext uri="{FF2B5EF4-FFF2-40B4-BE49-F238E27FC236}">
                <a16:creationId xmlns:a16="http://schemas.microsoft.com/office/drawing/2014/main" xmlns="" id="{DB5262F0-0761-4C77-B109-6CAE8138D01B}"/>
              </a:ext>
            </a:extLst>
          </p:cNvPr>
          <p:cNvSpPr txBox="1">
            <a:spLocks/>
          </p:cNvSpPr>
          <p:nvPr/>
        </p:nvSpPr>
        <p:spPr>
          <a:xfrm>
            <a:off x="1127174" y="2035354"/>
            <a:ext cx="9935569" cy="4600244"/>
          </a:xfrm>
          <a:prstGeom prst="rect">
            <a:avLst/>
          </a:prstGeom>
          <a:ln w="28575">
            <a:solidFill>
              <a:schemeClr val="accent1">
                <a:lumMod val="50000"/>
              </a:schemeClr>
            </a:solidFill>
          </a:ln>
        </p:spPr>
        <p:txBody>
          <a:bodyPr vert="horz" lIns="91440" tIns="45720" rIns="91440" bIns="45720" rtlCol="0">
            <a:normAutofit/>
          </a:bodyPr>
          <a:lstStyle>
            <a:lvl1pPr marL="137157" indent="-137157" algn="r" defTabSz="685783" rtl="1" eaLnBrk="1" latinLnBrk="0" hangingPunct="1">
              <a:lnSpc>
                <a:spcPct val="90000"/>
              </a:lnSpc>
              <a:spcBef>
                <a:spcPts val="900"/>
              </a:spcBef>
              <a:spcAft>
                <a:spcPts val="151"/>
              </a:spcAft>
              <a:buClr>
                <a:schemeClr val="tx1"/>
              </a:buClr>
              <a:buFont typeface="Wingdings" pitchFamily="2" charset="2"/>
              <a:buChar char=""/>
              <a:defRPr sz="2400" kern="1200">
                <a:solidFill>
                  <a:schemeClr val="tx1"/>
                </a:solidFill>
                <a:latin typeface="+mn-lt"/>
                <a:ea typeface="+mn-ea"/>
                <a:cs typeface="+mn-cs"/>
              </a:defRPr>
            </a:lvl1pPr>
            <a:lvl2pPr marL="308603" indent="-137157" algn="r" defTabSz="685783" rtl="1" eaLnBrk="1" latinLnBrk="0" hangingPunct="1">
              <a:lnSpc>
                <a:spcPct val="90000"/>
              </a:lnSpc>
              <a:spcBef>
                <a:spcPts val="151"/>
              </a:spcBef>
              <a:spcAft>
                <a:spcPts val="300"/>
              </a:spcAft>
              <a:buClr>
                <a:schemeClr val="tx1"/>
              </a:buClr>
              <a:buFont typeface="Wingdings" pitchFamily="2" charset="2"/>
              <a:buChar char=""/>
              <a:defRPr sz="2100" kern="1200">
                <a:solidFill>
                  <a:schemeClr val="tx1"/>
                </a:solidFill>
                <a:latin typeface="+mn-lt"/>
                <a:ea typeface="+mn-ea"/>
                <a:cs typeface="+mn-cs"/>
              </a:defRPr>
            </a:lvl2pPr>
            <a:lvl3pPr marL="480048" indent="-137157" algn="r" defTabSz="685783" rtl="1" eaLnBrk="1" latinLnBrk="0" hangingPunct="1">
              <a:lnSpc>
                <a:spcPct val="90000"/>
              </a:lnSpc>
              <a:spcBef>
                <a:spcPts val="151"/>
              </a:spcBef>
              <a:spcAft>
                <a:spcPts val="300"/>
              </a:spcAft>
              <a:buClr>
                <a:schemeClr val="tx1"/>
              </a:buClr>
              <a:buFont typeface="Wingdings" pitchFamily="2" charset="2"/>
              <a:buChar char=""/>
              <a:defRPr sz="1800" kern="1200">
                <a:solidFill>
                  <a:schemeClr val="tx1"/>
                </a:solidFill>
                <a:latin typeface="+mn-lt"/>
                <a:ea typeface="+mn-ea"/>
                <a:cs typeface="+mn-cs"/>
              </a:defRPr>
            </a:lvl3pPr>
            <a:lvl4pPr marL="651494" indent="-137157"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4pPr>
            <a:lvl5pPr marL="822939" indent="-137157"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5pPr>
            <a:lvl6pPr marL="963427"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6pPr>
            <a:lvl7pPr marL="1103823"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7pPr>
            <a:lvl8pPr marL="1221720"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8pPr>
            <a:lvl9pPr marL="1354617" indent="-171446"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9pPr>
          </a:lstStyle>
          <a:p>
            <a:pPr marL="0" indent="0" algn="ctr">
              <a:buClrTx/>
              <a:buFont typeface="Wingdings" pitchFamily="2" charset="2"/>
              <a:buNone/>
            </a:pPr>
            <a:endParaRPr lang="he-IL" dirty="0">
              <a:solidFill>
                <a:srgbClr val="000000"/>
              </a:solidFill>
            </a:endParaRPr>
          </a:p>
        </p:txBody>
      </p:sp>
      <p:pic>
        <p:nvPicPr>
          <p:cNvPr id="1026" name="Picture 2" descr="Home, House, Icons, Jims Card, Rodentia Icons,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539" y="3066176"/>
            <a:ext cx="3312838" cy="332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388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he-IL" sz="4000" b="1" dirty="0">
                <a:solidFill>
                  <a:schemeClr val="bg2">
                    <a:lumMod val="50000"/>
                  </a:schemeClr>
                </a:solidFill>
              </a:rPr>
              <a:t>"מי פנוי לענות</a:t>
            </a:r>
            <a:r>
              <a:rPr lang="he-IL" sz="4000" b="1" dirty="0" smtClean="0">
                <a:solidFill>
                  <a:schemeClr val="bg2">
                    <a:lumMod val="50000"/>
                  </a:schemeClr>
                </a:solidFill>
              </a:rPr>
              <a:t>?"</a:t>
            </a:r>
            <a:endParaRPr lang="he-IL" sz="2700" b="1" dirty="0">
              <a:solidFill>
                <a:schemeClr val="bg2">
                  <a:lumMod val="50000"/>
                </a:schemeClr>
              </a:solidFill>
            </a:endParaRPr>
          </a:p>
        </p:txBody>
      </p:sp>
      <p:sp>
        <p:nvSpPr>
          <p:cNvPr id="3" name="מציין מיקום תוכן 2"/>
          <p:cNvSpPr>
            <a:spLocks noGrp="1"/>
          </p:cNvSpPr>
          <p:nvPr>
            <p:ph idx="1"/>
          </p:nvPr>
        </p:nvSpPr>
        <p:spPr>
          <a:xfrm>
            <a:off x="1127174" y="2043345"/>
            <a:ext cx="9935569" cy="4640884"/>
          </a:xfrm>
          <a:ln w="38100">
            <a:solidFill>
              <a:schemeClr val="accent1">
                <a:lumMod val="50000"/>
              </a:schemeClr>
            </a:solidFill>
          </a:ln>
        </p:spPr>
        <p:txBody>
          <a:bodyPr/>
          <a:lstStyle/>
          <a:p>
            <a:pPr marL="0" indent="0" algn="ctr">
              <a:buClrTx/>
              <a:buNone/>
            </a:pPr>
            <a:r>
              <a:rPr lang="he-IL" sz="3000" b="1" dirty="0" smtClean="0">
                <a:solidFill>
                  <a:srgbClr val="000000"/>
                </a:solidFill>
              </a:rPr>
              <a:t>כיצד </a:t>
            </a:r>
            <a:r>
              <a:rPr lang="he-IL" sz="3000" b="1" dirty="0">
                <a:solidFill>
                  <a:srgbClr val="000000"/>
                </a:solidFill>
              </a:rPr>
              <a:t>אתם בוחרים מה לעשות בשעות הפנאי שלכם אחר </a:t>
            </a:r>
            <a:r>
              <a:rPr lang="he-IL" sz="3000" b="1" dirty="0" smtClean="0">
                <a:solidFill>
                  <a:srgbClr val="000000"/>
                </a:solidFill>
              </a:rPr>
              <a:t>הצהריים?</a:t>
            </a:r>
            <a:endParaRPr lang="he-IL" b="1" dirty="0">
              <a:solidFill>
                <a:srgbClr val="000000"/>
              </a:solidFill>
            </a:endParaRPr>
          </a:p>
        </p:txBody>
      </p:sp>
      <p:pic>
        <p:nvPicPr>
          <p:cNvPr id="2" name="תמונה 1">
            <a:extLst>
              <a:ext uri="{FF2B5EF4-FFF2-40B4-BE49-F238E27FC236}">
                <a16:creationId xmlns:a16="http://schemas.microsoft.com/office/drawing/2014/main" xmlns="" id="{9A45024E-CEB4-4978-AD8F-0C1B11EE2DFF}"/>
              </a:ext>
            </a:extLst>
          </p:cNvPr>
          <p:cNvPicPr>
            <a:picLocks noChangeAspect="1"/>
          </p:cNvPicPr>
          <p:nvPr/>
        </p:nvPicPr>
        <p:blipFill>
          <a:blip r:embed="rId3"/>
          <a:stretch>
            <a:fillRect/>
          </a:stretch>
        </p:blipFill>
        <p:spPr>
          <a:xfrm>
            <a:off x="3498384" y="3121572"/>
            <a:ext cx="5193147" cy="3310362"/>
          </a:xfrm>
          <a:prstGeom prst="rect">
            <a:avLst/>
          </a:prstGeom>
        </p:spPr>
      </p:pic>
    </p:spTree>
    <p:extLst>
      <p:ext uri="{BB962C8B-B14F-4D97-AF65-F5344CB8AC3E}">
        <p14:creationId xmlns:p14="http://schemas.microsoft.com/office/powerpoint/2010/main" val="212121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rtlCol="0">
            <a:normAutofit/>
          </a:bodyPr>
          <a:lstStyle/>
          <a:p>
            <a:pPr algn="ctr">
              <a:defRPr/>
            </a:pPr>
            <a:r>
              <a:rPr lang="he-IL" sz="4000" b="1" dirty="0">
                <a:solidFill>
                  <a:schemeClr val="bg2">
                    <a:lumMod val="50000"/>
                  </a:schemeClr>
                </a:solidFill>
              </a:rPr>
              <a:t>"מי פנוי לענות</a:t>
            </a:r>
            <a:r>
              <a:rPr lang="he-IL" sz="4000" b="1" dirty="0" smtClean="0">
                <a:solidFill>
                  <a:schemeClr val="bg2">
                    <a:lumMod val="50000"/>
                  </a:schemeClr>
                </a:solidFill>
              </a:rPr>
              <a:t>?"</a:t>
            </a:r>
            <a:endParaRPr lang="he-IL" sz="2700" b="1" dirty="0">
              <a:solidFill>
                <a:schemeClr val="bg2">
                  <a:lumMod val="50000"/>
                </a:schemeClr>
              </a:solidFill>
            </a:endParaRPr>
          </a:p>
        </p:txBody>
      </p:sp>
      <p:sp>
        <p:nvSpPr>
          <p:cNvPr id="3" name="מציין מיקום תוכן 2"/>
          <p:cNvSpPr>
            <a:spLocks noGrp="1"/>
          </p:cNvSpPr>
          <p:nvPr>
            <p:ph idx="1"/>
          </p:nvPr>
        </p:nvSpPr>
        <p:spPr>
          <a:xfrm>
            <a:off x="1127174" y="2090641"/>
            <a:ext cx="9935569" cy="4498948"/>
          </a:xfrm>
          <a:ln w="28575">
            <a:solidFill>
              <a:schemeClr val="accent1">
                <a:lumMod val="50000"/>
              </a:schemeClr>
            </a:solidFill>
          </a:ln>
        </p:spPr>
        <p:txBody>
          <a:bodyPr/>
          <a:lstStyle/>
          <a:p>
            <a:pPr marL="0" indent="0" algn="ctr">
              <a:buClrTx/>
              <a:buNone/>
            </a:pPr>
            <a:r>
              <a:rPr lang="he-IL" sz="3000" b="1" dirty="0" smtClean="0">
                <a:solidFill>
                  <a:srgbClr val="000000"/>
                </a:solidFill>
              </a:rPr>
              <a:t>מי </a:t>
            </a:r>
            <a:r>
              <a:rPr lang="he-IL" sz="3000" b="1" dirty="0">
                <a:solidFill>
                  <a:srgbClr val="000000"/>
                </a:solidFill>
              </a:rPr>
              <a:t>אחראי על לוח הזמנים שלכם בשעות הפנאי?</a:t>
            </a:r>
            <a:endParaRPr lang="he-IL" b="1" dirty="0">
              <a:solidFill>
                <a:srgbClr val="000000"/>
              </a:solidFill>
            </a:endParaRPr>
          </a:p>
        </p:txBody>
      </p:sp>
      <p:pic>
        <p:nvPicPr>
          <p:cNvPr id="2" name="תמונה 1">
            <a:extLst>
              <a:ext uri="{FF2B5EF4-FFF2-40B4-BE49-F238E27FC236}">
                <a16:creationId xmlns:a16="http://schemas.microsoft.com/office/drawing/2014/main" xmlns="" id="{2A00C606-3399-4299-B553-EE564662E22E}"/>
              </a:ext>
            </a:extLst>
          </p:cNvPr>
          <p:cNvPicPr>
            <a:picLocks noChangeAspect="1"/>
          </p:cNvPicPr>
          <p:nvPr/>
        </p:nvPicPr>
        <p:blipFill>
          <a:blip r:embed="rId3"/>
          <a:stretch>
            <a:fillRect/>
          </a:stretch>
        </p:blipFill>
        <p:spPr>
          <a:xfrm>
            <a:off x="3808958" y="2956601"/>
            <a:ext cx="4572000" cy="3238500"/>
          </a:xfrm>
          <a:prstGeom prst="rect">
            <a:avLst/>
          </a:prstGeom>
        </p:spPr>
      </p:pic>
    </p:spTree>
    <p:extLst>
      <p:ext uri="{BB962C8B-B14F-4D97-AF65-F5344CB8AC3E}">
        <p14:creationId xmlns:p14="http://schemas.microsoft.com/office/powerpoint/2010/main" val="24495423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צועות צבע">
  <a:themeElements>
    <a:clrScheme name="התאמה אישית 49">
      <a:dk1>
        <a:srgbClr val="88E1F0"/>
      </a:dk1>
      <a:lt1>
        <a:sysClr val="window" lastClr="FFFFFF"/>
      </a:lt1>
      <a:dk2>
        <a:srgbClr val="5AC6DC"/>
      </a:dk2>
      <a:lt2>
        <a:srgbClr val="FFFFFF"/>
      </a:lt2>
      <a:accent1>
        <a:srgbClr val="39CDE7"/>
      </a:accent1>
      <a:accent2>
        <a:srgbClr val="60DE72"/>
      </a:accent2>
      <a:accent3>
        <a:srgbClr val="DDCC64"/>
      </a:accent3>
      <a:accent4>
        <a:srgbClr val="F49D50"/>
      </a:accent4>
      <a:accent5>
        <a:srgbClr val="E44951"/>
      </a:accent5>
      <a:accent6>
        <a:srgbClr val="D666F9"/>
      </a:accent6>
      <a:hlink>
        <a:srgbClr val="FFFFFF"/>
      </a:hlink>
      <a:folHlink>
        <a:srgbClr val="0070C0"/>
      </a:folHlink>
    </a:clrScheme>
    <a:fontScheme name="רצועות צבע">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השתקפות">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1_רצועות צבע">
  <a:themeElements>
    <a:clrScheme name="התאמה אישית 1">
      <a:dk1>
        <a:srgbClr val="88E1F0"/>
      </a:dk1>
      <a:lt1>
        <a:sysClr val="window" lastClr="FFFFFF"/>
      </a:lt1>
      <a:dk2>
        <a:srgbClr val="5AC6DC"/>
      </a:dk2>
      <a:lt2>
        <a:srgbClr val="FFFFFF"/>
      </a:lt2>
      <a:accent1>
        <a:srgbClr val="39CDE7"/>
      </a:accent1>
      <a:accent2>
        <a:srgbClr val="60DE72"/>
      </a:accent2>
      <a:accent3>
        <a:srgbClr val="DDCC64"/>
      </a:accent3>
      <a:accent4>
        <a:srgbClr val="F49D50"/>
      </a:accent4>
      <a:accent5>
        <a:srgbClr val="E44951"/>
      </a:accent5>
      <a:accent6>
        <a:srgbClr val="D666F9"/>
      </a:accent6>
      <a:hlink>
        <a:srgbClr val="0070C0"/>
      </a:hlink>
      <a:folHlink>
        <a:srgbClr val="0070C0"/>
      </a:folHlink>
    </a:clrScheme>
    <a:fontScheme name="רצועות צבע">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השתקפות">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6683</TotalTime>
  <Words>1977</Words>
  <Application>Microsoft Office PowerPoint</Application>
  <PresentationFormat>מסך רחב</PresentationFormat>
  <Paragraphs>174</Paragraphs>
  <Slides>19</Slides>
  <Notes>19</Notes>
  <HiddenSlides>2</HiddenSlides>
  <MMClips>0</MMClips>
  <ScaleCrop>false</ScaleCrop>
  <HeadingPairs>
    <vt:vector size="6" baseType="variant">
      <vt:variant>
        <vt:lpstr>גופנים בשימוש</vt:lpstr>
      </vt:variant>
      <vt:variant>
        <vt:i4>7</vt:i4>
      </vt:variant>
      <vt:variant>
        <vt:lpstr>ערכת נושא</vt:lpstr>
      </vt:variant>
      <vt:variant>
        <vt:i4>2</vt:i4>
      </vt:variant>
      <vt:variant>
        <vt:lpstr>כותרות שקופיות</vt:lpstr>
      </vt:variant>
      <vt:variant>
        <vt:i4>19</vt:i4>
      </vt:variant>
    </vt:vector>
  </HeadingPairs>
  <TitlesOfParts>
    <vt:vector size="28" baseType="lpstr">
      <vt:lpstr>Arial</vt:lpstr>
      <vt:lpstr>Calibri</vt:lpstr>
      <vt:lpstr>Corbel</vt:lpstr>
      <vt:lpstr>David</vt:lpstr>
      <vt:lpstr>Gisha</vt:lpstr>
      <vt:lpstr>Tahoma</vt:lpstr>
      <vt:lpstr>Wingdings</vt:lpstr>
      <vt:lpstr>רצועות צבע</vt:lpstr>
      <vt:lpstr>1_רצועות צבע</vt:lpstr>
      <vt:lpstr>שיעור כישורי חיים לכיתות א-ג  ניצול מושכל של שעות הפנאי,  בדגש על שימוש מאוזן במסכים</vt:lpstr>
      <vt:lpstr>מטרות השיעור</vt:lpstr>
      <vt:lpstr>הידעתם?</vt:lpstr>
      <vt:lpstr>"מי פנוי לענות?" (פתיח לשיעור, אפשרות ראשונה) </vt:lpstr>
      <vt:lpstr>"מי פנוי לענות?"</vt:lpstr>
      <vt:lpstr>"מי פנוי לענות?"</vt:lpstr>
      <vt:lpstr>"מי פנוי לענות?"</vt:lpstr>
      <vt:lpstr>"מי פנוי לענות?"</vt:lpstr>
      <vt:lpstr>"מי פנוי לענות?"</vt:lpstr>
      <vt:lpstr>"מי פנוי לענות?"</vt:lpstr>
      <vt:lpstr>"זמן משחק" (פתיח לשיעור, אפשרות שנייה) </vt:lpstr>
      <vt:lpstr>"זמן משחק"</vt:lpstr>
      <vt:lpstr>"זמן משחק"</vt:lpstr>
      <vt:lpstr>"זמן משחק"</vt:lpstr>
      <vt:lpstr>"ארתור והמסכים" (גוף השיעור)</vt:lpstr>
      <vt:lpstr>שאלות לדיון כיתתי</vt:lpstr>
      <vt:lpstr>שאלות לדיון כיתתי</vt:lpstr>
      <vt:lpstr>מה ניתן ללמוד מהשיעור? (מסרים לדיון)</vt:lpstr>
      <vt:lpstr>מסך הכללים שלי (סיום השיעור)</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יום עיון למדריכות ומטמיעות כישורי חיים 19.12.19</dc:title>
  <dc:creator>Teacher</dc:creator>
  <cp:lastModifiedBy>בית ספר</cp:lastModifiedBy>
  <cp:revision>178</cp:revision>
  <dcterms:created xsi:type="dcterms:W3CDTF">2020-01-10T15:48:26Z</dcterms:created>
  <dcterms:modified xsi:type="dcterms:W3CDTF">2020-12-01T09:42:48Z</dcterms:modified>
</cp:coreProperties>
</file>