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82985" autoAdjust="0"/>
    <p:restoredTop sz="94660"/>
  </p:normalViewPr>
  <p:slideViewPr>
    <p:cSldViewPr snapToGrid="0">
      <p:cViewPr varScale="1">
        <p:scale>
          <a:sx n="64" d="100"/>
          <a:sy n="64" d="100"/>
        </p:scale>
        <p:origin x="816" y="60"/>
      </p:cViewPr>
      <p:guideLst>
        <p:guide orient="horz" pos="2160"/>
        <p:guide pos="3840"/>
      </p:guideLst>
    </p:cSldViewPr>
  </p:slideViewPr>
  <p:notesTextViewPr>
    <p:cViewPr>
      <p:scale>
        <a:sx n="3" d="2"/>
        <a:sy n="3" d="2"/>
      </p:scale>
      <p:origin x="0" y="0"/>
    </p:cViewPr>
  </p:notesTextViewPr>
  <p:sorterViewPr>
    <p:cViewPr>
      <p:scale>
        <a:sx n="100" d="100"/>
        <a:sy n="100" d="100"/>
      </p:scale>
      <p:origin x="0" y="-26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621806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3637176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127758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4146724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3718293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224644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1091637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1956858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765054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2971179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A1C4F541-EC2F-4F47-A2C7-AAA44FBBF868}" type="datetimeFigureOut">
              <a:rPr lang="he-IL" smtClean="0"/>
              <a:t>כ"ד/אלול/תש"ף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289530B-52A1-4BF1-A0A6-96B52942EB57}" type="slidenum">
              <a:rPr lang="he-IL" smtClean="0"/>
              <a:t>‹#›</a:t>
            </a:fld>
            <a:endParaRPr lang="he-IL"/>
          </a:p>
        </p:txBody>
      </p:sp>
    </p:spTree>
    <p:extLst>
      <p:ext uri="{BB962C8B-B14F-4D97-AF65-F5344CB8AC3E}">
        <p14:creationId xmlns:p14="http://schemas.microsoft.com/office/powerpoint/2010/main" val="3295738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1C4F541-EC2F-4F47-A2C7-AAA44FBBF868}" type="datetimeFigureOut">
              <a:rPr lang="he-IL" smtClean="0"/>
              <a:t>כ"ד/אלול/תש"ף</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289530B-52A1-4BF1-A0A6-96B52942EB57}" type="slidenum">
              <a:rPr lang="he-IL" smtClean="0"/>
              <a:t>‹#›</a:t>
            </a:fld>
            <a:endParaRPr lang="he-IL"/>
          </a:p>
        </p:txBody>
      </p:sp>
    </p:spTree>
    <p:extLst>
      <p:ext uri="{BB962C8B-B14F-4D97-AF65-F5344CB8AC3E}">
        <p14:creationId xmlns:p14="http://schemas.microsoft.com/office/powerpoint/2010/main" val="4206475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aqZMHUEE3uA" TargetMode="External" /><Relationship Id="rId2" Type="http://schemas.openxmlformats.org/officeDocument/2006/relationships/image" Target="../media/image2.gif"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תוצאת תמונה עבור ברבאבא"/>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64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5770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תרגול: סמנו במשפטים הבאים את כל המאזכרים וכתבו למי/למה הכוונה. </a:t>
            </a:r>
          </a:p>
        </p:txBody>
      </p:sp>
      <p:sp>
        <p:nvSpPr>
          <p:cNvPr id="3" name="מציין מיקום תוכן 2"/>
          <p:cNvSpPr>
            <a:spLocks noGrp="1"/>
          </p:cNvSpPr>
          <p:nvPr>
            <p:ph idx="1"/>
          </p:nvPr>
        </p:nvSpPr>
        <p:spPr>
          <a:xfrm>
            <a:off x="838200" y="1825624"/>
            <a:ext cx="10995212" cy="4811843"/>
          </a:xfrm>
        </p:spPr>
        <p:txBody>
          <a:bodyPr>
            <a:noAutofit/>
          </a:bodyPr>
          <a:lstStyle/>
          <a:p>
            <a:pPr marL="514350" indent="-514350">
              <a:lnSpc>
                <a:spcPct val="170000"/>
              </a:lnSpc>
              <a:buFont typeface="+mj-lt"/>
              <a:buAutoNum type="arabicPeriod"/>
            </a:pPr>
            <a:r>
              <a:rPr lang="he-IL" sz="2000" dirty="0"/>
              <a:t>רותם אוהב לשחות. כל בוקר הוא שוחה 2 בריכות מלאות. אחר כך הוא הולך לבית הספר, שם הוא לומד טבע ואמנות. 	</a:t>
            </a:r>
            <a:endParaRPr lang="en-US" sz="2000" dirty="0"/>
          </a:p>
          <a:p>
            <a:pPr marL="514350" indent="-514350">
              <a:lnSpc>
                <a:spcPct val="170000"/>
              </a:lnSpc>
              <a:buFont typeface="+mj-lt"/>
              <a:buAutoNum type="arabicPeriod"/>
            </a:pPr>
            <a:r>
              <a:rPr lang="he-IL" sz="2000" dirty="0"/>
              <a:t>גלעד מרכיב משקפיים, הם עוזרים לו לראות טוב מרחוק. </a:t>
            </a:r>
            <a:endParaRPr lang="en-US" sz="2000" dirty="0"/>
          </a:p>
          <a:p>
            <a:pPr marL="514350" indent="-514350">
              <a:lnSpc>
                <a:spcPct val="170000"/>
              </a:lnSpc>
              <a:buFont typeface="+mj-lt"/>
              <a:buAutoNum type="arabicPeriod"/>
            </a:pPr>
            <a:r>
              <a:rPr lang="he-IL" sz="2000" dirty="0"/>
              <a:t>האופניים של אלעד משוכללים. </a:t>
            </a:r>
            <a:r>
              <a:rPr lang="he-IL" sz="2000"/>
              <a:t>הם יכולים לנסוע </a:t>
            </a:r>
            <a:r>
              <a:rPr lang="he-IL" sz="2000" dirty="0"/>
              <a:t>בהרים, והוא מאוד מרוצה מהם. </a:t>
            </a:r>
            <a:endParaRPr lang="en-US" sz="2000" dirty="0"/>
          </a:p>
          <a:p>
            <a:pPr marL="514350" indent="-514350">
              <a:lnSpc>
                <a:spcPct val="170000"/>
              </a:lnSpc>
              <a:buFont typeface="+mj-lt"/>
              <a:buAutoNum type="arabicPeriod"/>
            </a:pPr>
            <a:r>
              <a:rPr lang="he-IL" sz="2000" dirty="0"/>
              <a:t>"נחל תנינים" הוא נחל חביב, ויש בו פריחה יפהפייה. כדאי ללכת לטייל שם בחודשי האביב. </a:t>
            </a:r>
            <a:endParaRPr lang="en-US" sz="2000" dirty="0"/>
          </a:p>
          <a:p>
            <a:pPr marL="514350" indent="-514350">
              <a:lnSpc>
                <a:spcPct val="170000"/>
              </a:lnSpc>
              <a:buFont typeface="+mj-lt"/>
              <a:buAutoNum type="arabicPeriod"/>
            </a:pPr>
            <a:r>
              <a:rPr lang="he-IL" sz="2000" dirty="0"/>
              <a:t>הבנות בכיתה החליטו על מסיבה. הן התאספו וקבעו מתי והיכן תיערך המסיבה. הוחלט שהיא לא תהיה בערב שבת, כדי שגם רינה, שהיא שומרת שבת, תוכל להשתתף.</a:t>
            </a:r>
            <a:endParaRPr lang="en-US" sz="2000" dirty="0"/>
          </a:p>
          <a:p>
            <a:pPr marL="514350" indent="-514350">
              <a:lnSpc>
                <a:spcPct val="170000"/>
              </a:lnSpc>
              <a:buFont typeface="+mj-lt"/>
              <a:buAutoNum type="arabicPeriod"/>
            </a:pPr>
            <a:r>
              <a:rPr lang="he-IL" sz="2000" dirty="0"/>
              <a:t>אין כמו חג הפסח, יש בו כל מה שאני אוהבת: חופשה ארוכה, טיולים בחברת  המשפחה ומזג אוויר נפלא. </a:t>
            </a:r>
          </a:p>
        </p:txBody>
      </p:sp>
    </p:spTree>
    <p:extLst>
      <p:ext uri="{BB962C8B-B14F-4D97-AF65-F5344CB8AC3E}">
        <p14:creationId xmlns:p14="http://schemas.microsoft.com/office/powerpoint/2010/main" val="2017327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מציין מיקום תוכן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33125" r="25953"/>
          <a:stretch/>
        </p:blipFill>
        <p:spPr>
          <a:xfrm rot="16200000">
            <a:off x="4714408" y="-3725056"/>
            <a:ext cx="2968053" cy="10658006"/>
          </a:xfrm>
        </p:spPr>
      </p:pic>
      <p:pic>
        <p:nvPicPr>
          <p:cNvPr id="5" name="תמונה 4"/>
          <p:cNvPicPr>
            <a:picLocks noChangeAspect="1"/>
          </p:cNvPicPr>
          <p:nvPr/>
        </p:nvPicPr>
        <p:blipFill rotWithShape="1">
          <a:blip r:embed="rId3">
            <a:extLst>
              <a:ext uri="{28A0092B-C50C-407E-A947-70E740481C1C}">
                <a14:useLocalDpi xmlns:a14="http://schemas.microsoft.com/office/drawing/2010/main" val="0"/>
              </a:ext>
            </a:extLst>
          </a:blip>
          <a:srcRect l="10292" t="7232" r="30838"/>
          <a:stretch/>
        </p:blipFill>
        <p:spPr>
          <a:xfrm rot="16200000">
            <a:off x="4564506" y="-682055"/>
            <a:ext cx="3237873" cy="11137693"/>
          </a:xfrm>
          <a:prstGeom prst="rect">
            <a:avLst/>
          </a:prstGeom>
        </p:spPr>
      </p:pic>
    </p:spTree>
    <p:extLst>
      <p:ext uri="{BB962C8B-B14F-4D97-AF65-F5344CB8AC3E}">
        <p14:creationId xmlns:p14="http://schemas.microsoft.com/office/powerpoint/2010/main" val="2395624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en-US"/>
          </a:p>
        </p:txBody>
      </p:sp>
      <p:pic>
        <p:nvPicPr>
          <p:cNvPr id="4" name="מציין מיקום תוכן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21030" t="10153" r="22014" b="10613"/>
          <a:stretch/>
        </p:blipFill>
        <p:spPr>
          <a:xfrm rot="16200000">
            <a:off x="2904886" y="-2506569"/>
            <a:ext cx="6542129" cy="11752294"/>
          </a:xfrm>
        </p:spPr>
      </p:pic>
    </p:spTree>
    <p:extLst>
      <p:ext uri="{BB962C8B-B14F-4D97-AF65-F5344CB8AC3E}">
        <p14:creationId xmlns:p14="http://schemas.microsoft.com/office/powerpoint/2010/main" val="2711096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en-US"/>
          </a:p>
        </p:txBody>
      </p:sp>
      <p:pic>
        <p:nvPicPr>
          <p:cNvPr id="4" name="מציין מיקום תוכן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8311" t="24278" r="11461" b="10267"/>
          <a:stretch/>
        </p:blipFill>
        <p:spPr>
          <a:xfrm rot="16200000">
            <a:off x="3166049" y="-1801943"/>
            <a:ext cx="6235908" cy="10139597"/>
          </a:xfrm>
        </p:spPr>
      </p:pic>
    </p:spTree>
    <p:extLst>
      <p:ext uri="{BB962C8B-B14F-4D97-AF65-F5344CB8AC3E}">
        <p14:creationId xmlns:p14="http://schemas.microsoft.com/office/powerpoint/2010/main" val="1151869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464911" y="0"/>
            <a:ext cx="4727089" cy="927530"/>
          </a:xfrm>
        </p:spPr>
        <p:txBody>
          <a:bodyPr/>
          <a:lstStyle/>
          <a:p>
            <a:r>
              <a:rPr lang="he-IL" b="1" dirty="0">
                <a:solidFill>
                  <a:srgbClr val="D60093"/>
                </a:solidFill>
                <a:effectLst>
                  <a:outerShdw blurRad="38100" dist="38100" dir="2700000" algn="tl">
                    <a:srgbClr val="000000">
                      <a:alpha val="43137"/>
                    </a:srgbClr>
                  </a:outerShdw>
                </a:effectLst>
              </a:rPr>
              <a:t>ברבאבא </a:t>
            </a:r>
            <a:r>
              <a:rPr lang="he-IL" sz="1800" b="1" dirty="0">
                <a:effectLst>
                  <a:outerShdw blurRad="38100" dist="38100" dir="2700000" algn="tl">
                    <a:srgbClr val="000000">
                      <a:alpha val="43137"/>
                    </a:srgbClr>
                  </a:outerShdw>
                </a:effectLst>
              </a:rPr>
              <a:t>יורם טהר לב ונורית הירש</a:t>
            </a:r>
            <a:endParaRPr lang="he-IL" b="1" dirty="0">
              <a:effectLst>
                <a:outerShdw blurRad="38100" dist="38100" dir="2700000" algn="tl">
                  <a:srgbClr val="000000">
                    <a:alpha val="43137"/>
                  </a:srgbClr>
                </a:outerShdw>
              </a:effectLst>
            </a:endParaRPr>
          </a:p>
        </p:txBody>
      </p:sp>
      <p:sp>
        <p:nvSpPr>
          <p:cNvPr id="3" name="מציין מיקום תוכן 2"/>
          <p:cNvSpPr>
            <a:spLocks noGrp="1"/>
          </p:cNvSpPr>
          <p:nvPr>
            <p:ph idx="1"/>
          </p:nvPr>
        </p:nvSpPr>
        <p:spPr>
          <a:xfrm>
            <a:off x="8014447" y="1021977"/>
            <a:ext cx="4066978" cy="3818964"/>
          </a:xfrm>
        </p:spPr>
        <p:txBody>
          <a:bodyPr>
            <a:noAutofit/>
          </a:bodyPr>
          <a:lstStyle/>
          <a:p>
            <a:pPr>
              <a:lnSpc>
                <a:spcPct val="170000"/>
              </a:lnSpc>
            </a:pPr>
            <a:r>
              <a:rPr lang="he-IL" sz="2000" dirty="0"/>
              <a:t>ברבאבא נולד בגינה </a:t>
            </a:r>
            <a:br>
              <a:rPr lang="he-IL" sz="2000" dirty="0"/>
            </a:br>
            <a:r>
              <a:rPr lang="he-IL" sz="2000" dirty="0"/>
              <a:t>הוא גדל בין עצים וורדים </a:t>
            </a:r>
            <a:br>
              <a:rPr lang="he-IL" sz="2000" dirty="0"/>
            </a:br>
            <a:r>
              <a:rPr lang="he-IL" sz="2000" dirty="0"/>
              <a:t>אך בגלל שהייתה לו צורה משונה </a:t>
            </a:r>
            <a:br>
              <a:rPr lang="he-IL" sz="2000" dirty="0"/>
            </a:br>
            <a:r>
              <a:rPr lang="he-IL" sz="2000" dirty="0"/>
              <a:t>צחקו עליו כל הילדים </a:t>
            </a:r>
            <a:br>
              <a:rPr lang="he-IL" sz="2000" dirty="0"/>
            </a:br>
            <a:r>
              <a:rPr lang="he-IL" sz="2000" dirty="0"/>
              <a:t>הם קראו לו בלון מנופח </a:t>
            </a:r>
            <a:br>
              <a:rPr lang="he-IL" sz="2000" dirty="0"/>
            </a:br>
            <a:r>
              <a:rPr lang="he-IL" sz="2000" dirty="0"/>
              <a:t>ותמיד לעגו לו כולם </a:t>
            </a:r>
            <a:br>
              <a:rPr lang="he-IL" sz="2000" dirty="0"/>
            </a:br>
            <a:r>
              <a:rPr lang="he-IL" sz="2000" dirty="0"/>
              <a:t>בגלל זה התהלך כה עצוב ומסכן </a:t>
            </a:r>
            <a:br>
              <a:rPr lang="he-IL" sz="2000" dirty="0"/>
            </a:br>
            <a:r>
              <a:rPr lang="he-IL" sz="2000" dirty="0"/>
              <a:t>בלי חבר וידיד בעולם. </a:t>
            </a:r>
          </a:p>
        </p:txBody>
      </p:sp>
      <p:pic>
        <p:nvPicPr>
          <p:cNvPr id="2050" name="Picture 2" descr="תמונה קשורה"/>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543425" cy="24098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331746" y="256993"/>
            <a:ext cx="1764254" cy="646331"/>
          </a:xfrm>
          <a:prstGeom prst="rect">
            <a:avLst/>
          </a:prstGeom>
          <a:noFill/>
        </p:spPr>
        <p:txBody>
          <a:bodyPr wrap="square" rtlCol="1">
            <a:spAutoFit/>
          </a:bodyPr>
          <a:lstStyle/>
          <a:p>
            <a:r>
              <a:rPr lang="he-IL" dirty="0">
                <a:hlinkClick r:id="rId3"/>
              </a:rPr>
              <a:t>ברבאבא - השיר</a:t>
            </a:r>
            <a:endParaRPr lang="he-IL" dirty="0"/>
          </a:p>
          <a:p>
            <a:endParaRPr lang="he-IL" dirty="0"/>
          </a:p>
        </p:txBody>
      </p:sp>
      <p:sp>
        <p:nvSpPr>
          <p:cNvPr id="6" name="מציין מיקום תוכן 2"/>
          <p:cNvSpPr txBox="1">
            <a:spLocks/>
          </p:cNvSpPr>
          <p:nvPr/>
        </p:nvSpPr>
        <p:spPr>
          <a:xfrm>
            <a:off x="4020557" y="1441523"/>
            <a:ext cx="3428721" cy="5195943"/>
          </a:xfrm>
          <a:prstGeom prst="rect">
            <a:avLst/>
          </a:prstGeom>
        </p:spPr>
        <p:txBody>
          <a:bodyPr vert="horz" lIns="91440" tIns="45720" rIns="91440" bIns="45720" rtlCol="1">
            <a:normAutofit fontScale="92500" lnSpcReduction="100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e-IL" dirty="0"/>
              <a:t>יום אחד הוא טייל בחצר </a:t>
            </a:r>
            <a:br>
              <a:rPr lang="he-IL" dirty="0"/>
            </a:br>
            <a:r>
              <a:rPr lang="he-IL" dirty="0"/>
              <a:t>ופתאום היא הופיעה מולו </a:t>
            </a:r>
            <a:br>
              <a:rPr lang="he-IL" dirty="0"/>
            </a:br>
            <a:r>
              <a:rPr lang="he-IL" dirty="0" err="1"/>
              <a:t>ברבאמא</a:t>
            </a:r>
            <a:r>
              <a:rPr lang="he-IL" dirty="0"/>
              <a:t> יפה, </a:t>
            </a:r>
            <a:r>
              <a:rPr lang="he-IL" dirty="0" err="1"/>
              <a:t>ברבאמא</a:t>
            </a:r>
            <a:r>
              <a:rPr lang="he-IL" dirty="0"/>
              <a:t> שחורה </a:t>
            </a:r>
            <a:br>
              <a:rPr lang="he-IL" dirty="0"/>
            </a:br>
            <a:r>
              <a:rPr lang="he-IL" dirty="0"/>
              <a:t>מתאימה בדיוק בשבילו </a:t>
            </a:r>
            <a:br>
              <a:rPr lang="he-IL" dirty="0"/>
            </a:br>
            <a:r>
              <a:rPr lang="he-IL" dirty="0"/>
              <a:t>אז השניים עשו חתונה </a:t>
            </a:r>
            <a:br>
              <a:rPr lang="he-IL" dirty="0"/>
            </a:br>
            <a:r>
              <a:rPr lang="he-IL" dirty="0"/>
              <a:t>והלכו לחופה יד ביד </a:t>
            </a:r>
            <a:br>
              <a:rPr lang="he-IL" dirty="0"/>
            </a:br>
            <a:r>
              <a:rPr lang="he-IL" dirty="0"/>
              <a:t>ואלפי ציפורים שהיו בגינה </a:t>
            </a:r>
            <a:br>
              <a:rPr lang="he-IL" dirty="0"/>
            </a:br>
            <a:r>
              <a:rPr lang="he-IL" dirty="0"/>
              <a:t>כך זימרו לכבודם פה אחד: </a:t>
            </a:r>
            <a:br>
              <a:rPr lang="he-IL" dirty="0"/>
            </a:br>
            <a:br>
              <a:rPr lang="he-IL" dirty="0"/>
            </a:br>
            <a:r>
              <a:rPr lang="he-IL" dirty="0"/>
              <a:t>ברבאבא, ברבאבא... </a:t>
            </a:r>
            <a:br>
              <a:rPr lang="he-IL" dirty="0"/>
            </a:br>
            <a:endParaRPr lang="he-IL" dirty="0"/>
          </a:p>
        </p:txBody>
      </p:sp>
      <p:sp>
        <p:nvSpPr>
          <p:cNvPr id="7" name="מציין מיקום תוכן 2"/>
          <p:cNvSpPr txBox="1">
            <a:spLocks/>
          </p:cNvSpPr>
          <p:nvPr/>
        </p:nvSpPr>
        <p:spPr>
          <a:xfrm>
            <a:off x="236668" y="3141457"/>
            <a:ext cx="3783889" cy="3528395"/>
          </a:xfrm>
          <a:prstGeom prst="rect">
            <a:avLst/>
          </a:prstGeom>
        </p:spPr>
        <p:txBody>
          <a:bodyPr vert="horz" lIns="91440" tIns="45720" rIns="91440" bIns="45720" rtlCol="1">
            <a:normAutofit fontScale="925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e-IL" dirty="0"/>
              <a:t>ונולדו לשניהם ילדים </a:t>
            </a:r>
            <a:br>
              <a:rPr lang="he-IL" dirty="0"/>
            </a:br>
            <a:r>
              <a:rPr lang="he-IL" dirty="0" err="1"/>
              <a:t>ברביונים</a:t>
            </a:r>
            <a:r>
              <a:rPr lang="he-IL" dirty="0"/>
              <a:t> שישה או שבעה </a:t>
            </a:r>
            <a:br>
              <a:rPr lang="he-IL" dirty="0"/>
            </a:br>
            <a:r>
              <a:rPr lang="he-IL" dirty="0"/>
              <a:t>זו הייתה משפחה מאושרת מאוד </a:t>
            </a:r>
            <a:br>
              <a:rPr lang="he-IL" dirty="0"/>
            </a:br>
            <a:r>
              <a:rPr lang="he-IL" dirty="0"/>
              <a:t>משפחה שכולה אהבה </a:t>
            </a:r>
            <a:br>
              <a:rPr lang="he-IL" dirty="0"/>
            </a:br>
            <a:r>
              <a:rPr lang="he-IL" dirty="0"/>
              <a:t>והיום הם עוברים בגינה </a:t>
            </a:r>
            <a:br>
              <a:rPr lang="he-IL" dirty="0"/>
            </a:br>
            <a:r>
              <a:rPr lang="he-IL" dirty="0"/>
              <a:t>בשורה אחרי ההורים </a:t>
            </a:r>
            <a:br>
              <a:rPr lang="he-IL" dirty="0"/>
            </a:br>
            <a:r>
              <a:rPr lang="he-IL" dirty="0"/>
              <a:t>ובלילה בלילה לפני השינה </a:t>
            </a:r>
            <a:br>
              <a:rPr lang="he-IL" dirty="0"/>
            </a:br>
            <a:r>
              <a:rPr lang="he-IL" dirty="0"/>
              <a:t>הם נותנים נשיקה ושרים...</a:t>
            </a:r>
          </a:p>
        </p:txBody>
      </p:sp>
      <p:sp>
        <p:nvSpPr>
          <p:cNvPr id="8" name="מציין מיקום תוכן 2"/>
          <p:cNvSpPr txBox="1">
            <a:spLocks/>
          </p:cNvSpPr>
          <p:nvPr/>
        </p:nvSpPr>
        <p:spPr>
          <a:xfrm>
            <a:off x="6611863" y="4722923"/>
            <a:ext cx="3059654" cy="2452742"/>
          </a:xfrm>
          <a:prstGeom prst="rect">
            <a:avLst/>
          </a:prstGeom>
        </p:spPr>
        <p:txBody>
          <a:bodyPr vert="horz" lIns="91440" tIns="45720" rIns="91440" bIns="45720" rtlCol="1">
            <a:normAutofit fontScale="40000" lnSpcReduction="200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70000"/>
              </a:lnSpc>
            </a:pPr>
            <a:r>
              <a:rPr lang="he-IL" sz="5500" dirty="0">
                <a:solidFill>
                  <a:srgbClr val="D60093"/>
                </a:solidFill>
              </a:rPr>
              <a:t>ברבאבא, ברבאבא </a:t>
            </a:r>
            <a:br>
              <a:rPr lang="he-IL" sz="5500" dirty="0">
                <a:solidFill>
                  <a:srgbClr val="D60093"/>
                </a:solidFill>
              </a:rPr>
            </a:br>
            <a:r>
              <a:rPr lang="he-IL" sz="5500" dirty="0">
                <a:solidFill>
                  <a:srgbClr val="D60093"/>
                </a:solidFill>
              </a:rPr>
              <a:t>אין כמוך בעולם </a:t>
            </a:r>
            <a:br>
              <a:rPr lang="he-IL" sz="5500" dirty="0">
                <a:solidFill>
                  <a:srgbClr val="D60093"/>
                </a:solidFill>
              </a:rPr>
            </a:br>
            <a:r>
              <a:rPr lang="he-IL" sz="5500" dirty="0">
                <a:solidFill>
                  <a:srgbClr val="D60093"/>
                </a:solidFill>
              </a:rPr>
              <a:t>ברבאבא, ברבאבא </a:t>
            </a:r>
            <a:br>
              <a:rPr lang="he-IL" sz="5500" dirty="0">
                <a:solidFill>
                  <a:srgbClr val="D60093"/>
                </a:solidFill>
              </a:rPr>
            </a:br>
            <a:r>
              <a:rPr lang="he-IL" sz="5500" dirty="0">
                <a:solidFill>
                  <a:srgbClr val="D60093"/>
                </a:solidFill>
              </a:rPr>
              <a:t>אוהבים אותך כולם. </a:t>
            </a:r>
          </a:p>
        </p:txBody>
      </p:sp>
    </p:spTree>
    <p:extLst>
      <p:ext uri="{BB962C8B-B14F-4D97-AF65-F5344CB8AC3E}">
        <p14:creationId xmlns:p14="http://schemas.microsoft.com/office/powerpoint/2010/main" val="224005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838200" y="4041700"/>
            <a:ext cx="10515600" cy="2552737"/>
          </a:xfrm>
        </p:spPr>
        <p:txBody>
          <a:bodyPr/>
          <a:lstStyle/>
          <a:p>
            <a:pPr>
              <a:buFont typeface="Wingdings" panose="05000000000000000000" pitchFamily="2" charset="2"/>
              <a:buChar char="v"/>
            </a:pPr>
            <a:r>
              <a:rPr lang="he-IL" dirty="0"/>
              <a:t>קראו את מילות השיר, סמנו את כל הגופים המצוינים בשיר. </a:t>
            </a:r>
          </a:p>
          <a:p>
            <a:pPr>
              <a:buFont typeface="Wingdings" panose="05000000000000000000" pitchFamily="2" charset="2"/>
              <a:buChar char="v"/>
            </a:pPr>
            <a:r>
              <a:rPr lang="he-IL" dirty="0"/>
              <a:t>למי מתכוונים בציון כל גוף? </a:t>
            </a:r>
          </a:p>
          <a:p>
            <a:pPr>
              <a:buFont typeface="Wingdings" panose="05000000000000000000" pitchFamily="2" charset="2"/>
              <a:buChar char="v"/>
            </a:pPr>
            <a:r>
              <a:rPr lang="he-IL" dirty="0"/>
              <a:t>למה לא חוזרים על השמות פעם נוספת?</a:t>
            </a:r>
          </a:p>
          <a:p>
            <a:pPr>
              <a:buFont typeface="Wingdings" panose="05000000000000000000" pitchFamily="2" charset="2"/>
              <a:buChar char="v"/>
            </a:pPr>
            <a:r>
              <a:rPr lang="he-IL" dirty="0"/>
              <a:t>האם מלבד ציון הגופים יש עוד דרכים להזכיר מילים שהוזכרו בטקסט?</a:t>
            </a:r>
          </a:p>
          <a:p>
            <a:pPr marL="0" indent="0">
              <a:buNone/>
            </a:pPr>
            <a:endParaRPr lang="he-IL" dirty="0"/>
          </a:p>
        </p:txBody>
      </p:sp>
      <p:pic>
        <p:nvPicPr>
          <p:cNvPr id="3074" name="Picture 2" descr="תמונה קשורה"/>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7078"/>
            <a:ext cx="12192000" cy="4149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2044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240818" y="365125"/>
            <a:ext cx="2112981" cy="1325563"/>
          </a:xfrm>
        </p:spPr>
        <p:txBody>
          <a:bodyPr/>
          <a:lstStyle/>
          <a:p>
            <a:r>
              <a:rPr lang="he-IL" dirty="0"/>
              <a:t>מאזכרים</a:t>
            </a:r>
          </a:p>
        </p:txBody>
      </p:sp>
      <p:sp>
        <p:nvSpPr>
          <p:cNvPr id="3" name="מציין מיקום תוכן 2"/>
          <p:cNvSpPr>
            <a:spLocks noGrp="1"/>
          </p:cNvSpPr>
          <p:nvPr>
            <p:ph idx="1"/>
          </p:nvPr>
        </p:nvSpPr>
        <p:spPr/>
        <p:txBody>
          <a:bodyPr/>
          <a:lstStyle/>
          <a:p>
            <a:pPr marL="0" indent="0">
              <a:lnSpc>
                <a:spcPct val="200000"/>
              </a:lnSpc>
              <a:buNone/>
            </a:pPr>
            <a:r>
              <a:rPr lang="he-IL" dirty="0"/>
              <a:t>מילים המחליפות מילים אחרות או נושא שהוזכרו בחלק קודם של הטקסט. </a:t>
            </a:r>
            <a:endParaRPr lang="en-US" dirty="0"/>
          </a:p>
          <a:p>
            <a:pPr marL="0" indent="0">
              <a:lnSpc>
                <a:spcPct val="200000"/>
              </a:lnSpc>
              <a:buNone/>
            </a:pPr>
            <a:r>
              <a:rPr lang="he-IL" dirty="0"/>
              <a:t>במשפט הראשון יופיע הנושא, אחר כך, נשתמש במילה אחרת שתזכיר אותו. משתמשים במאזכר כדי לא לחזור פעמים רבות על אותה מילה בקטע. להבנה טובה חשוב לדעת לזהות את המאזכרים ולפענח למה הם מתייחסים.</a:t>
            </a:r>
            <a:endParaRPr lang="en-US" dirty="0"/>
          </a:p>
          <a:p>
            <a:endParaRPr lang="he-IL" dirty="0"/>
          </a:p>
        </p:txBody>
      </p:sp>
      <p:pic>
        <p:nvPicPr>
          <p:cNvPr id="5122" name="Picture 2" descr="תוצאת תמונה עבור מאזכרים"/>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832028" cy="1825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27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endParaRPr lang="he-IL"/>
          </a:p>
        </p:txBody>
      </p:sp>
      <p:pic>
        <p:nvPicPr>
          <p:cNvPr id="4098" name="Picture 2" descr="תוצאת תמונה עבור מאזכרים"/>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960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0998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endParaRPr lang="he-IL"/>
          </a:p>
        </p:txBody>
      </p:sp>
      <p:pic>
        <p:nvPicPr>
          <p:cNvPr id="6146" name="Picture 2" descr="תוצאת תמונה עבור מאזכרים"/>
          <p:cNvPicPr>
            <a:picLocks noChangeAspect="1" noChangeArrowheads="1"/>
          </p:cNvPicPr>
          <p:nvPr/>
        </p:nvPicPr>
        <p:blipFill rotWithShape="1">
          <a:blip r:embed="rId2">
            <a:extLst>
              <a:ext uri="{28A0092B-C50C-407E-A947-70E740481C1C}">
                <a14:useLocalDpi xmlns:a14="http://schemas.microsoft.com/office/drawing/2010/main" val="0"/>
              </a:ext>
            </a:extLst>
          </a:blip>
          <a:srcRect r="28530"/>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9394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118335"/>
            <a:ext cx="10515600" cy="1613646"/>
          </a:xfrm>
        </p:spPr>
        <p:txBody>
          <a:bodyPr>
            <a:normAutofit/>
          </a:bodyPr>
          <a:lstStyle/>
          <a:p>
            <a:r>
              <a:rPr lang="he-IL" dirty="0"/>
              <a:t>תרגול: </a:t>
            </a:r>
            <a:r>
              <a:rPr lang="he-IL" b="1" dirty="0"/>
              <a:t>לפניכם מילות אזכור המודגשות בקטע.</a:t>
            </a:r>
            <a:br>
              <a:rPr lang="en-US" dirty="0"/>
            </a:br>
            <a:r>
              <a:rPr lang="he-IL" b="1" dirty="0"/>
              <a:t>    כתבו בטבלה את מילות האזכור ומה הן מאזכרות.</a:t>
            </a:r>
            <a:endParaRPr lang="he-IL" dirty="0"/>
          </a:p>
        </p:txBody>
      </p:sp>
      <p:sp>
        <p:nvSpPr>
          <p:cNvPr id="3" name="מציין מיקום תוכן 2"/>
          <p:cNvSpPr>
            <a:spLocks noGrp="1"/>
          </p:cNvSpPr>
          <p:nvPr>
            <p:ph idx="1"/>
          </p:nvPr>
        </p:nvSpPr>
        <p:spPr>
          <a:xfrm>
            <a:off x="838200" y="1635162"/>
            <a:ext cx="10515600" cy="2883049"/>
          </a:xfrm>
        </p:spPr>
        <p:txBody>
          <a:bodyPr>
            <a:normAutofit fontScale="92500" lnSpcReduction="10000"/>
          </a:bodyPr>
          <a:lstStyle/>
          <a:p>
            <a:pPr>
              <a:lnSpc>
                <a:spcPct val="150000"/>
              </a:lnSpc>
            </a:pPr>
            <a:r>
              <a:rPr lang="he-IL" i="1" dirty="0"/>
              <a:t>לג'ירפה רגליים וצוואר ארוכים מאוד. צבע הג'ירפה חום-צהוב עם כתמים כהים גדולים, ו</a:t>
            </a:r>
            <a:r>
              <a:rPr lang="he-IL" b="1" i="1" dirty="0"/>
              <a:t>הוא</a:t>
            </a:r>
            <a:r>
              <a:rPr lang="he-IL" i="1" dirty="0"/>
              <a:t> משמש לה להסוואה מפני אויביה. במצח גדלות קרניים, ש</a:t>
            </a:r>
            <a:r>
              <a:rPr lang="he-IL" b="1" i="1" dirty="0"/>
              <a:t>הן</a:t>
            </a:r>
            <a:r>
              <a:rPr lang="he-IL" i="1" dirty="0"/>
              <a:t> בליטות של עצם, מכוסות עור. ראייתה של הג'ירפה חדה וריצתה מהירה , </a:t>
            </a:r>
            <a:r>
              <a:rPr lang="he-IL" b="1" i="1" dirty="0"/>
              <a:t>אלה</a:t>
            </a:r>
            <a:r>
              <a:rPr lang="he-IL" i="1" dirty="0"/>
              <a:t> מסייעות </a:t>
            </a:r>
            <a:r>
              <a:rPr lang="he-IL" b="1" i="1" dirty="0"/>
              <a:t>לה</a:t>
            </a:r>
            <a:r>
              <a:rPr lang="he-IL" i="1" dirty="0"/>
              <a:t> להימלט מפני אויביה. הג'ירפה ניזונה מעלים, ש</a:t>
            </a:r>
            <a:r>
              <a:rPr lang="he-IL" b="1" i="1" dirty="0"/>
              <a:t>אותם</a:t>
            </a:r>
            <a:r>
              <a:rPr lang="he-IL" i="1" dirty="0"/>
              <a:t> </a:t>
            </a:r>
            <a:r>
              <a:rPr lang="he-IL" b="1" i="1" dirty="0"/>
              <a:t>היא</a:t>
            </a:r>
            <a:r>
              <a:rPr lang="he-IL" i="1" dirty="0"/>
              <a:t> קוטפת בלשונה הארוכה. </a:t>
            </a:r>
            <a:r>
              <a:rPr lang="he-IL" b="1" i="1" dirty="0"/>
              <a:t>היא</a:t>
            </a:r>
            <a:r>
              <a:rPr lang="he-IL" i="1" dirty="0"/>
              <a:t> חיה בעדרים באפריקה. </a:t>
            </a:r>
          </a:p>
          <a:p>
            <a:pPr marL="0" indent="0">
              <a:buNone/>
            </a:pPr>
            <a:endParaRPr lang="en-US" dirty="0"/>
          </a:p>
          <a:p>
            <a:pPr marL="0" indent="0">
              <a:buNone/>
            </a:pPr>
            <a:endParaRPr lang="he-IL" dirty="0"/>
          </a:p>
        </p:txBody>
      </p:sp>
      <p:graphicFrame>
        <p:nvGraphicFramePr>
          <p:cNvPr id="6" name="טבלה 5"/>
          <p:cNvGraphicFramePr>
            <a:graphicFrameLocks noGrp="1"/>
          </p:cNvGraphicFramePr>
          <p:nvPr>
            <p:extLst>
              <p:ext uri="{D42A27DB-BD31-4B8C-83A1-F6EECF244321}">
                <p14:modId xmlns:p14="http://schemas.microsoft.com/office/powerpoint/2010/main" val="3289898191"/>
              </p:ext>
            </p:extLst>
          </p:nvPr>
        </p:nvGraphicFramePr>
        <p:xfrm>
          <a:off x="3789829" y="4607757"/>
          <a:ext cx="5623560" cy="960120"/>
        </p:xfrm>
        <a:graphic>
          <a:graphicData uri="http://schemas.openxmlformats.org/drawingml/2006/table">
            <a:tbl>
              <a:tblPr rtl="1" firstRow="1" firstCol="1" lastRow="1" lastCol="1" bandRow="1" bandCol="1">
                <a:tableStyleId>{5C22544A-7EE6-4342-B048-85BDC9FD1C3A}</a:tableStyleId>
              </a:tblPr>
              <a:tblGrid>
                <a:gridCol w="2811780">
                  <a:extLst>
                    <a:ext uri="{9D8B030D-6E8A-4147-A177-3AD203B41FA5}">
                      <a16:colId xmlns:a16="http://schemas.microsoft.com/office/drawing/2014/main" val="20000"/>
                    </a:ext>
                  </a:extLst>
                </a:gridCol>
                <a:gridCol w="2811780">
                  <a:extLst>
                    <a:ext uri="{9D8B030D-6E8A-4147-A177-3AD203B41FA5}">
                      <a16:colId xmlns:a16="http://schemas.microsoft.com/office/drawing/2014/main" val="20001"/>
                    </a:ext>
                  </a:extLst>
                </a:gridCol>
              </a:tblGrid>
              <a:tr h="0">
                <a:tc>
                  <a:txBody>
                    <a:bodyPr/>
                    <a:lstStyle/>
                    <a:p>
                      <a:pPr algn="just" rtl="1">
                        <a:lnSpc>
                          <a:spcPct val="150000"/>
                        </a:lnSpc>
                        <a:spcAft>
                          <a:spcPts val="0"/>
                        </a:spcAft>
                      </a:pPr>
                      <a:r>
                        <a:rPr lang="he-IL" sz="1400">
                          <a:effectLst/>
                        </a:rPr>
                        <a:t>מילות האזכור</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rtl="1">
                        <a:lnSpc>
                          <a:spcPct val="150000"/>
                        </a:lnSpc>
                        <a:spcAft>
                          <a:spcPts val="0"/>
                        </a:spcAft>
                      </a:pPr>
                      <a:r>
                        <a:rPr lang="he-IL" sz="1400">
                          <a:effectLst/>
                        </a:rPr>
                        <a:t>מה הן מאזכרות?</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0">
                <a:tc>
                  <a:txBody>
                    <a:bodyPr/>
                    <a:lstStyle/>
                    <a:p>
                      <a:pPr algn="just" rtl="1">
                        <a:lnSpc>
                          <a:spcPct val="150000"/>
                        </a:lnSpc>
                        <a:spcAft>
                          <a:spcPts val="0"/>
                        </a:spcAft>
                      </a:pPr>
                      <a:r>
                        <a:rPr lang="he-IL" sz="14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rtl="1">
                        <a:lnSpc>
                          <a:spcPct val="150000"/>
                        </a:lnSpc>
                        <a:spcAft>
                          <a:spcPts val="0"/>
                        </a:spcAft>
                      </a:pPr>
                      <a:r>
                        <a:rPr lang="he-IL" sz="14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0">
                <a:tc>
                  <a:txBody>
                    <a:bodyPr/>
                    <a:lstStyle/>
                    <a:p>
                      <a:pPr algn="just" rtl="1">
                        <a:lnSpc>
                          <a:spcPct val="150000"/>
                        </a:lnSpc>
                        <a:spcAft>
                          <a:spcPts val="0"/>
                        </a:spcAft>
                      </a:pPr>
                      <a:r>
                        <a:rPr lang="he-IL" sz="14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rtl="1">
                        <a:lnSpc>
                          <a:spcPct val="150000"/>
                        </a:lnSpc>
                        <a:spcAft>
                          <a:spcPts val="0"/>
                        </a:spcAft>
                      </a:pPr>
                      <a:r>
                        <a:rPr lang="he-IL" sz="14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146621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תרגול: </a:t>
            </a:r>
            <a:r>
              <a:rPr lang="he-IL" b="1" i="1" dirty="0"/>
              <a:t>לפניכם מילות האזכור המופיעות בקטע. כתבו מה מאזכרת כל מילה.</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1478065587"/>
              </p:ext>
            </p:extLst>
          </p:nvPr>
        </p:nvGraphicFramePr>
        <p:xfrm>
          <a:off x="408792" y="1894140"/>
          <a:ext cx="10945008" cy="4480560"/>
        </p:xfrm>
        <a:graphic>
          <a:graphicData uri="http://schemas.openxmlformats.org/drawingml/2006/table">
            <a:tbl>
              <a:tblPr rtl="1" firstRow="1" firstCol="1" lastRow="1" lastCol="1" bandRow="1" bandCol="1">
                <a:tableStyleId>{5C22544A-7EE6-4342-B048-85BDC9FD1C3A}</a:tableStyleId>
              </a:tblPr>
              <a:tblGrid>
                <a:gridCol w="5473739">
                  <a:extLst>
                    <a:ext uri="{9D8B030D-6E8A-4147-A177-3AD203B41FA5}">
                      <a16:colId xmlns:a16="http://schemas.microsoft.com/office/drawing/2014/main" val="20000"/>
                    </a:ext>
                  </a:extLst>
                </a:gridCol>
                <a:gridCol w="5471269">
                  <a:extLst>
                    <a:ext uri="{9D8B030D-6E8A-4147-A177-3AD203B41FA5}">
                      <a16:colId xmlns:a16="http://schemas.microsoft.com/office/drawing/2014/main" val="20001"/>
                    </a:ext>
                  </a:extLst>
                </a:gridCol>
              </a:tblGrid>
              <a:tr h="0">
                <a:tc>
                  <a:txBody>
                    <a:bodyPr/>
                    <a:lstStyle/>
                    <a:p>
                      <a:pPr algn="just" rtl="1">
                        <a:lnSpc>
                          <a:spcPct val="150000"/>
                        </a:lnSpc>
                        <a:spcAft>
                          <a:spcPts val="0"/>
                        </a:spcAft>
                      </a:pPr>
                      <a:r>
                        <a:rPr lang="he-IL" sz="1400" u="sng" dirty="0">
                          <a:effectLst/>
                        </a:rPr>
                        <a:t>מילות האזכור</a:t>
                      </a:r>
                      <a:endParaRPr lang="en-US" sz="1200" dirty="0">
                        <a:effectLst/>
                      </a:endParaRPr>
                    </a:p>
                    <a:p>
                      <a:pPr algn="just" rtl="1">
                        <a:lnSpc>
                          <a:spcPct val="150000"/>
                        </a:lnSpc>
                        <a:spcAft>
                          <a:spcPts val="0"/>
                        </a:spcAft>
                      </a:pPr>
                      <a:r>
                        <a:rPr lang="he-IL" sz="2400" dirty="0">
                          <a:effectLst/>
                        </a:rPr>
                        <a:t>השניים________________________</a:t>
                      </a:r>
                      <a:endParaRPr lang="en-US" sz="2000" dirty="0">
                        <a:effectLst/>
                      </a:endParaRPr>
                    </a:p>
                    <a:p>
                      <a:pPr algn="just" rtl="1">
                        <a:lnSpc>
                          <a:spcPct val="150000"/>
                        </a:lnSpc>
                        <a:spcAft>
                          <a:spcPts val="0"/>
                        </a:spcAft>
                      </a:pPr>
                      <a:r>
                        <a:rPr lang="he-IL" sz="2400" dirty="0">
                          <a:effectLst/>
                        </a:rPr>
                        <a:t>לקראתם_______________________</a:t>
                      </a:r>
                      <a:endParaRPr lang="en-US" sz="2000" dirty="0">
                        <a:effectLst/>
                      </a:endParaRPr>
                    </a:p>
                    <a:p>
                      <a:pPr algn="just" rtl="1">
                        <a:lnSpc>
                          <a:spcPct val="150000"/>
                        </a:lnSpc>
                        <a:spcAft>
                          <a:spcPts val="0"/>
                        </a:spcAft>
                      </a:pPr>
                      <a:r>
                        <a:rPr lang="he-IL" sz="2400" dirty="0">
                          <a:effectLst/>
                        </a:rPr>
                        <a:t>היא___________________________</a:t>
                      </a:r>
                      <a:endParaRPr lang="en-US" sz="2000" dirty="0">
                        <a:effectLst/>
                      </a:endParaRPr>
                    </a:p>
                    <a:p>
                      <a:pPr algn="just" rtl="1">
                        <a:lnSpc>
                          <a:spcPct val="150000"/>
                        </a:lnSpc>
                        <a:spcAft>
                          <a:spcPts val="0"/>
                        </a:spcAft>
                      </a:pPr>
                      <a:r>
                        <a:rPr lang="he-IL" sz="2400" dirty="0">
                          <a:effectLst/>
                        </a:rPr>
                        <a:t>אותו__________________________</a:t>
                      </a:r>
                      <a:endParaRPr lang="en-US" sz="2000" dirty="0">
                        <a:effectLst/>
                      </a:endParaRPr>
                    </a:p>
                    <a:p>
                      <a:pPr algn="just" rtl="1">
                        <a:lnSpc>
                          <a:spcPct val="150000"/>
                        </a:lnSpc>
                        <a:spcAft>
                          <a:spcPts val="0"/>
                        </a:spcAft>
                      </a:pPr>
                      <a:r>
                        <a:rPr lang="he-IL" sz="2400" dirty="0">
                          <a:effectLst/>
                        </a:rPr>
                        <a:t>גופו___________________________</a:t>
                      </a:r>
                      <a:endParaRPr lang="en-US" sz="2000" dirty="0">
                        <a:effectLst/>
                      </a:endParaRPr>
                    </a:p>
                    <a:p>
                      <a:pPr algn="just" rtl="1">
                        <a:lnSpc>
                          <a:spcPct val="150000"/>
                        </a:lnSpc>
                        <a:spcAft>
                          <a:spcPts val="0"/>
                        </a:spcAft>
                      </a:pPr>
                      <a:r>
                        <a:rPr lang="he-IL" sz="2400" dirty="0">
                          <a:effectLst/>
                        </a:rPr>
                        <a:t>אביו__________________________</a:t>
                      </a:r>
                      <a:endParaRPr lang="en-US" sz="2000" dirty="0">
                        <a:effectLst/>
                      </a:endParaRPr>
                    </a:p>
                    <a:p>
                      <a:pPr algn="just" rtl="1">
                        <a:lnSpc>
                          <a:spcPct val="150000"/>
                        </a:lnSpc>
                        <a:spcAft>
                          <a:spcPts val="0"/>
                        </a:spcAft>
                      </a:pPr>
                      <a:r>
                        <a:rPr lang="he-IL" sz="2400" dirty="0">
                          <a:effectLst/>
                        </a:rPr>
                        <a:t>עליו__________________________</a:t>
                      </a:r>
                      <a:endParaRPr lang="en-US" sz="2000" dirty="0">
                        <a:effectLst/>
                      </a:endParaRPr>
                    </a:p>
                    <a:p>
                      <a:pPr algn="just" rtl="1">
                        <a:lnSpc>
                          <a:spcPct val="150000"/>
                        </a:lnSpc>
                        <a:spcAft>
                          <a:spcPts val="0"/>
                        </a:spcAft>
                      </a:pPr>
                      <a:r>
                        <a:rPr lang="he-IL" sz="14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rtl="1">
                        <a:lnSpc>
                          <a:spcPct val="150000"/>
                        </a:lnSpc>
                        <a:spcAft>
                          <a:spcPts val="0"/>
                        </a:spcAft>
                      </a:pPr>
                      <a:r>
                        <a:rPr lang="he-IL" sz="1400" u="sng" dirty="0">
                          <a:effectLst/>
                        </a:rPr>
                        <a:t>הקטע</a:t>
                      </a:r>
                      <a:endParaRPr lang="en-US" sz="1200" dirty="0">
                        <a:effectLst/>
                      </a:endParaRPr>
                    </a:p>
                    <a:p>
                      <a:pPr algn="just" rtl="1">
                        <a:lnSpc>
                          <a:spcPct val="150000"/>
                        </a:lnSpc>
                        <a:spcAft>
                          <a:spcPts val="0"/>
                        </a:spcAft>
                      </a:pPr>
                      <a:r>
                        <a:rPr lang="he-IL" sz="2400" dirty="0">
                          <a:effectLst/>
                        </a:rPr>
                        <a:t>בצהריים הגיעו אבא ומרקו לכפר. השניים התקרבו לבית ואימא רצה לקראתם. היא חיבקה את מרקו, נישקה אותו ובחנה בדאגה את גופו הרזה. אביו הוביל אותו אל שטיח העור המיוחד, שרק מכובדים יושבים עליו. זה היה סיום טוב לפרשה ארוכה ורצופה בקשיים.</a:t>
                      </a:r>
                      <a:endParaRPr lang="en-US" sz="2000" dirty="0">
                        <a:effectLst/>
                      </a:endParaRPr>
                    </a:p>
                    <a:p>
                      <a:pPr algn="just" rtl="1">
                        <a:lnSpc>
                          <a:spcPct val="150000"/>
                        </a:lnSpc>
                        <a:spcAft>
                          <a:spcPts val="0"/>
                        </a:spcAft>
                      </a:pPr>
                      <a:r>
                        <a:rPr lang="he-IL" sz="1400" dirty="0">
                          <a:effectLst/>
                        </a:rPr>
                        <a:t>                                       ב  ה  צ  ל  ח  ה</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916460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תרגול: </a:t>
            </a:r>
            <a:r>
              <a:rPr lang="he-IL" b="1" i="1" dirty="0"/>
              <a:t>לפניכם מילות האזכור המופיעות בקטע. כתבו מה מאזכרת כל מילה.</a:t>
            </a:r>
            <a:endParaRPr lang="he-IL" dirty="0"/>
          </a:p>
        </p:txBody>
      </p:sp>
      <p:sp>
        <p:nvSpPr>
          <p:cNvPr id="3" name="מציין מיקום תוכן 2"/>
          <p:cNvSpPr>
            <a:spLocks noGrp="1"/>
          </p:cNvSpPr>
          <p:nvPr>
            <p:ph idx="1"/>
          </p:nvPr>
        </p:nvSpPr>
        <p:spPr/>
        <p:txBody>
          <a:bodyPr/>
          <a:lstStyle/>
          <a:p>
            <a:pPr>
              <a:lnSpc>
                <a:spcPct val="150000"/>
              </a:lnSpc>
            </a:pPr>
            <a:r>
              <a:rPr lang="he-IL" dirty="0"/>
              <a:t>אנשים רבים משליכים פסולת בדרך. הם אינם מתייחסים לסביבתם ופוגעים בה. אם תיכנסו לבתיהם – הכול נקי ומצוחצח. אבל, מחוץ למבנה – ניירות, שיירי מזון ועוד. הפסולת המצטברת בשולי הדרך עלולה לחזור אליהם בדרך עקיפה של מחלות, ריח רע ועוד. לדוגמה, החתול יוצא לסיור קצר, מפשפש באותם שיירי מזון וחוזר לבתיהם כשהוא מוביל חיידקים. אנשים – זה גם אנחנו, אז בואו כולנו נשפר את איכות חיינו.</a:t>
            </a:r>
            <a:endParaRPr lang="en-US" dirty="0"/>
          </a:p>
        </p:txBody>
      </p:sp>
    </p:spTree>
    <p:extLst>
      <p:ext uri="{BB962C8B-B14F-4D97-AF65-F5344CB8AC3E}">
        <p14:creationId xmlns:p14="http://schemas.microsoft.com/office/powerpoint/2010/main" val="114831576"/>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3646</TotalTime>
  <Words>404</Words>
  <Application>Microsoft Office PowerPoint</Application>
  <PresentationFormat>מסך רחב</PresentationFormat>
  <Paragraphs>43</Paragraphs>
  <Slides>13</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13</vt:i4>
      </vt:variant>
    </vt:vector>
  </HeadingPairs>
  <TitlesOfParts>
    <vt:vector size="14" baseType="lpstr">
      <vt:lpstr>ערכת נושא Office</vt:lpstr>
      <vt:lpstr>מצגת של PowerPoint‏</vt:lpstr>
      <vt:lpstr>ברבאבא יורם טהר לב ונורית הירש</vt:lpstr>
      <vt:lpstr>מצגת של PowerPoint‏</vt:lpstr>
      <vt:lpstr>מאזכרים</vt:lpstr>
      <vt:lpstr>מצגת של PowerPoint‏</vt:lpstr>
      <vt:lpstr>מצגת של PowerPoint‏</vt:lpstr>
      <vt:lpstr>תרגול: לפניכם מילות אזכור המודגשות בקטע.     כתבו בטבלה את מילות האזכור ומה הן מאזכרות.</vt:lpstr>
      <vt:lpstr>תרגול: לפניכם מילות האזכור המופיעות בקטע. כתבו מה מאזכרת כל מילה.</vt:lpstr>
      <vt:lpstr>תרגול: לפניכם מילות האזכור המופיעות בקטע. כתבו מה מאזכרת כל מילה.</vt:lpstr>
      <vt:lpstr>תרגול: סמנו במשפטים הבאים את כל המאזכרים וכתבו למי/למה הכוונה. </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Kadori</dc:creator>
  <cp:lastModifiedBy>ספיר ברנע</cp:lastModifiedBy>
  <cp:revision>13</cp:revision>
  <dcterms:created xsi:type="dcterms:W3CDTF">2016-11-24T10:56:58Z</dcterms:created>
  <dcterms:modified xsi:type="dcterms:W3CDTF">2020-09-13T17:37:06Z</dcterms:modified>
</cp:coreProperties>
</file>