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9" r:id="rId3"/>
    <p:sldId id="260" r:id="rId4"/>
    <p:sldId id="277" r:id="rId5"/>
    <p:sldId id="287" r:id="rId6"/>
    <p:sldId id="279" r:id="rId7"/>
    <p:sldId id="286" r:id="rId8"/>
    <p:sldId id="296" r:id="rId9"/>
    <p:sldId id="295" r:id="rId10"/>
    <p:sldId id="264" r:id="rId11"/>
    <p:sldId id="280" r:id="rId12"/>
    <p:sldId id="289" r:id="rId13"/>
    <p:sldId id="297" r:id="rId14"/>
    <p:sldId id="298" r:id="rId15"/>
    <p:sldId id="282" r:id="rId16"/>
    <p:sldId id="262" r:id="rId17"/>
    <p:sldId id="283" r:id="rId18"/>
    <p:sldId id="290" r:id="rId19"/>
    <p:sldId id="292" r:id="rId20"/>
    <p:sldId id="291" r:id="rId21"/>
    <p:sldId id="293" r:id="rId22"/>
    <p:sldId id="294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A34"/>
    <a:srgbClr val="C29A57"/>
    <a:srgbClr val="087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2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6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77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66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77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08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50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77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95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5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48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14CB-7983-4EF4-A8F9-13CCE512010C}" type="datetimeFigureOut">
              <a:rPr lang="he-IL" smtClean="0"/>
              <a:t>ב'/טבת/תשפ"ב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6851-753C-4AA2-A4F1-EA57E107C3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42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9.png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7.wdp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95463" y="1695450"/>
            <a:ext cx="101727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שם עצם</a:t>
            </a:r>
          </a:p>
        </p:txBody>
      </p:sp>
      <p:pic>
        <p:nvPicPr>
          <p:cNvPr id="3" name="׳—׳•׳׳¨׳™׳ ׳×׳›׳•׳ ׳•׳× ׳•׳—׳•׳©׳™׳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0422" y="395091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01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10"/>
    </mc:Choice>
    <mc:Fallback xmlns="">
      <p:transition advClick="0" advTm="3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5833" objId="3"/>
        <p14:triggerEvt type="onClick" time="5847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>
            <a:off x="352074" y="178136"/>
            <a:ext cx="2798618" cy="1249809"/>
          </a:xfrm>
          <a:prstGeom prst="wedgeEllipseCallout">
            <a:avLst>
              <a:gd name="adj1" fmla="val -21854"/>
              <a:gd name="adj2" fmla="val 71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איך נזהה</a:t>
            </a:r>
          </a:p>
          <a:p>
            <a:pPr algn="ctr"/>
            <a:r>
              <a:rPr lang="he-IL" sz="2800" dirty="0"/>
              <a:t>שם עצם?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65" y="3392449"/>
            <a:ext cx="3373434" cy="3526406"/>
          </a:xfrm>
          <a:prstGeom prst="rect">
            <a:avLst/>
          </a:prstGeom>
        </p:spPr>
      </p:pic>
      <p:sp>
        <p:nvSpPr>
          <p:cNvPr id="6" name="הסבר אליפטי 5"/>
          <p:cNvSpPr/>
          <p:nvPr/>
        </p:nvSpPr>
        <p:spPr>
          <a:xfrm flipH="1">
            <a:off x="5746055" y="172870"/>
            <a:ext cx="5676040" cy="2405495"/>
          </a:xfrm>
          <a:prstGeom prst="wedgeEllipseCallout">
            <a:avLst>
              <a:gd name="adj1" fmla="val -17684"/>
              <a:gd name="adj2" fmla="val 886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77546" y="683119"/>
            <a:ext cx="49815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ניתן להוסיף  לשם העצם</a:t>
            </a:r>
          </a:p>
          <a:p>
            <a:r>
              <a:rPr lang="he-IL" sz="2800" dirty="0"/>
              <a:t>כינוי שייכות " של " בנטיות השונות:</a:t>
            </a:r>
          </a:p>
          <a:p>
            <a:r>
              <a:rPr lang="he-IL" sz="2800" dirty="0"/>
              <a:t>שלי, שלך, שלנו </a:t>
            </a:r>
            <a:r>
              <a:rPr lang="he-IL" sz="2800" dirty="0" err="1"/>
              <a:t>וכו</a:t>
            </a:r>
            <a:r>
              <a:rPr lang="he-IL" sz="2800" dirty="0"/>
              <a:t>'.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41417"/>
            <a:ext cx="6468693" cy="2987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2811" y="3143480"/>
            <a:ext cx="56760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●</a:t>
            </a:r>
            <a:r>
              <a:rPr lang="he-IL" sz="2400" dirty="0"/>
              <a:t>אפשר לומר הסל שלי ובמילה אחת- </a:t>
            </a:r>
            <a:r>
              <a:rPr lang="he-IL" sz="2400" b="1" dirty="0"/>
              <a:t>סלי</a:t>
            </a:r>
          </a:p>
          <a:p>
            <a:r>
              <a:rPr lang="he-IL" sz="2400" dirty="0"/>
              <a:t>●אפשר לומר הספר שלך ובמילה אחת –</a:t>
            </a:r>
            <a:r>
              <a:rPr lang="he-IL" sz="2400" b="1" dirty="0"/>
              <a:t>ספרך</a:t>
            </a:r>
          </a:p>
          <a:p>
            <a:r>
              <a:rPr lang="he-IL" sz="2400" dirty="0"/>
              <a:t>●אפשר לומר הארץ שלנו ובמילה אחת - </a:t>
            </a:r>
            <a:r>
              <a:rPr lang="he-IL" sz="2400" b="1" dirty="0"/>
              <a:t>ארצנו</a:t>
            </a:r>
          </a:p>
        </p:txBody>
      </p:sp>
      <p:pic>
        <p:nvPicPr>
          <p:cNvPr id="10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F0DD25C5-6AB1-4FC9-8D72-BD07B717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34" y="799322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28" y="3240476"/>
            <a:ext cx="3984249" cy="4164919"/>
          </a:xfrm>
          <a:prstGeom prst="rect">
            <a:avLst/>
          </a:prstGeom>
        </p:spPr>
      </p:pic>
      <p:sp>
        <p:nvSpPr>
          <p:cNvPr id="6" name="הסבר אליפטי 5"/>
          <p:cNvSpPr/>
          <p:nvPr/>
        </p:nvSpPr>
        <p:spPr>
          <a:xfrm flipH="1">
            <a:off x="6114190" y="-64077"/>
            <a:ext cx="4991100" cy="240549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38862" y="737169"/>
            <a:ext cx="56664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    </a:t>
            </a:r>
            <a:r>
              <a:rPr lang="he-IL" sz="2800" dirty="0"/>
              <a:t>ניתן גם להוסיף לשם העצם</a:t>
            </a:r>
          </a:p>
          <a:p>
            <a:r>
              <a:rPr lang="he-IL" sz="2800" dirty="0"/>
              <a:t>           את ה' הידיעה- הַ.</a:t>
            </a:r>
          </a:p>
        </p:txBody>
      </p:sp>
      <p:sp>
        <p:nvSpPr>
          <p:cNvPr id="16" name="הסבר אליפטי 3">
            <a:extLst>
              <a:ext uri="{FF2B5EF4-FFF2-40B4-BE49-F238E27FC236}">
                <a16:creationId xmlns:a16="http://schemas.microsoft.com/office/drawing/2014/main" id="{D323B18F-DCEA-415A-8571-D29A4EB8A958}"/>
              </a:ext>
            </a:extLst>
          </p:cNvPr>
          <p:cNvSpPr/>
          <p:nvPr/>
        </p:nvSpPr>
        <p:spPr>
          <a:xfrm>
            <a:off x="352074" y="178136"/>
            <a:ext cx="2798618" cy="1249809"/>
          </a:xfrm>
          <a:prstGeom prst="wedgeEllipseCallout">
            <a:avLst>
              <a:gd name="adj1" fmla="val -21854"/>
              <a:gd name="adj2" fmla="val 71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איך נזהה</a:t>
            </a:r>
          </a:p>
          <a:p>
            <a:pPr algn="ctr"/>
            <a:r>
              <a:rPr lang="he-IL" sz="2800" dirty="0"/>
              <a:t>שם עצם?</a:t>
            </a:r>
          </a:p>
        </p:txBody>
      </p:sp>
      <p:pic>
        <p:nvPicPr>
          <p:cNvPr id="17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446C5C2C-C965-41CC-800C-F9A01895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34" y="799322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660C09D9-FA03-4683-A170-C565BAD82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415" y="2085988"/>
            <a:ext cx="5052147" cy="2521782"/>
          </a:xfrm>
          <a:prstGeom prst="rect">
            <a:avLst/>
          </a:prstGeom>
        </p:spPr>
      </p:pic>
      <p:sp>
        <p:nvSpPr>
          <p:cNvPr id="25" name="מלבן 24">
            <a:extLst>
              <a:ext uri="{FF2B5EF4-FFF2-40B4-BE49-F238E27FC236}">
                <a16:creationId xmlns:a16="http://schemas.microsoft.com/office/drawing/2014/main" id="{4B4718DD-A0C9-4642-8B52-BA85803DAFAE}"/>
              </a:ext>
            </a:extLst>
          </p:cNvPr>
          <p:cNvSpPr/>
          <p:nvPr/>
        </p:nvSpPr>
        <p:spPr>
          <a:xfrm>
            <a:off x="2095274" y="27752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/>
              <a:t>אפשר לומר הַ + מחברת- </a:t>
            </a:r>
            <a:r>
              <a:rPr lang="he-IL" sz="2400" b="1" dirty="0"/>
              <a:t>הַמחברת</a:t>
            </a:r>
          </a:p>
          <a:p>
            <a:r>
              <a:rPr lang="he-IL" sz="2400" dirty="0"/>
              <a:t>אפשר לומר הַ + תיק-      </a:t>
            </a:r>
            <a:r>
              <a:rPr lang="he-IL" sz="2400" b="1" dirty="0"/>
              <a:t>הַתיק</a:t>
            </a:r>
          </a:p>
          <a:p>
            <a:endParaRPr lang="he-IL" sz="2400" dirty="0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C367E1F0-5B93-446D-BE82-A887EA647F9C}"/>
              </a:ext>
            </a:extLst>
          </p:cNvPr>
          <p:cNvSpPr/>
          <p:nvPr/>
        </p:nvSpPr>
        <p:spPr>
          <a:xfrm>
            <a:off x="258473" y="5479535"/>
            <a:ext cx="4770107" cy="1200329"/>
          </a:xfrm>
          <a:prstGeom prst="rect">
            <a:avLst/>
          </a:prstGeom>
          <a:solidFill>
            <a:srgbClr val="C29A57"/>
          </a:solidFill>
        </p:spPr>
        <p:txBody>
          <a:bodyPr wrap="square">
            <a:spAutoFit/>
          </a:bodyPr>
          <a:lstStyle/>
          <a:p>
            <a:r>
              <a:rPr lang="he-IL" sz="2400" b="1" dirty="0"/>
              <a:t>הערה:</a:t>
            </a:r>
          </a:p>
          <a:p>
            <a:r>
              <a:rPr lang="he-IL" sz="2400" dirty="0"/>
              <a:t>אי אפשר להוסיף לפועל את ה' הידיעה.</a:t>
            </a:r>
          </a:p>
          <a:p>
            <a:r>
              <a:rPr lang="he-IL" sz="2400" dirty="0"/>
              <a:t> אי אפשר לומר הַ +אָכַל - הַאָכַל.</a:t>
            </a:r>
          </a:p>
        </p:txBody>
      </p:sp>
    </p:spTree>
    <p:extLst>
      <p:ext uri="{BB962C8B-B14F-4D97-AF65-F5344CB8AC3E}">
        <p14:creationId xmlns:p14="http://schemas.microsoft.com/office/powerpoint/2010/main" val="393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9" y="2076450"/>
            <a:ext cx="4434611" cy="463570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76" y="297039"/>
            <a:ext cx="5909747" cy="38463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53809" y="1096733"/>
            <a:ext cx="45576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זכרו!</a:t>
            </a:r>
          </a:p>
          <a:p>
            <a:r>
              <a:rPr lang="he-IL" sz="2400" dirty="0"/>
              <a:t>שם עצם היא לא מילה שמציינת זמן. </a:t>
            </a:r>
          </a:p>
          <a:p>
            <a:r>
              <a:rPr lang="he-IL" sz="2400" b="1" dirty="0"/>
              <a:t>אי אפשר </a:t>
            </a:r>
            <a:r>
              <a:rPr lang="he-IL" sz="2400" dirty="0"/>
              <a:t>להטות שם עצם  לפי זמנים </a:t>
            </a:r>
          </a:p>
          <a:p>
            <a:r>
              <a:rPr lang="he-IL" sz="2400" dirty="0"/>
              <a:t>עבר הווה או עתיד כמו פועל.</a:t>
            </a:r>
          </a:p>
        </p:txBody>
      </p:sp>
      <p:sp>
        <p:nvSpPr>
          <p:cNvPr id="16" name="הסבר אליפטי 3">
            <a:extLst>
              <a:ext uri="{FF2B5EF4-FFF2-40B4-BE49-F238E27FC236}">
                <a16:creationId xmlns:a16="http://schemas.microsoft.com/office/drawing/2014/main" id="{D323B18F-DCEA-415A-8571-D29A4EB8A958}"/>
              </a:ext>
            </a:extLst>
          </p:cNvPr>
          <p:cNvSpPr/>
          <p:nvPr/>
        </p:nvSpPr>
        <p:spPr>
          <a:xfrm>
            <a:off x="352074" y="178136"/>
            <a:ext cx="2798618" cy="1249809"/>
          </a:xfrm>
          <a:prstGeom prst="wedgeEllipseCallout">
            <a:avLst>
              <a:gd name="adj1" fmla="val -21854"/>
              <a:gd name="adj2" fmla="val 71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איך נזהה</a:t>
            </a:r>
          </a:p>
          <a:p>
            <a:pPr algn="ctr"/>
            <a:r>
              <a:rPr lang="he-IL" sz="2800" dirty="0"/>
              <a:t>שם עצם?</a:t>
            </a:r>
          </a:p>
        </p:txBody>
      </p:sp>
      <p:pic>
        <p:nvPicPr>
          <p:cNvPr id="17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446C5C2C-C965-41CC-800C-F9A01895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34" y="799322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00" y="2467188"/>
            <a:ext cx="4336369" cy="45330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73" y="19025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62396"/>
            <a:ext cx="47304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50"/>
                </a:solidFill>
              </a:rPr>
              <a:t>נעבור לתרגול</a:t>
            </a:r>
          </a:p>
          <a:p>
            <a:r>
              <a:rPr lang="he-IL" sz="3200" b="1" dirty="0">
                <a:solidFill>
                  <a:srgbClr val="00B050"/>
                </a:solidFill>
              </a:rPr>
              <a:t>הוציאו מחברות עברית</a:t>
            </a:r>
            <a:endParaRPr lang="he-IL" sz="32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44" y="1966491"/>
            <a:ext cx="3843165" cy="2094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69770" y="2598003"/>
            <a:ext cx="2715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יש לך מחדד?</a:t>
            </a:r>
          </a:p>
          <a:p>
            <a:endParaRPr lang="he-IL" sz="2400" dirty="0"/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8" y="3268591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56" y="4495086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-973393" y="96512"/>
            <a:ext cx="12341835" cy="6525514"/>
          </a:xfrm>
          <a:prstGeom prst="wedgeEllipseCallout">
            <a:avLst>
              <a:gd name="adj1" fmla="val 45032"/>
              <a:gd name="adj2" fmla="val 328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 dirty="0"/>
          </a:p>
        </p:txBody>
      </p:sp>
      <p:sp>
        <p:nvSpPr>
          <p:cNvPr id="7" name="מציין מיקום טקסט 1">
            <a:extLst>
              <a:ext uri="{FF2B5EF4-FFF2-40B4-BE49-F238E27FC236}">
                <a16:creationId xmlns:a16="http://schemas.microsoft.com/office/drawing/2014/main" id="{9BBECA3C-92A5-4C51-B8DD-16F58ED47620}"/>
              </a:ext>
            </a:extLst>
          </p:cNvPr>
          <p:cNvSpPr txBox="1">
            <a:spLocks/>
          </p:cNvSpPr>
          <p:nvPr/>
        </p:nvSpPr>
        <p:spPr>
          <a:xfrm>
            <a:off x="1082724" y="773405"/>
            <a:ext cx="8229600" cy="5595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לִפְנֵיכֶם מִלִּים שׁוֹנוֹת וּבֵינֵיהֶן שֶׁיֵּשׁ שְׁמוֹת עֶצֶם. הֶעְתִּיקוּ הַמִּלִּים לַמַּחְבֶּרֶת, מָצְאוּ אֶת שְׁמוֹת הָעֶצֶם וְסַמְּנוּ אוֹתָם (נָסוּ לְהוֹסִיף לְכָל מִלָּה אֶת הֵא-הַיְּדִיעָה וּמִילַת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שַׁיָּכוֹת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, וְכָךְ תֵּדְעוּ אִם הַמִּלָּה הִיא שֵׁם עֶצֶם אוֹ לֹא) 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מַרְק		        צָחַקְנוּ	 	       אֲדָמָה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קַמְתִּי	     	חֲבֵר		       חֲלוֹם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מַיִם	            פֶּלֶאפוֹן		  אֵיפֹה</a:t>
            </a:r>
          </a:p>
        </p:txBody>
      </p:sp>
    </p:spTree>
    <p:extLst>
      <p:ext uri="{BB962C8B-B14F-4D97-AF65-F5344CB8AC3E}">
        <p14:creationId xmlns:p14="http://schemas.microsoft.com/office/powerpoint/2010/main" val="36212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64" l="0" r="100000">
                        <a14:foregroundMark x1="75418" y1="38128" x2="57518" y2="52283"/>
                        <a14:foregroundMark x1="3341" y1="2283" x2="57518" y2="40411"/>
                        <a14:foregroundMark x1="13842" y1="41781" x2="17184" y2="59132"/>
                        <a14:foregroundMark x1="84964" y1="90639" x2="84964" y2="92922"/>
                        <a14:foregroundMark x1="80430" y1="89954" x2="77088" y2="94292"/>
                        <a14:foregroundMark x1="85203" y1="91096" x2="84487" y2="93607"/>
                        <a14:foregroundMark x1="87589" y1="89041" x2="84487" y2="94292"/>
                        <a14:foregroundMark x1="82578" y1="34018" x2="82816" y2="40183"/>
                        <a14:foregroundMark x1="82100" y1="32648" x2="78520" y2="33562"/>
                        <a14:backgroundMark x1="79714" y1="95434" x2="81146" y2="94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055" y="1887750"/>
            <a:ext cx="3822395" cy="3995726"/>
          </a:xfrm>
          <a:prstGeom prst="rect">
            <a:avLst/>
          </a:prstGeom>
        </p:spPr>
      </p:pic>
      <p:sp>
        <p:nvSpPr>
          <p:cNvPr id="7" name="הסבר ענן 6"/>
          <p:cNvSpPr/>
          <p:nvPr/>
        </p:nvSpPr>
        <p:spPr>
          <a:xfrm>
            <a:off x="982022" y="2271251"/>
            <a:ext cx="3002855" cy="208813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accent6"/>
                </a:solidFill>
              </a:rPr>
              <a:t>???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75965"/>
            <a:ext cx="5543850" cy="259579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915386" y="59287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/>
              <a:t>אפשר לחלק את שמות העצם לקבוצות: </a:t>
            </a:r>
          </a:p>
          <a:p>
            <a:r>
              <a:rPr lang="he-IL" dirty="0"/>
              <a:t>                   </a:t>
            </a:r>
            <a:r>
              <a:rPr lang="he-IL" sz="2400" dirty="0"/>
              <a:t>שמות עצם מוחשיים </a:t>
            </a:r>
          </a:p>
          <a:p>
            <a:r>
              <a:rPr lang="he-IL" dirty="0"/>
              <a:t>                   </a:t>
            </a:r>
            <a:r>
              <a:rPr lang="he-IL" sz="2400" dirty="0"/>
              <a:t>שמות עצם מופשטים</a:t>
            </a:r>
          </a:p>
          <a:p>
            <a:r>
              <a:rPr lang="he-IL" sz="2400" dirty="0"/>
              <a:t>              שמות עצם פרטיים</a:t>
            </a:r>
          </a:p>
        </p:txBody>
      </p:sp>
      <p:pic>
        <p:nvPicPr>
          <p:cNvPr id="12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C3F135D6-990F-4A65-985E-E43BA0B2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" y="3885613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07" y="3006064"/>
            <a:ext cx="3847386" cy="4021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6448" y="90312"/>
            <a:ext cx="5922609" cy="2360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824" y="299985"/>
            <a:ext cx="611223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שם עצם מוחשי</a:t>
            </a:r>
          </a:p>
          <a:p>
            <a:r>
              <a:rPr lang="he-IL" sz="2400" dirty="0"/>
              <a:t>שם של דבר שניתן לחוש באחד מחמשת החושים :</a:t>
            </a:r>
          </a:p>
          <a:p>
            <a:r>
              <a:rPr lang="he-IL" sz="2400" dirty="0"/>
              <a:t>      ראיה, שמיעה, ריח, טעם ומישוש.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850" y="2426073"/>
            <a:ext cx="4743099" cy="2267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2385" y="2906289"/>
            <a:ext cx="38491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שולחן  הוא </a:t>
            </a:r>
            <a:r>
              <a:rPr lang="he-IL" sz="2400" b="1" dirty="0"/>
              <a:t>שם עצם מוחשי </a:t>
            </a:r>
            <a:r>
              <a:rPr lang="he-IL" sz="2400" dirty="0"/>
              <a:t>כי ניתן לראות אותו ולגעת בו.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444" y1="16596" x2="66444" y2="29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4489" y="4693982"/>
            <a:ext cx="2085319" cy="2178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53" y="1402662"/>
            <a:ext cx="4046135" cy="2926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04401" y="2172890"/>
            <a:ext cx="429135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מרק, צלחת ,ומחשב </a:t>
            </a:r>
          </a:p>
          <a:p>
            <a:r>
              <a:rPr lang="he-IL" sz="2400" b="1" dirty="0"/>
              <a:t>הם גם שמות </a:t>
            </a:r>
            <a:r>
              <a:rPr lang="he-IL" sz="2800" b="1" dirty="0"/>
              <a:t>עצם מוחשיים</a:t>
            </a:r>
            <a:r>
              <a:rPr lang="he-IL" sz="2400" b="1" dirty="0"/>
              <a:t>.</a:t>
            </a: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3" b="92340" l="9800" r="899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824" y="4329199"/>
            <a:ext cx="2017045" cy="211138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86" b="98857" l="314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4811" y="5384890"/>
            <a:ext cx="1155149" cy="112180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3503" l="0" r="100000">
                        <a14:foregroundMark x1="50444" y1="63109" x2="46667" y2="81206"/>
                        <a14:foregroundMark x1="80889" y1="71694" x2="80222" y2="78654"/>
                        <a14:foregroundMark x1="39111" y1="22042" x2="40000" y2="31323"/>
                        <a14:foregroundMark x1="53333" y1="22738" x2="42222" y2="36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5500" y="5056704"/>
            <a:ext cx="1728350" cy="1655375"/>
          </a:xfrm>
          <a:prstGeom prst="rect">
            <a:avLst/>
          </a:prstGeom>
        </p:spPr>
      </p:pic>
      <p:pic>
        <p:nvPicPr>
          <p:cNvPr id="23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AF6CC14A-CA22-49F5-899E-2D2964FD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" y="3885613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261" y="3691588"/>
            <a:ext cx="3291440" cy="344069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43400" y="397674"/>
            <a:ext cx="7582420" cy="3974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1891" y="1253075"/>
            <a:ext cx="6483143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שם עצם שלא ניתן לחוש באחד מחמשת החושים. </a:t>
            </a:r>
          </a:p>
          <a:p>
            <a:r>
              <a:rPr lang="he-IL" sz="2400" dirty="0"/>
              <a:t>אם שם העצם מתאר משהו שלא ניתן לראות, לשמוע להריח לטעום או לגעת הוא </a:t>
            </a:r>
            <a:r>
              <a:rPr lang="he-IL" sz="3200" b="1" dirty="0"/>
              <a:t>שם עצם מופשט</a:t>
            </a:r>
            <a:r>
              <a:rPr lang="he-IL" sz="3200" dirty="0"/>
              <a:t>.</a:t>
            </a:r>
          </a:p>
          <a:p>
            <a:r>
              <a:rPr lang="he-IL" sz="2400" dirty="0"/>
              <a:t>שם עצם מופשט הוא שם של מושג, תחושה או רגש. </a:t>
            </a: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0" y="2327877"/>
            <a:ext cx="4274925" cy="20440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1532" y="2972387"/>
            <a:ext cx="3366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אנחנו מתחילים להבין</a:t>
            </a:r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" y="3885613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261" y="3691588"/>
            <a:ext cx="3291440" cy="344069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73" y="19025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62396"/>
            <a:ext cx="47304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B050"/>
                </a:solidFill>
              </a:rPr>
              <a:t>רעב</a:t>
            </a:r>
            <a:r>
              <a:rPr lang="he-IL" sz="2400" dirty="0"/>
              <a:t> הוא שם עצם מופשט, כי משמעותו הרגשה שאי אפשר לחוש בה באמצעות החושים שלנו.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7" y="1548272"/>
            <a:ext cx="5822185" cy="31723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2842" y="2502978"/>
            <a:ext cx="51761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מחשבה, חלום, תקוה, חופש, פחד ושנאה</a:t>
            </a:r>
          </a:p>
          <a:p>
            <a:r>
              <a:rPr lang="he-IL" sz="2400" dirty="0"/>
              <a:t>        הם שמות עצם מופשטים.</a:t>
            </a:r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18" y="3883706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261" y="3691588"/>
            <a:ext cx="3291440" cy="344069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02" y="-112830"/>
            <a:ext cx="6630249" cy="42704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8120" y="909868"/>
            <a:ext cx="558428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שֶׁם עֶצֶם פְּרָטִי</a:t>
            </a:r>
            <a:r>
              <a:rPr lang="he-IL" sz="3200" dirty="0"/>
              <a:t> </a:t>
            </a:r>
            <a:r>
              <a:rPr lang="he-IL" sz="2400" dirty="0"/>
              <a:t>= שם או כינוי הניתן לאדם או לבעל-חיים או למקום </a:t>
            </a:r>
            <a:r>
              <a:rPr lang="he-IL" sz="2400" dirty="0" err="1"/>
              <a:t>מסויים</a:t>
            </a:r>
            <a:r>
              <a:rPr lang="he-IL" sz="2400" dirty="0"/>
              <a:t>.</a:t>
            </a:r>
            <a:endParaRPr lang="en-US" sz="2400" dirty="0"/>
          </a:p>
          <a:p>
            <a:endParaRPr lang="he-IL" sz="2400" dirty="0"/>
          </a:p>
          <a:p>
            <a:r>
              <a:rPr lang="he-IL" sz="2400" dirty="0"/>
              <a:t>דוגמאות: </a:t>
            </a:r>
          </a:p>
          <a:p>
            <a:r>
              <a:rPr lang="he-IL" sz="2400" dirty="0"/>
              <a:t>דני, ירושלים, לאקי (=שם של כלב)</a:t>
            </a:r>
            <a:endParaRPr lang="he-IL" sz="32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743" y="2333705"/>
            <a:ext cx="3786459" cy="20631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26805" y="2903602"/>
            <a:ext cx="2644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שם עצם פרטי?</a:t>
            </a:r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05" y="3489177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653" y="2595562"/>
            <a:ext cx="678462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b="1" dirty="0"/>
              <a:t>מהו שם עצם?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0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"/>
    </mc:Choice>
    <mc:Fallback xmlns="">
      <p:transition spd="slow" advTm="3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00" y="2467188"/>
            <a:ext cx="4336369" cy="45330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73" y="19025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62396"/>
            <a:ext cx="47304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50"/>
                </a:solidFill>
              </a:rPr>
              <a:t>נעבור לתרגול</a:t>
            </a:r>
          </a:p>
          <a:p>
            <a:r>
              <a:rPr lang="he-IL" sz="3200" b="1" dirty="0">
                <a:solidFill>
                  <a:srgbClr val="00B050"/>
                </a:solidFill>
              </a:rPr>
              <a:t>הוציאו מחברות עברית</a:t>
            </a:r>
            <a:endParaRPr lang="he-IL" sz="32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44" y="1966491"/>
            <a:ext cx="3843165" cy="2094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69770" y="2598003"/>
            <a:ext cx="2715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יש לך עיפרון?</a:t>
            </a:r>
          </a:p>
          <a:p>
            <a:endParaRPr lang="he-IL" sz="2400" dirty="0"/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8" y="3268591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86" y="2467188"/>
            <a:ext cx="4730483" cy="45330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48" y="19025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62396"/>
            <a:ext cx="47304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50"/>
                </a:solidFill>
              </a:rPr>
              <a:t>הכינו טבלה בת שלוש עמודות שתראה כך:</a:t>
            </a:r>
            <a:endParaRPr lang="he-IL" sz="3200" dirty="0"/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2BFBC7FF-1845-43D5-A1ED-A056E6436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8702"/>
              </p:ext>
            </p:extLst>
          </p:nvPr>
        </p:nvGraphicFramePr>
        <p:xfrm>
          <a:off x="303214" y="2456290"/>
          <a:ext cx="9556749" cy="3509550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3185583">
                  <a:extLst>
                    <a:ext uri="{9D8B030D-6E8A-4147-A177-3AD203B41FA5}">
                      <a16:colId xmlns:a16="http://schemas.microsoft.com/office/drawing/2014/main" val="1817387242"/>
                    </a:ext>
                  </a:extLst>
                </a:gridCol>
                <a:gridCol w="3185583">
                  <a:extLst>
                    <a:ext uri="{9D8B030D-6E8A-4147-A177-3AD203B41FA5}">
                      <a16:colId xmlns:a16="http://schemas.microsoft.com/office/drawing/2014/main" val="4202234572"/>
                    </a:ext>
                  </a:extLst>
                </a:gridCol>
                <a:gridCol w="3185583">
                  <a:extLst>
                    <a:ext uri="{9D8B030D-6E8A-4147-A177-3AD203B41FA5}">
                      <a16:colId xmlns:a16="http://schemas.microsoft.com/office/drawing/2014/main" val="512346931"/>
                    </a:ext>
                  </a:extLst>
                </a:gridCol>
              </a:tblGrid>
              <a:tr h="701910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שם עצם מוחשי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שם עצם מופשט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שם עצם פרטי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23272"/>
                  </a:ext>
                </a:extLst>
              </a:tr>
              <a:tr h="7019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78768"/>
                  </a:ext>
                </a:extLst>
              </a:tr>
              <a:tr h="7019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71655"/>
                  </a:ext>
                </a:extLst>
              </a:tr>
              <a:tr h="7019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93191"/>
                  </a:ext>
                </a:extLst>
              </a:tr>
              <a:tr h="7019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7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9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86" y="2467188"/>
            <a:ext cx="4730483" cy="45330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98" y="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00713" y="690934"/>
            <a:ext cx="54531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50"/>
                </a:solidFill>
              </a:rPr>
              <a:t>לפניכם רשימת מילים סדרו בתוך הטבלה שהכנתם במחברת</a:t>
            </a:r>
            <a:endParaRPr lang="he-IL" sz="32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6CC7F65-8A41-475E-B845-F9E628DCEF01}"/>
              </a:ext>
            </a:extLst>
          </p:cNvPr>
          <p:cNvSpPr/>
          <p:nvPr/>
        </p:nvSpPr>
        <p:spPr>
          <a:xfrm>
            <a:off x="6096000" y="2467188"/>
            <a:ext cx="3305175" cy="4169586"/>
          </a:xfrm>
          <a:prstGeom prst="rect">
            <a:avLst/>
          </a:prstGeom>
          <a:solidFill>
            <a:srgbClr val="087F61"/>
          </a:solidFill>
          <a:ln w="57150">
            <a:solidFill>
              <a:srgbClr val="9D7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כדור רגל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חלום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יעקב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נרות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בקבוק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9697184-CCD5-4CBC-ADBA-7B771859670E}"/>
              </a:ext>
            </a:extLst>
          </p:cNvPr>
          <p:cNvSpPr/>
          <p:nvPr/>
        </p:nvSpPr>
        <p:spPr>
          <a:xfrm>
            <a:off x="2211023" y="2467188"/>
            <a:ext cx="3305175" cy="4169586"/>
          </a:xfrm>
          <a:prstGeom prst="rect">
            <a:avLst/>
          </a:prstGeom>
          <a:solidFill>
            <a:srgbClr val="087F61"/>
          </a:solidFill>
          <a:ln w="57150">
            <a:solidFill>
              <a:srgbClr val="9D7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אהבה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צרפת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עצבות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תל אביב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עט</a:t>
            </a:r>
          </a:p>
        </p:txBody>
      </p:sp>
    </p:spTree>
    <p:extLst>
      <p:ext uri="{BB962C8B-B14F-4D97-AF65-F5344CB8AC3E}">
        <p14:creationId xmlns:p14="http://schemas.microsoft.com/office/powerpoint/2010/main" val="31251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1982" y="-32740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83" y="2401397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7629525" y="357189"/>
            <a:ext cx="4337575" cy="2094060"/>
          </a:xfrm>
          <a:prstGeom prst="wedgeEllipseCallout">
            <a:avLst>
              <a:gd name="adj1" fmla="val 19352"/>
              <a:gd name="adj2" fmla="val 727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/>
              <a:t>שֵׁם עֶצֶם =</a:t>
            </a:r>
            <a:r>
              <a:rPr lang="he-IL" sz="2400" dirty="0"/>
              <a:t>מִלָּה </a:t>
            </a:r>
            <a:r>
              <a:rPr lang="he-IL" sz="2400" dirty="0" err="1"/>
              <a:t>הַמְּצַיֶּנֶת</a:t>
            </a:r>
            <a:r>
              <a:rPr lang="he-IL" sz="2400" dirty="0"/>
              <a:t> אֶת שְׁמוֹ שֶׁל דָּבָר </a:t>
            </a:r>
            <a:r>
              <a:rPr lang="he-IL" sz="2400" dirty="0" err="1"/>
              <a:t>מְסֻיָּם</a:t>
            </a:r>
            <a:endParaRPr lang="en-US" sz="2400" dirty="0"/>
          </a:p>
          <a:p>
            <a:r>
              <a:rPr lang="he-IL" sz="2400" dirty="0"/>
              <a:t>חַי אוֹ צוֹמֵחַ אוֹ דּוֹמֵם</a:t>
            </a:r>
            <a:r>
              <a:rPr lang="he-IL" sz="2400" b="1" dirty="0"/>
              <a:t>.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3271" y="3401268"/>
            <a:ext cx="3298222" cy="34567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93" y="996039"/>
            <a:ext cx="5039099" cy="3131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060" y="1585386"/>
            <a:ext cx="337989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למשל: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פרח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בקבוק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ספר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767" y="5277721"/>
            <a:ext cx="1242658" cy="138329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426" y="5104435"/>
            <a:ext cx="2360568" cy="17535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01" b="9550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996" y="3880449"/>
            <a:ext cx="1868756" cy="2977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980"/>
    </mc:Choice>
    <mc:Fallback xmlns="">
      <p:transition spd="slow" advClick="0" advTm="10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09" y="1722390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6472237" y="0"/>
            <a:ext cx="5382901" cy="2019300"/>
          </a:xfrm>
          <a:prstGeom prst="wedgeEllipseCallout">
            <a:avLst>
              <a:gd name="adj1" fmla="val 18981"/>
              <a:gd name="adj2" fmla="val 61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תנו דוגמאות לשמות עצם </a:t>
            </a:r>
          </a:p>
          <a:p>
            <a:pPr algn="ctr"/>
            <a:r>
              <a:rPr lang="he-IL" sz="2800" dirty="0"/>
              <a:t>הנמצאים בכיתה 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166688" y="342900"/>
            <a:ext cx="6305549" cy="4495801"/>
          </a:xfrm>
          <a:prstGeom prst="wedgeEllipseCallout">
            <a:avLst>
              <a:gd name="adj1" fmla="val -28434"/>
              <a:gd name="adj2" fmla="val 60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pic>
        <p:nvPicPr>
          <p:cNvPr id="9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FCB70380-DB71-42F9-8A76-6CFF246A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657532"/>
            <a:ext cx="2200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09" y="1722390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6472237" y="0"/>
            <a:ext cx="5382901" cy="2019300"/>
          </a:xfrm>
          <a:prstGeom prst="wedgeEllipseCallout">
            <a:avLst>
              <a:gd name="adj1" fmla="val 18981"/>
              <a:gd name="adj2" fmla="val 61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תנו דוגמאות לשמות עצם </a:t>
            </a:r>
          </a:p>
          <a:p>
            <a:pPr algn="ctr"/>
            <a:r>
              <a:rPr lang="he-IL" sz="2800" dirty="0"/>
              <a:t>הנמצאים בחצר בית ספר 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166688" y="342900"/>
            <a:ext cx="6305549" cy="4495801"/>
          </a:xfrm>
          <a:prstGeom prst="wedgeEllipseCallout">
            <a:avLst>
              <a:gd name="adj1" fmla="val -28434"/>
              <a:gd name="adj2" fmla="val 60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pic>
        <p:nvPicPr>
          <p:cNvPr id="9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FCB70380-DB71-42F9-8A76-6CFF246A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657532"/>
            <a:ext cx="2200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55" y="638175"/>
            <a:ext cx="112183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/>
              <a:t>לרוב שמות העצם יש צורת ריבוי.</a:t>
            </a:r>
          </a:p>
          <a:p>
            <a:r>
              <a:rPr lang="he-IL" sz="4800" b="1" dirty="0"/>
              <a:t> כלומר, הם יכולים לבוא ביחיד או ברבים.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3688" y="2614250"/>
            <a:ext cx="4644159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600" b="1" dirty="0"/>
              <a:t>תמונה – תמונות</a:t>
            </a:r>
          </a:p>
          <a:p>
            <a:endParaRPr lang="he-IL" sz="3600" b="1" dirty="0"/>
          </a:p>
          <a:p>
            <a:r>
              <a:rPr lang="he-IL" sz="3600" b="1" dirty="0"/>
              <a:t>● עט- עטים</a:t>
            </a:r>
          </a:p>
          <a:p>
            <a:endParaRPr lang="he-IL" sz="3600" b="1" dirty="0"/>
          </a:p>
          <a:p>
            <a:r>
              <a:rPr lang="he-IL" sz="3600" b="1" dirty="0"/>
              <a:t>● סיר- סירים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139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09" y="1722390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6472237" y="0"/>
            <a:ext cx="5382901" cy="2019300"/>
          </a:xfrm>
          <a:prstGeom prst="wedgeEllipseCallout">
            <a:avLst>
              <a:gd name="adj1" fmla="val 18981"/>
              <a:gd name="adj2" fmla="val 61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/>
              <a:t>תנו דוגמאות לשמות עצם </a:t>
            </a:r>
          </a:p>
          <a:p>
            <a:pPr algn="ctr"/>
            <a:r>
              <a:rPr lang="he-IL" sz="2800" dirty="0"/>
              <a:t>ביחיד וברבים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336862" y="114493"/>
            <a:ext cx="6341169" cy="4543039"/>
          </a:xfrm>
          <a:prstGeom prst="wedgeEllipseCallout">
            <a:avLst>
              <a:gd name="adj1" fmla="val -28434"/>
              <a:gd name="adj2" fmla="val 60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pic>
        <p:nvPicPr>
          <p:cNvPr id="102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8C4CD3DE-A331-4226-B944-D5098489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657532"/>
            <a:ext cx="2200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00" y="2467188"/>
            <a:ext cx="4336369" cy="45330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73" y="190250"/>
            <a:ext cx="5822185" cy="2786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62396"/>
            <a:ext cx="47304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50"/>
                </a:solidFill>
              </a:rPr>
              <a:t>נעבור לתרגול</a:t>
            </a:r>
          </a:p>
          <a:p>
            <a:r>
              <a:rPr lang="he-IL" sz="3200" b="1" dirty="0">
                <a:solidFill>
                  <a:srgbClr val="00B050"/>
                </a:solidFill>
              </a:rPr>
              <a:t>הוציאו מחברות עברית</a:t>
            </a:r>
            <a:endParaRPr lang="he-IL" sz="320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44" y="1966491"/>
            <a:ext cx="3843165" cy="2094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69770" y="2598003"/>
            <a:ext cx="2715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יש לך עיפרון?</a:t>
            </a:r>
          </a:p>
          <a:p>
            <a:endParaRPr lang="he-IL" sz="2400" dirty="0"/>
          </a:p>
        </p:txBody>
      </p:sp>
      <p:pic>
        <p:nvPicPr>
          <p:cNvPr id="16" name="Picture 2" descr="סטודנטים, כיתה, איקון. Class., כיתה, סוג, שולחן., קבץ, בית ספר, אנשים,  room., קבץ, הפרד, חינוך, סטודנטים, וקטור, לאלף, icon | CanStock">
            <a:extLst>
              <a:ext uri="{FF2B5EF4-FFF2-40B4-BE49-F238E27FC236}">
                <a16:creationId xmlns:a16="http://schemas.microsoft.com/office/drawing/2014/main" id="{0100077F-2B34-4B46-BD75-BF29D67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957" r="93506">
                        <a14:foregroundMark x1="88312" y1="36986" x2="73160" y2="89041"/>
                        <a14:foregroundMark x1="93506" y1="45662" x2="89610" y2="57991"/>
                        <a14:foregroundMark x1="74459" y1="35616" x2="67100" y2="40183"/>
                        <a14:foregroundMark x1="76623" y1="32877" x2="78788" y2="32877"/>
                        <a14:foregroundMark x1="11688" y1="83105" x2="32035" y2="87671"/>
                        <a14:foregroundMark x1="38528" y1="58447" x2="1645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8" y="3268591"/>
            <a:ext cx="3002855" cy="2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01" l="608" r="97872">
                        <a14:foregroundMark x1="85714" y1="13043" x2="79939" y2="56522"/>
                        <a14:foregroundMark x1="85714" y1="13913" x2="94833" y2="19420"/>
                        <a14:foregroundMark x1="88146" y1="40870" x2="88146" y2="53623"/>
                        <a14:foregroundMark x1="91185" y1="27246" x2="92401" y2="41739"/>
                        <a14:foregroundMark x1="71733" y1="31594" x2="67781" y2="48696"/>
                        <a14:foregroundMark x1="86626" y1="6087" x2="88754" y2="13043"/>
                        <a14:foregroundMark x1="15502" y1="6087" x2="0" y2="46667"/>
                        <a14:foregroundMark x1="81459" y1="81449" x2="80547" y2="95942"/>
                        <a14:foregroundMark x1="88754" y1="4638" x2="97872" y2="20290"/>
                        <a14:foregroundMark x1="82675" y1="24638" x2="72340" y2="2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56" y="4495086"/>
            <a:ext cx="3298035" cy="345228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-958645" y="-4203"/>
            <a:ext cx="12341835" cy="6272267"/>
          </a:xfrm>
          <a:prstGeom prst="wedgeEllipseCallout">
            <a:avLst>
              <a:gd name="adj1" fmla="val 45032"/>
              <a:gd name="adj2" fmla="val 328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A9544F2-FEDD-4752-A9FA-FD8E9F22EB0D}"/>
              </a:ext>
            </a:extLst>
          </p:cNvPr>
          <p:cNvSpPr txBox="1"/>
          <p:nvPr/>
        </p:nvSpPr>
        <p:spPr>
          <a:xfrm>
            <a:off x="209309" y="437602"/>
            <a:ext cx="8920630" cy="5388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בֵּין הַמִּלִּים שֶׁלִּפְנֵיכֶם מִסְתַּתְּרִים שִׁבְעָה שְׁמוֹת עֶצֶם (גַּם בְּיָחִיד                וְגַם בָּרַבִּים). הֶעְתִּיקוּ לַמַּחְבֶּרֶת רַק אֶת שְׁמוֹת הָעֶצֶם. </a:t>
            </a:r>
          </a:p>
          <a:p>
            <a:pPr algn="r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שָׁעוֹן, אָכַלְתִּי, מִטְרִיָּה, גָּזַרְנוּ, וִילוֹן, אֵצֶל, תַּכְשִׁיטִים,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עִתּוֹן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, צִיּוּרִים, לִפְנֵי, מִשְׁקָפַיִם, נִרְדַּם, דַּי.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כָּעֵת, הֶעְתִּיקוּ, לְפִי הַסֵּדֶר, אֶת הָאוֹת הָרִאשׁוֹנָה שֶׁל כָּל מִלָּה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שֶׁסִּמַּנְתֶּם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r">
              <a:lnSpc>
                <a:spcPct val="150000"/>
              </a:lnSpc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         מָה קִבַּלְתֶּם? </a:t>
            </a:r>
            <a:endParaRPr lang="he-IL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6A214BDA-526E-479A-9BBF-6D6466E3E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14517"/>
              </p:ext>
            </p:extLst>
          </p:nvPr>
        </p:nvGraphicFramePr>
        <p:xfrm>
          <a:off x="1061642" y="4201750"/>
          <a:ext cx="7023513" cy="58667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03359">
                  <a:extLst>
                    <a:ext uri="{9D8B030D-6E8A-4147-A177-3AD203B41FA5}">
                      <a16:colId xmlns:a16="http://schemas.microsoft.com/office/drawing/2014/main" val="3202899384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4144226266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920618635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3906128931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2872536096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341041298"/>
                    </a:ext>
                  </a:extLst>
                </a:gridCol>
                <a:gridCol w="1003359">
                  <a:extLst>
                    <a:ext uri="{9D8B030D-6E8A-4147-A177-3AD203B41FA5}">
                      <a16:colId xmlns:a16="http://schemas.microsoft.com/office/drawing/2014/main" val="3720076330"/>
                    </a:ext>
                  </a:extLst>
                </a:gridCol>
              </a:tblGrid>
              <a:tr h="58667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6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|0.2|0.8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574</Words>
  <Application>Microsoft Office PowerPoint</Application>
  <PresentationFormat>מסך רחב</PresentationFormat>
  <Paragraphs>102</Paragraphs>
  <Slides>22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David</vt:lpstr>
      <vt:lpstr>Wingdings</vt:lpstr>
      <vt:lpstr>Wingdings 3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Edna Tawil</cp:lastModifiedBy>
  <cp:revision>85</cp:revision>
  <dcterms:created xsi:type="dcterms:W3CDTF">2018-02-05T10:28:09Z</dcterms:created>
  <dcterms:modified xsi:type="dcterms:W3CDTF">2021-12-06T14:17:19Z</dcterms:modified>
</cp:coreProperties>
</file>