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64" r:id="rId3"/>
    <p:sldId id="257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66" d="100"/>
          <a:sy n="66" d="100"/>
        </p:scale>
        <p:origin x="18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F8DA7-C867-4D27-A59E-B8F7BD251905}" type="datetimeFigureOut">
              <a:rPr lang="he-IL" smtClean="0"/>
              <a:t>ג'/תשרי/תשפ"א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FE090-EA75-416F-BAF6-FD8302AC202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60380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F8DA7-C867-4D27-A59E-B8F7BD251905}" type="datetimeFigureOut">
              <a:rPr lang="he-IL" smtClean="0"/>
              <a:t>ג'/תשרי/תשפ"א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FE090-EA75-416F-BAF6-FD8302AC202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84443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F8DA7-C867-4D27-A59E-B8F7BD251905}" type="datetimeFigureOut">
              <a:rPr lang="he-IL" smtClean="0"/>
              <a:t>ג'/תשרי/תשפ"א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FE090-EA75-416F-BAF6-FD8302AC202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78898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F8DA7-C867-4D27-A59E-B8F7BD251905}" type="datetimeFigureOut">
              <a:rPr lang="he-IL" smtClean="0"/>
              <a:t>ג'/תשרי/תשפ"א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FE090-EA75-416F-BAF6-FD8302AC202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30267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F8DA7-C867-4D27-A59E-B8F7BD251905}" type="datetimeFigureOut">
              <a:rPr lang="he-IL" smtClean="0"/>
              <a:t>ג'/תשרי/תשפ"א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FE090-EA75-416F-BAF6-FD8302AC202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98697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F8DA7-C867-4D27-A59E-B8F7BD251905}" type="datetimeFigureOut">
              <a:rPr lang="he-IL" smtClean="0"/>
              <a:t>ג'/תשרי/תשפ"א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FE090-EA75-416F-BAF6-FD8302AC202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30773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F8DA7-C867-4D27-A59E-B8F7BD251905}" type="datetimeFigureOut">
              <a:rPr lang="he-IL" smtClean="0"/>
              <a:t>ג'/תשרי/תשפ"א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FE090-EA75-416F-BAF6-FD8302AC202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38721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F8DA7-C867-4D27-A59E-B8F7BD251905}" type="datetimeFigureOut">
              <a:rPr lang="he-IL" smtClean="0"/>
              <a:t>ג'/תשרי/תשפ"א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FE090-EA75-416F-BAF6-FD8302AC202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72050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F8DA7-C867-4D27-A59E-B8F7BD251905}" type="datetimeFigureOut">
              <a:rPr lang="he-IL" smtClean="0"/>
              <a:t>ג'/תשרי/תשפ"א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FE090-EA75-416F-BAF6-FD8302AC202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96145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F8DA7-C867-4D27-A59E-B8F7BD251905}" type="datetimeFigureOut">
              <a:rPr lang="he-IL" smtClean="0"/>
              <a:t>ג'/תשרי/תשפ"א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FE090-EA75-416F-BAF6-FD8302AC202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38200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F8DA7-C867-4D27-A59E-B8F7BD251905}" type="datetimeFigureOut">
              <a:rPr lang="he-IL" smtClean="0"/>
              <a:t>ג'/תשרי/תשפ"א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FE090-EA75-416F-BAF6-FD8302AC202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22232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EF8DA7-C867-4D27-A59E-B8F7BD251905}" type="datetimeFigureOut">
              <a:rPr lang="he-IL" smtClean="0"/>
              <a:t>ג'/תשרי/תשפ"א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8FE090-EA75-416F-BAF6-FD8302AC202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65010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he.wikipedia.org/wiki/%D7%9E%D7%99%D7%9D" TargetMode="External"/><Relationship Id="rId7" Type="http://schemas.openxmlformats.org/officeDocument/2006/relationships/hyperlink" Target="https://he.wikipedia.org/wiki/%D7%92%D7%A9%D7%9D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he.wikipedia.org/wiki/%D7%92%D7%9C%D7%95%D7%98%D7%9F" TargetMode="External"/><Relationship Id="rId5" Type="http://schemas.openxmlformats.org/officeDocument/2006/relationships/hyperlink" Target="https://he.wikipedia.org/wiki/%D7%91%D7%A8%D7%96%D7%9C" TargetMode="External"/><Relationship Id="rId4" Type="http://schemas.openxmlformats.org/officeDocument/2006/relationships/hyperlink" Target="https://he.wikipedia.org/wiki/%D7%93%D7%92%D7%9F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justice.gov.il/NR/rdonlyres/D3697D34-66DD-42F8-B12F-9AD570FB6C7E/11103/2164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15CAEB7-6894-4FF3-B492-34DFD2FBAE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756" y="4498848"/>
            <a:ext cx="10762488" cy="1207008"/>
          </a:xfrm>
        </p:spPr>
        <p:txBody>
          <a:bodyPr>
            <a:normAutofit/>
          </a:bodyPr>
          <a:lstStyle/>
          <a:p>
            <a:r>
              <a:rPr lang="he-IL" b="1"/>
              <a:t>"המסע לארץ ישראל"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C32358C4-EEC0-40AF-BAB6-6B6293DD1B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2268" y="5669280"/>
            <a:ext cx="9427464" cy="722376"/>
          </a:xfrm>
        </p:spPr>
        <p:txBody>
          <a:bodyPr>
            <a:normAutofit/>
          </a:bodyPr>
          <a:lstStyle/>
          <a:p>
            <a:endParaRPr lang="he-IL" dirty="0"/>
          </a:p>
        </p:txBody>
      </p:sp>
      <p:pic>
        <p:nvPicPr>
          <p:cNvPr id="1030" name="Picture 6" descr="מפת נדודים בדרך מאתיופיה לישראל - הקשר הרב דורי">
            <a:extLst>
              <a:ext uri="{FF2B5EF4-FFF2-40B4-BE49-F238E27FC236}">
                <a16:creationId xmlns:a16="http://schemas.microsoft.com/office/drawing/2014/main" id="{BB59900D-D773-4B7E-AD61-0862066006F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33" r="-2" b="-2"/>
          <a:stretch/>
        </p:blipFill>
        <p:spPr bwMode="auto">
          <a:xfrm>
            <a:off x="609600" y="320749"/>
            <a:ext cx="5212080" cy="3856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B6375111-306C-49EA-9DD1-79A2ED78FA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96000" y="1251845"/>
            <a:ext cx="0" cy="21209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2" name="Picture 8" descr="שיר של יום - זיקה לעם ולארץ">
            <a:extLst>
              <a:ext uri="{FF2B5EF4-FFF2-40B4-BE49-F238E27FC236}">
                <a16:creationId xmlns:a16="http://schemas.microsoft.com/office/drawing/2014/main" id="{DA6344A3-B81B-43C3-89F0-B7BBA8BD1AB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17" r="5" b="5"/>
          <a:stretch/>
        </p:blipFill>
        <p:spPr bwMode="auto">
          <a:xfrm>
            <a:off x="6370320" y="320109"/>
            <a:ext cx="5212080" cy="3857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20112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8DBA731-7385-4CA8-8DC4-5024EC771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dirty="0">
                <a:latin typeface="Arial" panose="020B0604020202020204" pitchFamily="34" charset="0"/>
                <a:cs typeface="Arial" panose="020B0604020202020204" pitchFamily="34" charset="0"/>
              </a:rPr>
              <a:t>הידעת???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2459F5E7-DBA9-47E2-8854-3BA6F8F114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e-IL" dirty="0"/>
              <a:t>אתיופיה נמצאת בצפון אפריקה.</a:t>
            </a:r>
          </a:p>
          <a:p>
            <a:r>
              <a:rPr lang="he-IL" dirty="0"/>
              <a:t>עיר הבירה: "אדיס אבבה"</a:t>
            </a:r>
          </a:p>
          <a:p>
            <a:r>
              <a:rPr lang="he-IL" dirty="0"/>
              <a:t>השפה האתיופית נקראת "אמהרית"</a:t>
            </a:r>
          </a:p>
          <a:p>
            <a:r>
              <a:rPr lang="he-IL" dirty="0"/>
              <a:t>ירושלים נקראת בפי האתיופים "</a:t>
            </a:r>
            <a:r>
              <a:rPr lang="he-IL" dirty="0" err="1"/>
              <a:t>ירוסלם</a:t>
            </a:r>
            <a:r>
              <a:rPr lang="he-IL" dirty="0"/>
              <a:t>"</a:t>
            </a:r>
          </a:p>
          <a:p>
            <a:r>
              <a:rPr lang="he-IL" dirty="0"/>
              <a:t>20,000 איש עזבו את אתיופיה בשנות 1977-1985 כדי להגיע לארץ ישראל.  4000 איש מתוכם מתו בדרך.</a:t>
            </a:r>
          </a:p>
          <a:p>
            <a:r>
              <a:rPr lang="he-IL" dirty="0"/>
              <a:t>היהודים הגיעו לסודן ושם התעכבו כשנתיים במחנות פליטים. הם התאכזבו מאד שלא הגיעו מיד לישראל.</a:t>
            </a:r>
          </a:p>
          <a:p>
            <a:r>
              <a:rPr lang="he-IL" dirty="0"/>
              <a:t>כשהגיעו לישראל התקשו ללמוד את השפה העברית ולהתרגל למנהגים של הישראלים. כמו כן סבלו מגזענות (יחס מעליב והפליה בגלל השונות שלהם)</a:t>
            </a:r>
          </a:p>
        </p:txBody>
      </p:sp>
      <p:pic>
        <p:nvPicPr>
          <p:cNvPr id="4" name="Picture 2" descr="אתיופיה Ethiopia">
            <a:extLst>
              <a:ext uri="{FF2B5EF4-FFF2-40B4-BE49-F238E27FC236}">
                <a16:creationId xmlns:a16="http://schemas.microsoft.com/office/drawing/2014/main" id="{EE08A55F-F815-4E07-88F4-7428646F2F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422" y="475495"/>
            <a:ext cx="4122104" cy="3112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251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>
            <a:extLst>
              <a:ext uri="{FF2B5EF4-FFF2-40B4-BE49-F238E27FC236}">
                <a16:creationId xmlns:a16="http://schemas.microsoft.com/office/drawing/2014/main" id="{DDBADA30-CA5B-4F13-BA5B-606C078AEE83}"/>
              </a:ext>
            </a:extLst>
          </p:cNvPr>
          <p:cNvSpPr/>
          <p:nvPr/>
        </p:nvSpPr>
        <p:spPr>
          <a:xfrm>
            <a:off x="3219157" y="770226"/>
            <a:ext cx="6096000" cy="1270476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he-IL" sz="2400" dirty="0">
                <a:latin typeface="Calibri" panose="020F0502020204030204" pitchFamily="34" charset="0"/>
                <a:ea typeface="Calibri" panose="020F0502020204030204" pitchFamily="34" charset="0"/>
              </a:rPr>
              <a:t>הַמַּסָּע לְאֶרֶץ יִשְׂרָאֵל.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he-IL" b="1" dirty="0">
                <a:latin typeface="Calibri" panose="020F0502020204030204" pitchFamily="34" charset="0"/>
                <a:ea typeface="Calibri" panose="020F0502020204030204" pitchFamily="34" charset="0"/>
              </a:rPr>
              <a:t>מילים:</a:t>
            </a:r>
            <a:r>
              <a:rPr lang="he-IL" dirty="0">
                <a:latin typeface="Calibri" panose="020F0502020204030204" pitchFamily="34" charset="0"/>
                <a:ea typeface="Calibri" panose="020F0502020204030204" pitchFamily="34" charset="0"/>
              </a:rPr>
              <a:t> חיים </a:t>
            </a:r>
            <a:r>
              <a:rPr lang="he-IL" dirty="0" err="1">
                <a:latin typeface="Calibri" panose="020F0502020204030204" pitchFamily="34" charset="0"/>
                <a:ea typeface="Calibri" panose="020F0502020204030204" pitchFamily="34" charset="0"/>
              </a:rPr>
              <a:t>אידיסיס</a:t>
            </a:r>
            <a:r>
              <a:rPr lang="he-IL" dirty="0"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he-IL" b="1" dirty="0">
                <a:latin typeface="Calibri" panose="020F0502020204030204" pitchFamily="34" charset="0"/>
                <a:ea typeface="Calibri" panose="020F0502020204030204" pitchFamily="34" charset="0"/>
              </a:rPr>
              <a:t>לחן: </a:t>
            </a:r>
            <a:r>
              <a:rPr lang="he-IL" dirty="0">
                <a:latin typeface="Calibri" panose="020F0502020204030204" pitchFamily="34" charset="0"/>
                <a:ea typeface="Calibri" panose="020F0502020204030204" pitchFamily="34" charset="0"/>
              </a:rPr>
              <a:t>שלמה גרוניך</a:t>
            </a: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he-IL" b="1" dirty="0">
                <a:latin typeface="Calibri" panose="020F0502020204030204" pitchFamily="34" charset="0"/>
                <a:ea typeface="Calibri" panose="020F0502020204030204" pitchFamily="34" charset="0"/>
              </a:rPr>
              <a:t>ביצוע: </a:t>
            </a:r>
            <a:r>
              <a:rPr lang="he-IL" dirty="0">
                <a:latin typeface="Calibri" panose="020F0502020204030204" pitchFamily="34" charset="0"/>
                <a:ea typeface="Calibri" panose="020F0502020204030204" pitchFamily="34" charset="0"/>
              </a:rPr>
              <a:t>שלמה גרוניך ומקהלת שבא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he-IL" dirty="0"/>
          </a:p>
        </p:txBody>
      </p:sp>
      <p:sp>
        <p:nvSpPr>
          <p:cNvPr id="4" name="מלבן 3">
            <a:extLst>
              <a:ext uri="{FF2B5EF4-FFF2-40B4-BE49-F238E27FC236}">
                <a16:creationId xmlns:a16="http://schemas.microsoft.com/office/drawing/2014/main" id="{9F60605B-34EF-4664-A7AC-0AC33495AD0B}"/>
              </a:ext>
            </a:extLst>
          </p:cNvPr>
          <p:cNvSpPr/>
          <p:nvPr/>
        </p:nvSpPr>
        <p:spPr>
          <a:xfrm>
            <a:off x="7920110" y="2040702"/>
            <a:ext cx="3474719" cy="45342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he-IL" b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הַיָּרֵחַ מַשְׁגִּיחַ מֵעָל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  <a:br>
              <a:rPr lang="en-US" b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he-IL" b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עַל גַּבִּי שַׂק הָאֹכֶל הַדַּל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  <a:br>
              <a:rPr lang="en-US" b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he-IL" b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הַמִּדְבָּר מִתַּחְתַּי, אֵין סוֹפו לְפָנִים</a:t>
            </a:r>
            <a:br>
              <a:rPr lang="en-US" b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he-IL" b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וְאִמִּי מַבְטִיחָה לְאַחַי הַקְּטַנִּים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endParaRPr lang="en-US" sz="1600" b="1" dirty="0">
              <a:solidFill>
                <a:schemeClr val="accent4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he-IL" b="1" dirty="0">
                <a:latin typeface="Calibri" panose="020F0502020204030204" pitchFamily="34" charset="0"/>
                <a:ea typeface="Calibri" panose="020F0502020204030204" pitchFamily="34" charset="0"/>
              </a:rPr>
              <a:t>עוֹד מְעַט, עוֹד קְצָת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  <a:b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he-IL" b="1" dirty="0">
                <a:latin typeface="Calibri" panose="020F0502020204030204" pitchFamily="34" charset="0"/>
                <a:ea typeface="Calibri" panose="020F0502020204030204" pitchFamily="34" charset="0"/>
              </a:rPr>
              <a:t>לְהָרִים רַגְלַיִם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  <a:b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he-IL" b="1" dirty="0">
                <a:latin typeface="Calibri" panose="020F0502020204030204" pitchFamily="34" charset="0"/>
                <a:ea typeface="Calibri" panose="020F0502020204030204" pitchFamily="34" charset="0"/>
              </a:rPr>
              <a:t>מַאֲמָץ אַחֲרוֹן לִפְנֵי יְרוּשָׁלַיִם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r" rtl="1">
              <a:lnSpc>
                <a:spcPct val="107000"/>
              </a:lnSpc>
              <a:spcAft>
                <a:spcPts val="800"/>
              </a:spcAft>
            </a:pPr>
            <a:r>
              <a:rPr lang="he-IL" b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2</a:t>
            </a:r>
            <a:r>
              <a:rPr lang="he-IL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.  </a:t>
            </a:r>
            <a:r>
              <a:rPr lang="he-IL" b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אוֹר יָרֵחַ, הַחֲזֵק מַעֲמָד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  <a:br>
              <a:rPr lang="en-US" b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he-IL" b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</a:t>
            </a:r>
            <a:r>
              <a:rPr lang="he-IL" b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שַׂק הָאֹכֶל שֶׁלָּנוּ אָבַד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  <a:br>
              <a:rPr lang="en-US" b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he-IL" b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</a:t>
            </a:r>
            <a:r>
              <a:rPr lang="he-IL" b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הַמִּדְבָּר לא נִגְמָר, יְלָלוֹת שֶׁל תַּנִּים</a:t>
            </a:r>
            <a:br>
              <a:rPr lang="en-US" b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he-IL" b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    וְאִמִּי מַרְגִּיעָה אֶת אַחַי הַקְּטַנִּים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endParaRPr lang="en-US" sz="1600" b="1" dirty="0">
              <a:solidFill>
                <a:schemeClr val="accent4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he-IL" b="1" dirty="0">
                <a:latin typeface="Calibri" panose="020F0502020204030204" pitchFamily="34" charset="0"/>
                <a:ea typeface="Calibri" panose="020F0502020204030204" pitchFamily="34" charset="0"/>
              </a:rPr>
              <a:t>עוֹד מְעַט, עוֹד קְצָת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  <a:b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he-IL" b="1" dirty="0">
                <a:latin typeface="Calibri" panose="020F0502020204030204" pitchFamily="34" charset="0"/>
                <a:ea typeface="Calibri" panose="020F0502020204030204" pitchFamily="34" charset="0"/>
              </a:rPr>
              <a:t>בְּקָרוֹב נִגָּאֵל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  <a:b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he-IL" b="1" dirty="0">
                <a:latin typeface="Calibri" panose="020F0502020204030204" pitchFamily="34" charset="0"/>
                <a:ea typeface="Calibri" panose="020F0502020204030204" pitchFamily="34" charset="0"/>
              </a:rPr>
              <a:t>לא נַפְסִיק לָלֶכֶת לְאֶרֶץ יִשְׂרָאֵל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3DF7E4C5-CD81-4AAF-9A09-658EC3560899}"/>
              </a:ext>
            </a:extLst>
          </p:cNvPr>
          <p:cNvSpPr/>
          <p:nvPr/>
        </p:nvSpPr>
        <p:spPr>
          <a:xfrm>
            <a:off x="1359879" y="561838"/>
            <a:ext cx="3254324" cy="5525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rtl="1">
              <a:lnSpc>
                <a:spcPct val="107000"/>
              </a:lnSpc>
              <a:spcAft>
                <a:spcPts val="800"/>
              </a:spcAft>
            </a:pPr>
            <a:r>
              <a:rPr lang="he-IL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3</a:t>
            </a:r>
            <a:r>
              <a:rPr lang="he-IL" dirty="0">
                <a:latin typeface="Calibri" panose="020F0502020204030204" pitchFamily="34" charset="0"/>
                <a:ea typeface="Calibri" panose="020F0502020204030204" pitchFamily="34" charset="0"/>
              </a:rPr>
              <a:t>. </a:t>
            </a:r>
            <a:r>
              <a:rPr lang="he-IL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וּבַלַּיְלָה תָּקְפוּ שׁוֹדְדִים</a:t>
            </a:r>
            <a:br>
              <a:rPr lang="en-US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he-IL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בְּסַכִּין, גַּם בְּחֶרֶב חַדָּה</a:t>
            </a:r>
            <a:r>
              <a:rPr lang="en-US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  <a:br>
              <a:rPr lang="en-US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he-IL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בַּמִּדְבָּר דַּם אִמִּי, הַיָּרֵחַ עֵדִי</a:t>
            </a:r>
            <a:br>
              <a:rPr lang="en-US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he-IL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וַאֲנִי מַבְטִיחָה לְאַחַי הַקְּטַנִּים</a:t>
            </a:r>
            <a:r>
              <a:rPr lang="en-US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endParaRPr lang="en-US" sz="16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he-IL" b="1" dirty="0">
                <a:latin typeface="Calibri" panose="020F0502020204030204" pitchFamily="34" charset="0"/>
                <a:ea typeface="Calibri" panose="020F0502020204030204" pitchFamily="34" charset="0"/>
              </a:rPr>
              <a:t>עוֹד מְעַט, עוֹד קְצָת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  <a:b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he-IL" b="1" dirty="0">
                <a:latin typeface="Calibri" panose="020F0502020204030204" pitchFamily="34" charset="0"/>
                <a:ea typeface="Calibri" panose="020F0502020204030204" pitchFamily="34" charset="0"/>
              </a:rPr>
              <a:t>יִתְגַּשֵּׁם הַחֲלוֹם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  <a:b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he-IL" b="1" dirty="0">
                <a:latin typeface="Calibri" panose="020F0502020204030204" pitchFamily="34" charset="0"/>
                <a:ea typeface="Calibri" panose="020F0502020204030204" pitchFamily="34" charset="0"/>
              </a:rPr>
              <a:t>עוֹד מְעַט נַגִּיעַ לְאֶרֶץ יִשְׂרָאֵל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rtl="1">
              <a:lnSpc>
                <a:spcPct val="107000"/>
              </a:lnSpc>
              <a:spcAft>
                <a:spcPts val="800"/>
              </a:spcAft>
            </a:pPr>
            <a:r>
              <a:rPr lang="he-IL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4</a:t>
            </a:r>
            <a:r>
              <a:rPr lang="he-IL" dirty="0">
                <a:latin typeface="Calibri" panose="020F0502020204030204" pitchFamily="34" charset="0"/>
                <a:ea typeface="Calibri" panose="020F0502020204030204" pitchFamily="34" charset="0"/>
              </a:rPr>
              <a:t>.  </a:t>
            </a:r>
            <a:r>
              <a:rPr lang="he-IL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בַּיָּרֵחַ דְּמוּתָהּ שֶׁל אִמִּי</a:t>
            </a:r>
            <a:br>
              <a:rPr lang="en-US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he-IL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מַבִּיטָה בִּי; אִמָּא, אַל </a:t>
            </a:r>
            <a:r>
              <a:rPr lang="he-IL" b="1" dirty="0" err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תֵּעָלְמִי</a:t>
            </a:r>
            <a:r>
              <a:rPr lang="en-US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  <a:br>
              <a:rPr lang="en-US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he-IL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לוּ </a:t>
            </a:r>
            <a:r>
              <a:rPr lang="he-IL" b="1" dirty="0" err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הָיְתָה</a:t>
            </a:r>
            <a:r>
              <a:rPr lang="he-IL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לְצִדִּי, הִיא </a:t>
            </a:r>
            <a:r>
              <a:rPr lang="he-IL" b="1" dirty="0" err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הָיְתָה</a:t>
            </a:r>
            <a:r>
              <a:rPr lang="he-IL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יְכוֹלָה</a:t>
            </a:r>
            <a:br>
              <a:rPr lang="en-US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he-IL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לְשַׁכְנֵעַ אוֹתָם שֶׁאֲנִי יְהוּדִי</a:t>
            </a:r>
            <a:r>
              <a:rPr lang="en-US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16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he-IL" b="1" dirty="0">
                <a:latin typeface="Calibri" panose="020F0502020204030204" pitchFamily="34" charset="0"/>
                <a:ea typeface="Calibri" panose="020F0502020204030204" pitchFamily="34" charset="0"/>
              </a:rPr>
              <a:t>עוֹד מְעַט, עוֹד קְצָת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  <a:b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he-IL" b="1" dirty="0">
                <a:latin typeface="Calibri" panose="020F0502020204030204" pitchFamily="34" charset="0"/>
                <a:ea typeface="Calibri" panose="020F0502020204030204" pitchFamily="34" charset="0"/>
              </a:rPr>
              <a:t>בְּקָרוֹב נִגָּאֵל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  <a:b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he-IL" b="1" dirty="0">
                <a:latin typeface="Calibri" panose="020F0502020204030204" pitchFamily="34" charset="0"/>
                <a:ea typeface="Calibri" panose="020F0502020204030204" pitchFamily="34" charset="0"/>
              </a:rPr>
              <a:t>לא נַפְסִיק לָלֶכֶת לְאֶרֶץ יִשְׂרָאֵל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he-IL" b="1" dirty="0">
                <a:latin typeface="Calibri" panose="020F0502020204030204" pitchFamily="34" charset="0"/>
                <a:ea typeface="Calibri" panose="020F0502020204030204" pitchFamily="34" charset="0"/>
              </a:rPr>
              <a:t>עוֹד מְעַט, עוֹד קְצָת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  <a:b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he-IL" b="1" dirty="0">
                <a:latin typeface="Calibri" panose="020F0502020204030204" pitchFamily="34" charset="0"/>
                <a:ea typeface="Calibri" panose="020F0502020204030204" pitchFamily="34" charset="0"/>
              </a:rPr>
              <a:t>לְהָרִים </a:t>
            </a:r>
            <a:r>
              <a:rPr lang="he-IL" b="1" dirty="0" err="1">
                <a:latin typeface="Calibri" panose="020F0502020204030204" pitchFamily="34" charset="0"/>
                <a:ea typeface="Calibri" panose="020F0502020204030204" pitchFamily="34" charset="0"/>
              </a:rPr>
              <a:t>עֵינַיִם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  <a:b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he-IL" b="1" dirty="0">
                <a:latin typeface="Calibri" panose="020F0502020204030204" pitchFamily="34" charset="0"/>
                <a:ea typeface="Calibri" panose="020F0502020204030204" pitchFamily="34" charset="0"/>
              </a:rPr>
              <a:t>מַאֲמָץ אַחֲרוֹן לִפְנֵי יְרוּשָׁלַיִם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7925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70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149" name="Picture 72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כותרת 1">
            <a:extLst>
              <a:ext uri="{FF2B5EF4-FFF2-40B4-BE49-F238E27FC236}">
                <a16:creationId xmlns:a16="http://schemas.microsoft.com/office/drawing/2014/main" id="{254517E1-7221-4E04-8E17-0F60725C3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57206" y="225083"/>
            <a:ext cx="5614875" cy="2031923"/>
          </a:xfrm>
        </p:spPr>
        <p:txBody>
          <a:bodyPr>
            <a:normAutofit fontScale="90000"/>
          </a:bodyPr>
          <a:lstStyle/>
          <a:p>
            <a:pPr algn="ctr"/>
            <a:br>
              <a:rPr lang="he-IL" sz="1100" dirty="0">
                <a:solidFill>
                  <a:srgbClr val="000000"/>
                </a:solidFill>
              </a:rPr>
            </a:br>
            <a:br>
              <a:rPr lang="he-IL" sz="1100" dirty="0">
                <a:solidFill>
                  <a:srgbClr val="000000"/>
                </a:solidFill>
              </a:rPr>
            </a:br>
            <a:r>
              <a:rPr lang="he-IL" sz="2700" dirty="0">
                <a:solidFill>
                  <a:srgbClr val="000000"/>
                </a:solidFill>
              </a:rPr>
              <a:t> </a:t>
            </a:r>
            <a:r>
              <a:rPr lang="he-IL" sz="2700" u="sng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פתח את המחברת וכתוב כותרת :</a:t>
            </a:r>
            <a:br>
              <a:rPr lang="he-IL" sz="2700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</a:br>
            <a:br>
              <a:rPr lang="he-IL" sz="2700" dirty="0">
                <a:solidFill>
                  <a:srgbClr val="000000"/>
                </a:solidFill>
                <a:latin typeface="BN Sharon New" panose="00000500000000000000" pitchFamily="2" charset="-79"/>
                <a:ea typeface="+mn-ea"/>
                <a:cs typeface="BN Sharon New" panose="00000500000000000000" pitchFamily="2" charset="-79"/>
              </a:rPr>
            </a:br>
            <a:r>
              <a:rPr lang="he-IL" sz="2700" dirty="0">
                <a:solidFill>
                  <a:srgbClr val="000000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"המסע לארץ ישראל"</a:t>
            </a:r>
            <a:br>
              <a:rPr lang="he-IL" sz="2700" dirty="0">
                <a:solidFill>
                  <a:srgbClr val="000000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he-IL" sz="2700" dirty="0">
                <a:solidFill>
                  <a:srgbClr val="000000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e-IL" sz="2700" dirty="0">
                <a:solidFill>
                  <a:srgbClr val="000000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מילים:</a:t>
            </a:r>
            <a:r>
              <a:rPr lang="he-IL" sz="27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חיים </a:t>
            </a:r>
            <a:r>
              <a:rPr lang="he-IL" sz="27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אידיסיס</a:t>
            </a:r>
            <a:r>
              <a:rPr lang="he-IL" sz="27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he-IL" sz="2700" dirty="0">
                <a:solidFill>
                  <a:srgbClr val="000000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לחן:</a:t>
            </a:r>
            <a:r>
              <a:rPr lang="he-IL" sz="27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שלמה גרוניך</a:t>
            </a:r>
            <a:br>
              <a:rPr lang="he-IL" sz="2700" dirty="0">
                <a:solidFill>
                  <a:srgbClr val="000000"/>
                </a:solidFill>
                <a:latin typeface="BN Sharon New" panose="00000500000000000000" pitchFamily="2" charset="-79"/>
                <a:cs typeface="BN Sharon New" panose="00000500000000000000" pitchFamily="2" charset="-79"/>
              </a:rPr>
            </a:br>
            <a:endParaRPr lang="he-IL" sz="1100" dirty="0">
              <a:solidFill>
                <a:srgbClr val="000000"/>
              </a:solidFill>
              <a:latin typeface="BN Sharon New" panose="00000500000000000000" pitchFamily="2" charset="-79"/>
              <a:cs typeface="BN Sharon New" panose="00000500000000000000" pitchFamily="2" charset="-79"/>
            </a:endParaRPr>
          </a:p>
        </p:txBody>
      </p:sp>
      <p:sp>
        <p:nvSpPr>
          <p:cNvPr id="6150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A7364BC2-4B13-4160-89DC-345A43D23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57933" y="2421682"/>
            <a:ext cx="7254218" cy="3639289"/>
          </a:xfrm>
        </p:spPr>
        <p:txBody>
          <a:bodyPr anchor="ctr">
            <a:normAutofit lnSpcReduction="10000"/>
          </a:bodyPr>
          <a:lstStyle/>
          <a:p>
            <a:endParaRPr lang="he-IL" sz="1700" dirty="0">
              <a:solidFill>
                <a:srgbClr val="000000"/>
              </a:solidFill>
            </a:endParaRPr>
          </a:p>
          <a:p>
            <a:endParaRPr lang="he-IL" sz="1700" dirty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he-IL" sz="2400" dirty="0">
                <a:solidFill>
                  <a:srgbClr val="000000"/>
                </a:solidFill>
              </a:rPr>
              <a:t>בחר </a:t>
            </a:r>
            <a:r>
              <a:rPr lang="he-IL" sz="2400" u="sng" dirty="0">
                <a:solidFill>
                  <a:srgbClr val="000000"/>
                </a:solidFill>
              </a:rPr>
              <a:t>בית אחד מהשיר </a:t>
            </a:r>
            <a:r>
              <a:rPr lang="he-IL" sz="2400" dirty="0">
                <a:solidFill>
                  <a:srgbClr val="000000"/>
                </a:solidFill>
              </a:rPr>
              <a:t>שהכי הרשים אותך וצייר אותו!</a:t>
            </a:r>
          </a:p>
          <a:p>
            <a:pPr marL="514350" indent="-514350">
              <a:buFont typeface="+mj-lt"/>
              <a:buAutoNum type="arabicPeriod"/>
            </a:pPr>
            <a:r>
              <a:rPr lang="he-IL" sz="2400" dirty="0">
                <a:solidFill>
                  <a:srgbClr val="000000"/>
                </a:solidFill>
              </a:rPr>
              <a:t>מדוע בחרת לצייר </a:t>
            </a:r>
            <a:r>
              <a:rPr lang="he-IL" sz="2400" dirty="0" err="1">
                <a:solidFill>
                  <a:srgbClr val="000000"/>
                </a:solidFill>
              </a:rPr>
              <a:t>דוקא</a:t>
            </a:r>
            <a:r>
              <a:rPr lang="he-IL" sz="2400" dirty="0">
                <a:solidFill>
                  <a:srgbClr val="000000"/>
                </a:solidFill>
              </a:rPr>
              <a:t> את הבית הזה?</a:t>
            </a:r>
          </a:p>
          <a:p>
            <a:pPr marL="514350" indent="-514350">
              <a:buFont typeface="+mj-lt"/>
              <a:buAutoNum type="arabicPeriod"/>
            </a:pPr>
            <a:r>
              <a:rPr lang="he-IL" sz="2400" dirty="0">
                <a:solidFill>
                  <a:srgbClr val="000000"/>
                </a:solidFill>
              </a:rPr>
              <a:t>בחר שני צמדים של חרוזים בשיר והעתק אותם למחברת שלך.</a:t>
            </a:r>
          </a:p>
          <a:p>
            <a:pPr marL="514350" indent="-514350">
              <a:buFont typeface="+mj-lt"/>
              <a:buAutoNum type="arabicPeriod"/>
            </a:pPr>
            <a:r>
              <a:rPr lang="he-IL" sz="2400" dirty="0">
                <a:solidFill>
                  <a:srgbClr val="000000"/>
                </a:solidFill>
              </a:rPr>
              <a:t>מי מספר את הסיפור בשיר?</a:t>
            </a:r>
          </a:p>
          <a:p>
            <a:pPr marL="514350" indent="-514350">
              <a:buFont typeface="+mj-lt"/>
              <a:buAutoNum type="arabicPeriod"/>
            </a:pPr>
            <a:r>
              <a:rPr lang="he-IL" sz="2400" dirty="0">
                <a:solidFill>
                  <a:srgbClr val="000000"/>
                </a:solidFill>
              </a:rPr>
              <a:t>כתוב מהו "המוטיב החוזר" בשיר ומה הוא מסמל?</a:t>
            </a:r>
          </a:p>
          <a:p>
            <a:pPr marL="514350" indent="-514350">
              <a:buFont typeface="+mj-lt"/>
              <a:buAutoNum type="arabicPeriod"/>
            </a:pPr>
            <a:r>
              <a:rPr lang="he-IL" sz="2400" dirty="0">
                <a:solidFill>
                  <a:srgbClr val="000000"/>
                </a:solidFill>
              </a:rPr>
              <a:t>מה למדת מהשיר אודות המסע לארץ ישראל?</a:t>
            </a:r>
          </a:p>
          <a:p>
            <a:pPr marL="514350" indent="-514350">
              <a:buFont typeface="+mj-lt"/>
              <a:buAutoNum type="arabicPeriod"/>
            </a:pPr>
            <a:endParaRPr lang="he-IL" sz="2400" dirty="0">
              <a:solidFill>
                <a:srgbClr val="000000"/>
              </a:solidFill>
            </a:endParaRPr>
          </a:p>
          <a:p>
            <a:endParaRPr lang="he-IL" sz="1700" dirty="0">
              <a:solidFill>
                <a:srgbClr val="000000"/>
              </a:solidFill>
            </a:endParaRPr>
          </a:p>
          <a:p>
            <a:endParaRPr lang="he-IL" sz="1700" dirty="0">
              <a:solidFill>
                <a:srgbClr val="000000"/>
              </a:solidFill>
            </a:endParaRPr>
          </a:p>
        </p:txBody>
      </p:sp>
      <p:pic>
        <p:nvPicPr>
          <p:cNvPr id="4" name="Picture 4" descr="ניהול ידע- טפסים">
            <a:extLst>
              <a:ext uri="{FF2B5EF4-FFF2-40B4-BE49-F238E27FC236}">
                <a16:creationId xmlns:a16="http://schemas.microsoft.com/office/drawing/2014/main" id="{ECF0C830-627F-4CB8-90FD-725AC18CE3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9952" y="1578006"/>
            <a:ext cx="3858105" cy="3472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9004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טוקול עם ציורי קיר - TheMarker Cafe">
            <a:extLst>
              <a:ext uri="{FF2B5EF4-FFF2-40B4-BE49-F238E27FC236}">
                <a16:creationId xmlns:a16="http://schemas.microsoft.com/office/drawing/2014/main" id="{58495CCD-7342-454E-94FE-5C9FF3B8609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929"/>
          <a:stretch/>
        </p:blipFill>
        <p:spPr bwMode="auto">
          <a:xfrm>
            <a:off x="590539" y="376523"/>
            <a:ext cx="10853265" cy="61049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Freeform 5">
            <a:extLst>
              <a:ext uri="{FF2B5EF4-FFF2-40B4-BE49-F238E27FC236}">
                <a16:creationId xmlns:a16="http://schemas.microsoft.com/office/drawing/2014/main" id="{3CD9DF72-87A3-404E-A828-84CBF11A8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 flipH="1">
            <a:off x="0" y="998175"/>
            <a:ext cx="6017172" cy="5859825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 w="50800" cap="sq" cmpd="dbl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/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2AE5BEDD-F33D-4FEE-B69E-991316499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448" y="1913950"/>
            <a:ext cx="4204137" cy="1342754"/>
          </a:xfrm>
        </p:spPr>
        <p:txBody>
          <a:bodyPr>
            <a:normAutofit/>
          </a:bodyPr>
          <a:lstStyle/>
          <a:p>
            <a:pPr algn="ctr"/>
            <a:r>
              <a:rPr lang="he-IL" sz="3600" dirty="0">
                <a:latin typeface="Arial" panose="020B0604020202020204" pitchFamily="34" charset="0"/>
                <a:cs typeface="Arial" panose="020B0604020202020204" pitchFamily="34" charset="0"/>
              </a:rPr>
              <a:t>מושגים השייכים לעדה האתיופית:</a:t>
            </a:r>
          </a:p>
        </p:txBody>
      </p: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20E3A342-4D61-4E3F-AF90-1AB42AEB96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87051" y="3337139"/>
            <a:ext cx="935420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E910D891-9810-4293-852A-EEE2E299FE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6056" y="3548372"/>
            <a:ext cx="4088687" cy="2112517"/>
          </a:xfrm>
        </p:spPr>
        <p:txBody>
          <a:bodyPr anchor="ctr">
            <a:normAutofit/>
          </a:bodyPr>
          <a:lstStyle/>
          <a:p>
            <a:r>
              <a:rPr lang="he-IL" sz="3200" dirty="0" err="1"/>
              <a:t>טוקול</a:t>
            </a:r>
            <a:r>
              <a:rPr lang="he-IL" sz="3200" dirty="0"/>
              <a:t>- בקתה אתיופית</a:t>
            </a:r>
            <a:endParaRPr lang="he-IL" sz="2400" dirty="0"/>
          </a:p>
          <a:p>
            <a:endParaRPr lang="he-IL" sz="1800" dirty="0"/>
          </a:p>
        </p:txBody>
      </p:sp>
    </p:spTree>
    <p:extLst>
      <p:ext uri="{BB962C8B-B14F-4D97-AF65-F5344CB8AC3E}">
        <p14:creationId xmlns:p14="http://schemas.microsoft.com/office/powerpoint/2010/main" val="12692837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מהי ברכת פת הנקראת &quot;אנג'רה&quot; (כלשון יהודי אתיופיה) או לְחוּח (כלשון יהודי  תימן) העשויה מחמשת מיני דגן? ומה הדין אם קבע עליה סעודה? - masoret">
            <a:extLst>
              <a:ext uri="{FF2B5EF4-FFF2-40B4-BE49-F238E27FC236}">
                <a16:creationId xmlns:a16="http://schemas.microsoft.com/office/drawing/2014/main" id="{D11C5776-1088-4517-8E94-A95488684F8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375" r="-1" b="51"/>
          <a:stretch/>
        </p:blipFill>
        <p:spPr bwMode="auto">
          <a:xfrm>
            <a:off x="20" y="10"/>
            <a:ext cx="1218893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6" name="Freeform: Shape 136">
            <a:extLst>
              <a:ext uri="{FF2B5EF4-FFF2-40B4-BE49-F238E27FC236}">
                <a16:creationId xmlns:a16="http://schemas.microsoft.com/office/drawing/2014/main" id="{5E8D2E83-FB3A-40E7-A9E5-7AB389D612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23809"/>
            <a:ext cx="11016943" cy="2262375"/>
          </a:xfrm>
          <a:custGeom>
            <a:avLst/>
            <a:gdLst>
              <a:gd name="connsiteX0" fmla="*/ 0 w 11016943"/>
              <a:gd name="connsiteY0" fmla="*/ 0 h 2262375"/>
              <a:gd name="connsiteX1" fmla="*/ 9969166 w 11016943"/>
              <a:gd name="connsiteY1" fmla="*/ 0 h 2262375"/>
              <a:gd name="connsiteX2" fmla="*/ 11016943 w 11016943"/>
              <a:gd name="connsiteY2" fmla="*/ 2262375 h 2262375"/>
              <a:gd name="connsiteX3" fmla="*/ 4942050 w 11016943"/>
              <a:gd name="connsiteY3" fmla="*/ 2262375 h 2262375"/>
              <a:gd name="connsiteX4" fmla="*/ 4582160 w 11016943"/>
              <a:gd name="connsiteY4" fmla="*/ 2262375 h 2262375"/>
              <a:gd name="connsiteX5" fmla="*/ 0 w 11016943"/>
              <a:gd name="connsiteY5" fmla="*/ 2262375 h 2262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016943" h="2262375">
                <a:moveTo>
                  <a:pt x="0" y="0"/>
                </a:moveTo>
                <a:lnTo>
                  <a:pt x="9969166" y="0"/>
                </a:lnTo>
                <a:lnTo>
                  <a:pt x="11016943" y="2262375"/>
                </a:lnTo>
                <a:lnTo>
                  <a:pt x="4942050" y="2262375"/>
                </a:lnTo>
                <a:lnTo>
                  <a:pt x="4582160" y="2262375"/>
                </a:lnTo>
                <a:lnTo>
                  <a:pt x="0" y="2262375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032CF757-72A0-49B8-860F-CB4BFA3759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8062" y="4185749"/>
            <a:ext cx="9265771" cy="622836"/>
          </a:xfrm>
        </p:spPr>
        <p:txBody>
          <a:bodyPr vert="horz" lIns="91440" tIns="45720" rIns="91440" bIns="45720" rtlCol="0">
            <a:normAutofit/>
          </a:bodyPr>
          <a:lstStyle/>
          <a:p>
            <a:pPr algn="r" rtl="0"/>
            <a:r>
              <a:rPr lang="he-IL" sz="3600" dirty="0" err="1"/>
              <a:t>אינג'ארה</a:t>
            </a:r>
            <a:r>
              <a:rPr lang="he-IL" sz="3600" dirty="0"/>
              <a:t>- לחם אתיופי</a:t>
            </a:r>
            <a:r>
              <a:rPr lang="en-US" sz="3600" dirty="0"/>
              <a:t> </a:t>
            </a:r>
          </a:p>
        </p:txBody>
      </p:sp>
      <p:sp>
        <p:nvSpPr>
          <p:cNvPr id="3078" name="Content Placeholder 3077">
            <a:extLst>
              <a:ext uri="{FF2B5EF4-FFF2-40B4-BE49-F238E27FC236}">
                <a16:creationId xmlns:a16="http://schemas.microsoft.com/office/drawing/2014/main" id="{0D40FDCD-8B52-457D-ACE4-5D7F1FA277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8063" y="4856921"/>
            <a:ext cx="9565028" cy="1249240"/>
          </a:xfrm>
        </p:spPr>
        <p:txBody>
          <a:bodyPr>
            <a:normAutofit fontScale="92500" lnSpcReduction="20000"/>
          </a:bodyPr>
          <a:lstStyle/>
          <a:p>
            <a:r>
              <a:rPr lang="he-IL" dirty="0"/>
              <a:t>החומרים המשמשים להכנת </a:t>
            </a:r>
            <a:r>
              <a:rPr lang="he-IL" dirty="0" err="1"/>
              <a:t>האינג'רה</a:t>
            </a:r>
            <a:r>
              <a:rPr lang="he-IL" dirty="0"/>
              <a:t> הם </a:t>
            </a:r>
            <a:r>
              <a:rPr lang="he-IL" u="sng" dirty="0">
                <a:hlinkClick r:id="rId3" tooltip="מים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מים</a:t>
            </a:r>
            <a:r>
              <a:rPr lang="he-IL" u="sng" dirty="0"/>
              <a:t> וטף</a:t>
            </a:r>
            <a:r>
              <a:rPr lang="he-IL" dirty="0"/>
              <a:t>. הטף הוא </a:t>
            </a:r>
            <a:r>
              <a:rPr lang="he-IL" dirty="0">
                <a:hlinkClick r:id="rId4" tooltip="דגן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דגן</a:t>
            </a:r>
            <a:r>
              <a:rPr lang="he-IL" dirty="0"/>
              <a:t> עגול, זעיר בגודלו, עשיר ב</a:t>
            </a:r>
            <a:r>
              <a:rPr lang="he-IL" dirty="0">
                <a:hlinkClick r:id="rId5" tooltip="ברזל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ברזל</a:t>
            </a:r>
            <a:r>
              <a:rPr lang="he-IL" dirty="0"/>
              <a:t> ואינו מכיל </a:t>
            </a:r>
            <a:r>
              <a:rPr lang="he-IL" dirty="0">
                <a:hlinkClick r:id="rId6" tooltip="גלוטן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גלוטן</a:t>
            </a:r>
            <a:r>
              <a:rPr lang="he-IL" dirty="0"/>
              <a:t>. לפיכך, הטף איננו מתאים להכנת לחם המצריך תפיחה מרובה. הטף גדל באזורים מוגבהים בעלי </a:t>
            </a:r>
            <a:r>
              <a:rPr lang="he-IL" u="sng" dirty="0"/>
              <a:t>כמות </a:t>
            </a:r>
            <a:r>
              <a:rPr lang="he-IL" u="sng" dirty="0">
                <a:hlinkClick r:id="rId7" tooltip="גשם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גשם</a:t>
            </a:r>
            <a:r>
              <a:rPr lang="he-IL" u="sng" dirty="0"/>
              <a:t> מספקת</a:t>
            </a:r>
            <a:r>
              <a:rPr lang="he-IL" dirty="0"/>
              <a:t>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750944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1BD4C46-8DF4-42C9-8EF8-EC39D81C2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he-IL" sz="3600" dirty="0" err="1">
                <a:latin typeface="Arial" panose="020B0604020202020204" pitchFamily="34" charset="0"/>
                <a:cs typeface="Arial" panose="020B0604020202020204" pitchFamily="34" charset="0"/>
              </a:rPr>
              <a:t>סיגד</a:t>
            </a:r>
            <a:r>
              <a:rPr lang="he-IL" sz="3600" dirty="0">
                <a:latin typeface="Arial" panose="020B0604020202020204" pitchFamily="34" charset="0"/>
                <a:cs typeface="Arial" panose="020B0604020202020204" pitchFamily="34" charset="0"/>
              </a:rPr>
              <a:t>- חג שחל </a:t>
            </a:r>
            <a:r>
              <a:rPr lang="he-IL" sz="3600" dirty="0" err="1">
                <a:latin typeface="Arial" panose="020B0604020202020204" pitchFamily="34" charset="0"/>
                <a:cs typeface="Arial" panose="020B0604020202020204" pitchFamily="34" charset="0"/>
              </a:rPr>
              <a:t>בכט</a:t>
            </a:r>
            <a:r>
              <a:rPr lang="he-IL" sz="3600" dirty="0">
                <a:latin typeface="Arial" panose="020B0604020202020204" pitchFamily="34" charset="0"/>
                <a:cs typeface="Arial" panose="020B0604020202020204" pitchFamily="34" charset="0"/>
              </a:rPr>
              <a:t>' חשון.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D7BF03F2-EF2A-4EE6-8B36-78FFA4E2E8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6431"/>
            <a:ext cx="10515600" cy="4840532"/>
          </a:xfrm>
        </p:spPr>
        <p:txBody>
          <a:bodyPr>
            <a:normAutofit fontScale="62500" lnSpcReduction="20000"/>
          </a:bodyPr>
          <a:lstStyle/>
          <a:p>
            <a:r>
              <a:rPr lang="he-IL" dirty="0"/>
              <a:t>חג </a:t>
            </a:r>
            <a:r>
              <a:rPr lang="he-IL" dirty="0" err="1"/>
              <a:t>הסיגְד</a:t>
            </a:r>
            <a:r>
              <a:rPr lang="he-IL" dirty="0"/>
              <a:t> חל בכל שנה בתאריך </a:t>
            </a:r>
            <a:r>
              <a:rPr lang="he-IL" u="sng" dirty="0"/>
              <a:t>כ"ט בחשוון,</a:t>
            </a:r>
            <a:r>
              <a:rPr lang="he-IL" dirty="0"/>
              <a:t> והוא מועד מרכזי בלוח השנה של יהודי אתיופיה.</a:t>
            </a:r>
          </a:p>
          <a:p>
            <a:endParaRPr lang="he-IL" dirty="0"/>
          </a:p>
          <a:p>
            <a:r>
              <a:rPr lang="he-IL" dirty="0"/>
              <a:t>בחג </a:t>
            </a:r>
            <a:r>
              <a:rPr lang="he-IL" dirty="0" err="1"/>
              <a:t>הסיגד</a:t>
            </a:r>
            <a:r>
              <a:rPr lang="he-IL" dirty="0"/>
              <a:t> יהודי אתיופיה מזכירים את </a:t>
            </a:r>
            <a:r>
              <a:rPr lang="he-IL" u="sng" dirty="0"/>
              <a:t>הברית שנכרתה בין ה' לעם ישראל במתן תורה בהר סיני, וחודשה בזמן שיבת ציון על ידי עזרא הסופר. </a:t>
            </a:r>
          </a:p>
          <a:p>
            <a:pPr marL="0" indent="0">
              <a:buNone/>
            </a:pPr>
            <a:r>
              <a:rPr lang="he-IL" dirty="0"/>
              <a:t>יהודי אתיופיה ממשיכים מסורת זו של חידוש הברית בכל שנה ושנה כדי להזכיר לבני הקהילה את חשיבות קיום חלקנו בברית - שמירת מצוות התורה. </a:t>
            </a:r>
            <a:r>
              <a:rPr lang="he-IL" u="sng" dirty="0"/>
              <a:t>באמצעות  צום ותפילות  מקיימים יהודי אתיופיה חשבון נפש  ותיקון ציבורי.</a:t>
            </a:r>
          </a:p>
          <a:p>
            <a:endParaRPr lang="he-IL" u="sng" dirty="0"/>
          </a:p>
          <a:p>
            <a:r>
              <a:rPr lang="he-IL" dirty="0"/>
              <a:t>היבט נוסף של החג הוא </a:t>
            </a:r>
            <a:r>
              <a:rPr lang="he-IL" u="sng" dirty="0"/>
              <a:t>הגעגועים לירושלים והשאיפה להגיע לארץ ישראל. </a:t>
            </a:r>
            <a:r>
              <a:rPr lang="he-IL" dirty="0"/>
              <a:t>בשבתם באתיופיה האמינו היהודים שהודות למחויבותם לברית עם ה' המתבטאת בקיום המצוות הם יזכו להגיע לארץ ישראל ולירושלים. </a:t>
            </a:r>
          </a:p>
          <a:p>
            <a:pPr marL="0" indent="0">
              <a:buNone/>
            </a:pPr>
            <a:r>
              <a:rPr lang="he-IL" dirty="0"/>
              <a:t> היבט זה חשוב גם היום מכיוון שיהודים רבים עדיין חיים בגולה והתפילות של העם היהודי לבניית בית המקדש נמשכות.</a:t>
            </a:r>
          </a:p>
          <a:p>
            <a:endParaRPr lang="he-IL" dirty="0"/>
          </a:p>
          <a:p>
            <a:r>
              <a:rPr lang="he-IL" dirty="0"/>
              <a:t>בתאריך 30.6.08 נקבע בכנסת </a:t>
            </a:r>
            <a:r>
              <a:rPr lang="he-IL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חוק חג </a:t>
            </a:r>
            <a:r>
              <a:rPr lang="he-IL" dirty="0" err="1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הסיגד</a:t>
            </a:r>
            <a:r>
              <a:rPr lang="he-IL" dirty="0"/>
              <a:t>. החל מתאריך זה חג </a:t>
            </a:r>
            <a:r>
              <a:rPr lang="he-IL" dirty="0" err="1"/>
              <a:t>הסיגד</a:t>
            </a:r>
            <a:r>
              <a:rPr lang="he-IL" dirty="0"/>
              <a:t> הוא מועד רשמי במדינת ישראל, ולא חגה של קהילת יהודי אתיופיה בלבד.</a:t>
            </a:r>
          </a:p>
          <a:p>
            <a:pPr marL="0" indent="0">
              <a:buNone/>
            </a:pPr>
            <a:br>
              <a:rPr lang="he-IL" dirty="0"/>
            </a:b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6004511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חג הסיגד, כ&quot;ט בחשוון - פורטל עובדי הוראה | מרחב פדגוגי">
            <a:extLst>
              <a:ext uri="{FF2B5EF4-FFF2-40B4-BE49-F238E27FC236}">
                <a16:creationId xmlns:a16="http://schemas.microsoft.com/office/drawing/2014/main" id="{C8E9E031-481F-4539-A879-ABB3F2CAE55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55" r="18179"/>
          <a:stretch/>
        </p:blipFill>
        <p:spPr bwMode="auto">
          <a:xfrm>
            <a:off x="20" y="10"/>
            <a:ext cx="9141724" cy="6863475"/>
          </a:xfrm>
          <a:custGeom>
            <a:avLst/>
            <a:gdLst/>
            <a:ahLst/>
            <a:cxnLst/>
            <a:rect l="l" t="t" r="r" b="b"/>
            <a:pathLst>
              <a:path w="9141744" h="6863485">
                <a:moveTo>
                  <a:pt x="0" y="0"/>
                </a:moveTo>
                <a:lnTo>
                  <a:pt x="5963051" y="0"/>
                </a:lnTo>
                <a:lnTo>
                  <a:pt x="9141744" y="6863485"/>
                </a:lnTo>
                <a:lnTo>
                  <a:pt x="0" y="6863485"/>
                </a:lnTo>
                <a:lnTo>
                  <a:pt x="0" y="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חג הסיגד - אתר לבנה מבית קרן תל''י">
            <a:extLst>
              <a:ext uri="{FF2B5EF4-FFF2-40B4-BE49-F238E27FC236}">
                <a16:creationId xmlns:a16="http://schemas.microsoft.com/office/drawing/2014/main" id="{503D6662-09A6-4918-8BA3-996F5A552C1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26" r="22853" b="1"/>
          <a:stretch/>
        </p:blipFill>
        <p:spPr bwMode="auto">
          <a:xfrm>
            <a:off x="5790353" y="10"/>
            <a:ext cx="6401647" cy="6852984"/>
          </a:xfrm>
          <a:custGeom>
            <a:avLst/>
            <a:gdLst/>
            <a:ahLst/>
            <a:cxnLst/>
            <a:rect l="l" t="t" r="r" b="b"/>
            <a:pathLst>
              <a:path w="6401647" h="6852994">
                <a:moveTo>
                  <a:pt x="354282" y="0"/>
                </a:moveTo>
                <a:lnTo>
                  <a:pt x="6401647" y="0"/>
                </a:lnTo>
                <a:lnTo>
                  <a:pt x="6401647" y="6852994"/>
                </a:lnTo>
                <a:lnTo>
                  <a:pt x="0" y="6852994"/>
                </a:lnTo>
                <a:lnTo>
                  <a:pt x="0" y="6852993"/>
                </a:lnTo>
                <a:lnTo>
                  <a:pt x="3528116" y="6852993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77238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ערכת נושא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ערכת נושא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ערכת נושא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608</Words>
  <Application>Microsoft Office PowerPoint</Application>
  <PresentationFormat>מסך רחב</PresentationFormat>
  <Paragraphs>46</Paragraphs>
  <Slides>8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8</vt:i4>
      </vt:variant>
    </vt:vector>
  </HeadingPairs>
  <TitlesOfParts>
    <vt:vector size="13" baseType="lpstr">
      <vt:lpstr>Arial</vt:lpstr>
      <vt:lpstr>BN Sharon New</vt:lpstr>
      <vt:lpstr>Calibri</vt:lpstr>
      <vt:lpstr>Calibri Light</vt:lpstr>
      <vt:lpstr>Office Theme</vt:lpstr>
      <vt:lpstr>"המסע לארץ ישראל"</vt:lpstr>
      <vt:lpstr>הידעת???</vt:lpstr>
      <vt:lpstr>מצגת של PowerPoint‏</vt:lpstr>
      <vt:lpstr>   פתח את המחברת וכתוב כותרת :  "המסע לארץ ישראל"  מילים: חיים אידיסיס,  לחן: שלמה גרוניך </vt:lpstr>
      <vt:lpstr>מושגים השייכים לעדה האתיופית:</vt:lpstr>
      <vt:lpstr>אינג'ארה- לחם אתיופי </vt:lpstr>
      <vt:lpstr>סיגד- חג שחל בכט' חשון.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"המסע לארץ ישראל"</dc:title>
  <dc:creator>שרה אליאב</dc:creator>
  <cp:lastModifiedBy>שרה אליאב</cp:lastModifiedBy>
  <cp:revision>7</cp:revision>
  <dcterms:created xsi:type="dcterms:W3CDTF">2020-09-21T10:27:48Z</dcterms:created>
  <dcterms:modified xsi:type="dcterms:W3CDTF">2020-09-21T11:17:16Z</dcterms:modified>
</cp:coreProperties>
</file>