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2" r:id="rId4"/>
  </p:sldMasterIdLst>
  <p:notesMasterIdLst>
    <p:notesMasterId r:id="rId18"/>
  </p:notesMasterIdLst>
  <p:sldIdLst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79909" autoAdjust="0"/>
  </p:normalViewPr>
  <p:slideViewPr>
    <p:cSldViewPr showGuides="1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0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343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7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63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4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9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1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9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8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jpe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jpeg" /><Relationship Id="rId5" Type="http://schemas.openxmlformats.org/officeDocument/2006/relationships/image" Target="../media/image14.png" /><Relationship Id="rId4" Type="http://schemas.openxmlformats.org/officeDocument/2006/relationships/image" Target="../media/image1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7" Type="http://schemas.openxmlformats.org/officeDocument/2006/relationships/image" Target="../media/image10.jpeg" /><Relationship Id="rId2" Type="http://schemas.openxmlformats.org/officeDocument/2006/relationships/image" Target="../media/image17.gi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1C06A10-48D5-4772-B986-355945E2F20D}"/>
              </a:ext>
            </a:extLst>
          </p:cNvPr>
          <p:cNvSpPr txBox="1"/>
          <p:nvPr/>
        </p:nvSpPr>
        <p:spPr>
          <a:xfrm>
            <a:off x="703301" y="486386"/>
            <a:ext cx="8208912" cy="6486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6000" b="1" dirty="0">
                <a:latin typeface="David" panose="020E0502060401010101" pitchFamily="34" charset="-79"/>
                <a:cs typeface="David" panose="020E0502060401010101" pitchFamily="34" charset="-79"/>
              </a:rPr>
              <a:t>חִידָה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                             </a:t>
            </a: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מָה מְשֻׁתָּף ל – </a:t>
            </a: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endParaRPr 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נָסוּ לַחֲשֹׁב.... </a:t>
            </a:r>
          </a:p>
          <a:p>
            <a:pPr algn="r">
              <a:lnSpc>
                <a:spcPct val="150000"/>
              </a:lnSpc>
            </a:pPr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עַל מָה נִלְמָד הַיּוֹם??</a:t>
            </a:r>
            <a:r>
              <a:rPr lang="he-IL" dirty="0"/>
              <a:t>                                       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©        ברכי דהאן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4" descr="עגלת תינוק מגיל לידה | רשת חנויות מוצצים">
            <a:extLst>
              <a:ext uri="{FF2B5EF4-FFF2-40B4-BE49-F238E27FC236}">
                <a16:creationId xmlns:a16="http://schemas.microsoft.com/office/drawing/2014/main" id="{C4A91E7A-D7D8-4E1C-8E1A-3A5C3AA28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89" y="2132856"/>
            <a:ext cx="1489124" cy="1489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כדור ספוג קשיח 200 מ">
            <a:extLst>
              <a:ext uri="{FF2B5EF4-FFF2-40B4-BE49-F238E27FC236}">
                <a16:creationId xmlns:a16="http://schemas.microsoft.com/office/drawing/2014/main" id="{6607C6D7-696A-49D4-83CB-2822A1C6B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4640" r="6534" b="9177"/>
          <a:stretch/>
        </p:blipFill>
        <p:spPr bwMode="auto">
          <a:xfrm>
            <a:off x="1453588" y="3931083"/>
            <a:ext cx="1128045" cy="11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7530A1-CACD-4F98-9B0A-8671B45EC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/>
        </p:blipFill>
        <p:spPr bwMode="auto">
          <a:xfrm>
            <a:off x="5102299" y="3988069"/>
            <a:ext cx="1723281" cy="10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חלום על פי חכמת הקבלה - קבלה, מדע ומשמעות החיים - הרב מיכאל לייטמן">
            <a:extLst>
              <a:ext uri="{FF2B5EF4-FFF2-40B4-BE49-F238E27FC236}">
                <a16:creationId xmlns:a16="http://schemas.microsoft.com/office/drawing/2014/main" id="{069B48C5-68C6-4B90-998C-5B8DD7E3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99" y="2368359"/>
            <a:ext cx="1653443" cy="10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משאלה מהטבע - Home | Facebook">
            <a:extLst>
              <a:ext uri="{FF2B5EF4-FFF2-40B4-BE49-F238E27FC236}">
                <a16:creationId xmlns:a16="http://schemas.microsoft.com/office/drawing/2014/main" id="{65BC2376-B6EE-419D-9E5B-8F3119B14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7" t="57666" r="24881" b="32209"/>
          <a:stretch/>
        </p:blipFill>
        <p:spPr bwMode="auto">
          <a:xfrm>
            <a:off x="2923485" y="3021732"/>
            <a:ext cx="178675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E151465-FF5E-4480-B585-C3C8DF9CB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799" y="3904094"/>
            <a:ext cx="662900" cy="1272767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5611ECB-1B37-49A3-965A-C7618C8238CA}"/>
              </a:ext>
            </a:extLst>
          </p:cNvPr>
          <p:cNvSpPr txBox="1"/>
          <p:nvPr/>
        </p:nvSpPr>
        <p:spPr>
          <a:xfrm>
            <a:off x="3073232" y="4327797"/>
            <a:ext cx="1465620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נְתַנְיָה </a:t>
            </a:r>
          </a:p>
        </p:txBody>
      </p:sp>
      <p:pic>
        <p:nvPicPr>
          <p:cNvPr id="1032" name="Picture 8" descr="מיכל דליות מייעצת: איך לחזק את הביטחון העצמי של ילד בן ארבע | מעריב">
            <a:extLst>
              <a:ext uri="{FF2B5EF4-FFF2-40B4-BE49-F238E27FC236}">
                <a16:creationId xmlns:a16="http://schemas.microsoft.com/office/drawing/2014/main" id="{23AA43DF-989C-45FF-A643-C0899DAA8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t="3194" r="24069"/>
          <a:stretch/>
        </p:blipFill>
        <p:spPr bwMode="auto">
          <a:xfrm>
            <a:off x="964493" y="2677041"/>
            <a:ext cx="909865" cy="105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בועת מחשבה: ענן 17">
            <a:extLst>
              <a:ext uri="{FF2B5EF4-FFF2-40B4-BE49-F238E27FC236}">
                <a16:creationId xmlns:a16="http://schemas.microsoft.com/office/drawing/2014/main" id="{EC5D9935-1004-4F46-8239-FB546A36329C}"/>
              </a:ext>
            </a:extLst>
          </p:cNvPr>
          <p:cNvSpPr/>
          <p:nvPr/>
        </p:nvSpPr>
        <p:spPr>
          <a:xfrm>
            <a:off x="2267744" y="2244920"/>
            <a:ext cx="1896561" cy="554211"/>
          </a:xfrm>
          <a:prstGeom prst="cloudCallout">
            <a:avLst>
              <a:gd name="adj1" fmla="val -52663"/>
              <a:gd name="adj2" fmla="val 865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קוֹרְאִים לִי יוֹסִי</a:t>
            </a:r>
          </a:p>
        </p:txBody>
      </p:sp>
    </p:spTree>
    <p:extLst>
      <p:ext uri="{BB962C8B-B14F-4D97-AF65-F5344CB8AC3E}">
        <p14:creationId xmlns:p14="http://schemas.microsoft.com/office/powerpoint/2010/main" val="49504207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1">
            <a:extLst>
              <a:ext uri="{FF2B5EF4-FFF2-40B4-BE49-F238E27FC236}">
                <a16:creationId xmlns:a16="http://schemas.microsoft.com/office/drawing/2014/main" id="{65BB727E-5A2B-42EB-9423-1AC78E29BFAB}"/>
              </a:ext>
            </a:extLst>
          </p:cNvPr>
          <p:cNvSpPr txBox="1">
            <a:spLocks/>
          </p:cNvSpPr>
          <p:nvPr/>
        </p:nvSpPr>
        <p:spPr>
          <a:xfrm>
            <a:off x="683568" y="6926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0876" indent="0">
              <a:lnSpc>
                <a:spcPct val="160000"/>
              </a:lnSpc>
              <a:buFont typeface="Wingdings 3" charset="2"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לִפְנֵיכֶם זוּגוֹת שֶׁל שְׁמוֹת עֶצֶם. בְּכָל זוּג שֵׁם עֶצֶם אֶחָד מוּחָשִׁי וְשֵׁם עֶצֶם אֶחָד מֻפְשָׁט. הֶעְתִּיקוּ הַזּוּגוֹת לַמַּחְבֶּרֶת וְסַמְּנוּ בְּכָל זוּג אֶת שֵׁם הָעֶצֶם הַמֻּפְשָׁט. </a:t>
            </a:r>
          </a:p>
          <a:p>
            <a:pPr marL="150876" indent="0">
              <a:lnSpc>
                <a:spcPct val="160000"/>
              </a:lnSpc>
              <a:buFont typeface="Wingdings 3" charset="2"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		הַתְחָלָה – עֲגָלָה 			מַזָּל – אֶפְרוֹחַ </a:t>
            </a:r>
          </a:p>
          <a:p>
            <a:pPr marL="150876" indent="0">
              <a:lnSpc>
                <a:spcPct val="160000"/>
              </a:lnSpc>
              <a:buFont typeface="Wingdings 3" charset="2"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תֵּבָה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– אָהֲבָה 			מֶלֶךְ – הַצְלָחָה 	</a:t>
            </a:r>
          </a:p>
          <a:p>
            <a:pPr marL="150876" indent="0">
              <a:lnSpc>
                <a:spcPct val="160000"/>
              </a:lnSpc>
              <a:buFont typeface="Wingdings 3" charset="2"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		עֶזְרָה – קְעָרָה 			דְּאָגָה – חֻלְצָה </a:t>
            </a:r>
          </a:p>
          <a:p>
            <a:pPr marL="150876" indent="0">
              <a:lnSpc>
                <a:spcPct val="160000"/>
              </a:lnSpc>
              <a:buFont typeface="Wingdings 3" charset="2"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		דִּמְיוֹן – פֶּרַח 			בְּעָיָה – אֳנִיָּה 	</a:t>
            </a:r>
          </a:p>
          <a:p>
            <a:pPr marL="150876" indent="0">
              <a:lnSpc>
                <a:spcPct val="160000"/>
              </a:lnSpc>
              <a:buFont typeface="Wingdings 3" charset="2"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אִשָּׁה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– הַרְגָּשָׁה 			קוֹף – סוּף </a:t>
            </a:r>
          </a:p>
          <a:p>
            <a:pPr marL="150876" indent="0">
              <a:lnSpc>
                <a:spcPct val="160000"/>
              </a:lnSpc>
              <a:buFont typeface="Wingdings 3" charset="2"/>
              <a:buNone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כָּעֵת, כָּתְבוּ שְׁמוֹת עֶצֶם מִשֶּׁלָּכֶם: שְׁנַיִם מוּחָשִׁיִּים וּשְׁנַיִם מֻפְשָׁטִים.</a:t>
            </a:r>
          </a:p>
        </p:txBody>
      </p:sp>
      <p:sp>
        <p:nvSpPr>
          <p:cNvPr id="6" name="Google Shape;120;p3">
            <a:extLst>
              <a:ext uri="{FF2B5EF4-FFF2-40B4-BE49-F238E27FC236}">
                <a16:creationId xmlns:a16="http://schemas.microsoft.com/office/drawing/2014/main" id="{1A4AE0B4-F06D-4F16-8EDD-BAE722240FB1}"/>
              </a:ext>
            </a:extLst>
          </p:cNvPr>
          <p:cNvSpPr txBox="1"/>
          <p:nvPr/>
        </p:nvSpPr>
        <p:spPr>
          <a:xfrm>
            <a:off x="2915816" y="116632"/>
            <a:ext cx="4759830" cy="7078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מְשִׂימָה</a:t>
            </a:r>
            <a:endParaRPr sz="4000" b="1" dirty="0">
              <a:solidFill>
                <a:schemeClr val="dk1"/>
              </a:solidFill>
              <a:latin typeface="David" panose="020E0502060401010101" pitchFamily="34" charset="-79"/>
              <a:ea typeface="Lucida Sans"/>
              <a:cs typeface="David" panose="020E0502060401010101" pitchFamily="34" charset="-79"/>
              <a:sym typeface="Lucida Sans"/>
            </a:endParaRPr>
          </a:p>
        </p:txBody>
      </p:sp>
      <p:pic>
        <p:nvPicPr>
          <p:cNvPr id="10" name="Picture 2" descr="מדריך: איך לשפר את אחיזת העיפרון של הילדים?">
            <a:extLst>
              <a:ext uri="{FF2B5EF4-FFF2-40B4-BE49-F238E27FC236}">
                <a16:creationId xmlns:a16="http://schemas.microsoft.com/office/drawing/2014/main" id="{001EDFAB-798D-4516-94CA-FA9DB2B1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5" y="747138"/>
            <a:ext cx="438907" cy="4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1806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A14D198-1014-4018-B1EB-0ABA173340C5}"/>
              </a:ext>
            </a:extLst>
          </p:cNvPr>
          <p:cNvSpPr txBox="1"/>
          <p:nvPr/>
        </p:nvSpPr>
        <p:spPr>
          <a:xfrm>
            <a:off x="952118" y="1470771"/>
            <a:ext cx="786835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שֵׁם עֶצֶם פְּרָטִי</a:t>
            </a: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נַחַל הוּא שֵׁם עֶצֶם. אֲבָל יֵשׁ הַרְבֵּה נְחָלִים: נַחַל "אָלֶכְּסַנְדֶּר", נַחַל "הַתַּנִּינִים", נַחַל "הַיַּרְדֵּן"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וְכו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ּ'. גַּם שַׁמּוֹת אֵלֶּה הֵם שְׁמוֹת עֶצֶם, אֲבָל אֵלּוּ הֵם שְׁמוֹת עֶצֶם פְּרָטִיִּים. גַּם שֵׁמוֹת שֶׁל יְלָדִים, שְׁמוֹת מִשְׁפָּחָה, שֵׁמוֹת שֶׁל מְקוֹמוֹת וְכוּ' הֵם שְׁמוֹת עֶצֶם פְּרָטִיִּים.</a:t>
            </a:r>
          </a:p>
        </p:txBody>
      </p:sp>
      <p:sp>
        <p:nvSpPr>
          <p:cNvPr id="6" name="Google Shape;135;p4">
            <a:extLst>
              <a:ext uri="{FF2B5EF4-FFF2-40B4-BE49-F238E27FC236}">
                <a16:creationId xmlns:a16="http://schemas.microsoft.com/office/drawing/2014/main" id="{01FD6149-9BA1-4D0B-A28C-5929BEA3BC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9792" y="188640"/>
            <a:ext cx="5256584" cy="86409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3600"/>
            </a:pPr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שֵׁם עֶצֶם פְּרָטִי</a:t>
            </a:r>
            <a:b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sz="2800" dirty="0"/>
          </a:p>
        </p:txBody>
      </p:sp>
      <p:pic>
        <p:nvPicPr>
          <p:cNvPr id="8" name="Picture 2" descr="מישהו מקשיב לך?? מישהו מוכן להקשיב לא רק... - שירלי בכר - מערבי  פסיכותרפיסטית בנס ציונה | Facebook">
            <a:extLst>
              <a:ext uri="{FF2B5EF4-FFF2-40B4-BE49-F238E27FC236}">
                <a16:creationId xmlns:a16="http://schemas.microsoft.com/office/drawing/2014/main" id="{445A66DA-667F-4AD8-ABFE-A4118A540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0133" r="18563" b="8826"/>
          <a:stretch/>
        </p:blipFill>
        <p:spPr bwMode="auto">
          <a:xfrm>
            <a:off x="395536" y="763339"/>
            <a:ext cx="359401" cy="4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4003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DDCA6CE-16C1-4AA8-8D6A-B41893CD99EA}"/>
              </a:ext>
            </a:extLst>
          </p:cNvPr>
          <p:cNvSpPr txBox="1"/>
          <p:nvPr/>
        </p:nvSpPr>
        <p:spPr>
          <a:xfrm>
            <a:off x="0" y="1147606"/>
            <a:ext cx="8895806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אִלּוּ שְׁמוֹת עֶצֶם פְּרָטִיִּים אַתֶּם מַכִּירִים?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	כָּתְבוּ בְּמַחְבֶּרֶת בְּכָל שׁוּרָה שְׁלוֹשָׁה שְׁמוֹת עֶצֶם פְּרָטִיִּים שֶׁאַתֶּם מַכִּירִים.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	שֵׁמוֹת שֶׁל יְלָדִים: _____________________________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	שֵׁמוֹת שֶׁל מְכוֹנִיּוֹת: ___________________________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	שֵׁמוֹת שֶׁל מְקוֹמוֹת: ___________________________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	שֵׁמוֹת שֶׁל עָרִים: _____________________________</a:t>
            </a:r>
          </a:p>
        </p:txBody>
      </p:sp>
      <p:sp>
        <p:nvSpPr>
          <p:cNvPr id="11" name="Google Shape;120;p3">
            <a:extLst>
              <a:ext uri="{FF2B5EF4-FFF2-40B4-BE49-F238E27FC236}">
                <a16:creationId xmlns:a16="http://schemas.microsoft.com/office/drawing/2014/main" id="{EB29BF3D-3657-4DD7-BD30-859049007B25}"/>
              </a:ext>
            </a:extLst>
          </p:cNvPr>
          <p:cNvSpPr txBox="1"/>
          <p:nvPr/>
        </p:nvSpPr>
        <p:spPr>
          <a:xfrm>
            <a:off x="2915816" y="260648"/>
            <a:ext cx="4759830" cy="7078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מְשִׂימָה</a:t>
            </a:r>
            <a:endParaRPr sz="4000" b="1" dirty="0">
              <a:solidFill>
                <a:schemeClr val="dk1"/>
              </a:solidFill>
              <a:latin typeface="David" panose="020E0502060401010101" pitchFamily="34" charset="-79"/>
              <a:ea typeface="Lucida Sans"/>
              <a:cs typeface="David" panose="020E0502060401010101" pitchFamily="34" charset="-79"/>
              <a:sym typeface="Lucida Sans"/>
            </a:endParaRPr>
          </a:p>
        </p:txBody>
      </p:sp>
      <p:pic>
        <p:nvPicPr>
          <p:cNvPr id="15" name="Picture 2" descr="מדריך: איך לשפר את אחיזת העיפרון של הילדים?">
            <a:extLst>
              <a:ext uri="{FF2B5EF4-FFF2-40B4-BE49-F238E27FC236}">
                <a16:creationId xmlns:a16="http://schemas.microsoft.com/office/drawing/2014/main" id="{DE4436A5-967A-4B88-A04D-D713119C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9" y="747138"/>
            <a:ext cx="438907" cy="4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9300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B3DBFA3-4397-43E4-9C0B-BB96EAA00671}"/>
              </a:ext>
            </a:extLst>
          </p:cNvPr>
          <p:cNvSpPr txBox="1"/>
          <p:nvPr/>
        </p:nvSpPr>
        <p:spPr>
          <a:xfrm>
            <a:off x="213773" y="-49607"/>
            <a:ext cx="8343899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מָה לָמַדְנוּ בְּפֶרֶק זֶה ?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בְּפֶרֶק זֶה הִכַּרְנוּ שְׁמוֹת עֶצֶם: </a:t>
            </a: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	הִכַּרְנוּ שְׁמוֹת עֶצֶם מוּחָשִׁיִּים, מֻפְשָׁטִים וּפְרָטִיִּים וְרָאִינוּ שֶׁלְּכָל שֵׁם עֶצֶם נִתָּן לְהוֹסִיף אֶת הֵא-הַיְּדִיעָה וְאֶת מִלּוֹת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הַשַּׁיָּכוֹת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pic>
        <p:nvPicPr>
          <p:cNvPr id="7" name="Picture 2" descr="חלום על פי חכמת הקבלה - קבלה, מדע ומשמעות החיים - הרב מיכאל לייטמן">
            <a:extLst>
              <a:ext uri="{FF2B5EF4-FFF2-40B4-BE49-F238E27FC236}">
                <a16:creationId xmlns:a16="http://schemas.microsoft.com/office/drawing/2014/main" id="{21C48AB1-8F18-487E-BFA3-75C7263B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1653443" cy="10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C363734-2C7B-4C13-8B13-99D5C231D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/>
          <a:stretch/>
        </p:blipFill>
        <p:spPr bwMode="auto">
          <a:xfrm>
            <a:off x="4788024" y="4385476"/>
            <a:ext cx="923633" cy="19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עגלת תינוק מגיל לידה | רשת חנויות מוצצים">
            <a:extLst>
              <a:ext uri="{FF2B5EF4-FFF2-40B4-BE49-F238E27FC236}">
                <a16:creationId xmlns:a16="http://schemas.microsoft.com/office/drawing/2014/main" id="{FA1E266C-75CC-40AE-85FD-043806F1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45" y="4293096"/>
            <a:ext cx="2070854" cy="20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פה מדבר">
            <a:extLst>
              <a:ext uri="{FF2B5EF4-FFF2-40B4-BE49-F238E27FC236}">
                <a16:creationId xmlns:a16="http://schemas.microsoft.com/office/drawing/2014/main" id="{8BBE8E75-8678-4382-8D95-025425BD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9" y="791895"/>
            <a:ext cx="437323" cy="3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מישהו מקשיב לך?? מישהו מוכן להקשיב לא רק... - שירלי בכר - מערבי  פסיכותרפיסטית בנס ציונה | Facebook">
            <a:extLst>
              <a:ext uri="{FF2B5EF4-FFF2-40B4-BE49-F238E27FC236}">
                <a16:creationId xmlns:a16="http://schemas.microsoft.com/office/drawing/2014/main" id="{4A4D041B-054E-4415-851A-EC9C88CA8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0133" r="18563" b="8826"/>
          <a:stretch/>
        </p:blipFill>
        <p:spPr bwMode="auto">
          <a:xfrm>
            <a:off x="677654" y="763339"/>
            <a:ext cx="359401" cy="4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4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0955" y="812626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01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2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421213-94FD-4553-AF21-1F005B3C7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1933" y="213486"/>
            <a:ext cx="6600451" cy="894629"/>
          </a:xfrm>
        </p:spPr>
        <p:txBody>
          <a:bodyPr>
            <a:normAutofit/>
          </a:bodyPr>
          <a:lstStyle/>
          <a:p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מְשֻׁתָּף </a:t>
            </a:r>
            <a:r>
              <a:rPr lang="he-IL" sz="4400" dirty="0" err="1">
                <a:latin typeface="David" panose="020E0502060401010101" pitchFamily="34" charset="-79"/>
                <a:cs typeface="David" panose="020E0502060401010101" pitchFamily="34" charset="-79"/>
              </a:rPr>
              <a:t>לְכֻלָּם</a:t>
            </a:r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 הוּא: 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שְׁמוֹת עֶצֶם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050FAB5-C51E-45E5-BCC9-EB6A4709F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8530" y="1129849"/>
            <a:ext cx="3216075" cy="1126283"/>
          </a:xfrm>
        </p:spPr>
        <p:txBody>
          <a:bodyPr>
            <a:normAutofit fontScale="92500"/>
          </a:bodyPr>
          <a:lstStyle/>
          <a:p>
            <a:pPr algn="r"/>
            <a:r>
              <a:rPr lang="he-IL" sz="4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בְּשִׁעוּר</a:t>
            </a:r>
            <a:r>
              <a:rPr lang="he-IL" sz="4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זֶה נִלְמַד</a:t>
            </a:r>
            <a:br>
              <a:rPr lang="en-US" sz="18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Google Shape;112;p2">
            <a:extLst>
              <a:ext uri="{FF2B5EF4-FFF2-40B4-BE49-F238E27FC236}">
                <a16:creationId xmlns:a16="http://schemas.microsoft.com/office/drawing/2014/main" id="{2F9BB95A-2B20-412C-8849-7466E6629C26}"/>
              </a:ext>
            </a:extLst>
          </p:cNvPr>
          <p:cNvSpPr/>
          <p:nvPr/>
        </p:nvSpPr>
        <p:spPr>
          <a:xfrm>
            <a:off x="539552" y="1844824"/>
            <a:ext cx="8443331" cy="4630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* מַהוּ שֵׁם עֶצֶם-הַגְדָּרָה?</a:t>
            </a:r>
            <a:endParaRPr lang="en-US" sz="32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* מָה הַהֶבְדֵּל בֵּין שֵׁם עֶצֶם מוּחָשִׁי, 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מֻפְשָׁט  פְּרָטִי. </a:t>
            </a:r>
            <a:endParaRPr lang="en-US" sz="32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*אֵיךְ </a:t>
            </a:r>
            <a:r>
              <a:rPr lang="he-IL" sz="3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נְזַהֶה שֵׁם עֶצֶם?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4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מִקְרָא סִימָנִים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לְהִשְׁתַּתֵּף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לְהַקְשִׁיב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לַחֲשֹׁב וּלְבַצֵּעַ אֶת הַמְּשִׂימָה</a:t>
            </a:r>
          </a:p>
        </p:txBody>
      </p:sp>
      <p:pic>
        <p:nvPicPr>
          <p:cNvPr id="7" name="Picture 2" descr="פה מדבר">
            <a:extLst>
              <a:ext uri="{FF2B5EF4-FFF2-40B4-BE49-F238E27FC236}">
                <a16:creationId xmlns:a16="http://schemas.microsoft.com/office/drawing/2014/main" id="{023F8B82-BEAF-45D0-B4B7-C494680AC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01869"/>
            <a:ext cx="437323" cy="3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מישהו מקשיב לך?? מישהו מוכן להקשיב לא רק... - שירלי בכר - מערבי  פסיכותרפיסטית בנס ציונה | Facebook">
            <a:extLst>
              <a:ext uri="{FF2B5EF4-FFF2-40B4-BE49-F238E27FC236}">
                <a16:creationId xmlns:a16="http://schemas.microsoft.com/office/drawing/2014/main" id="{0D60689F-2C5D-4481-A3DF-5BD749D3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0133" r="18563" b="8826"/>
          <a:stretch/>
        </p:blipFill>
        <p:spPr bwMode="auto">
          <a:xfrm>
            <a:off x="7076866" y="5142821"/>
            <a:ext cx="359401" cy="4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מדריך: איך לשפר את אחיזת העיפרון של הילדים?">
            <a:extLst>
              <a:ext uri="{FF2B5EF4-FFF2-40B4-BE49-F238E27FC236}">
                <a16:creationId xmlns:a16="http://schemas.microsoft.com/office/drawing/2014/main" id="{6483A510-6E2B-4C73-8812-8A98004B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05264"/>
            <a:ext cx="438907" cy="4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0145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3">
            <a:extLst>
              <a:ext uri="{FF2B5EF4-FFF2-40B4-BE49-F238E27FC236}">
                <a16:creationId xmlns:a16="http://schemas.microsoft.com/office/drawing/2014/main" id="{A6079EA0-6103-4DF0-9F86-B12EF8AECCFB}"/>
              </a:ext>
            </a:extLst>
          </p:cNvPr>
          <p:cNvSpPr txBox="1"/>
          <p:nvPr/>
        </p:nvSpPr>
        <p:spPr>
          <a:xfrm>
            <a:off x="2858492" y="347888"/>
            <a:ext cx="4759830" cy="646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dk1"/>
                </a:solidFill>
                <a:latin typeface="David" panose="020E0502060401010101" pitchFamily="34" charset="-79"/>
                <a:ea typeface="Lucida Sans"/>
                <a:cs typeface="David" panose="020E0502060401010101" pitchFamily="34" charset="-79"/>
                <a:sym typeface="Lucida Sans"/>
              </a:rPr>
              <a:t>הַגְדָּרָה שֵׁם עֶצֶם</a:t>
            </a:r>
            <a:endParaRPr sz="3600" b="1" dirty="0">
              <a:solidFill>
                <a:schemeClr val="dk1"/>
              </a:solidFill>
              <a:latin typeface="David" panose="020E0502060401010101" pitchFamily="34" charset="-79"/>
              <a:ea typeface="Lucida Sans"/>
              <a:cs typeface="David" panose="020E0502060401010101" pitchFamily="34" charset="-79"/>
              <a:sym typeface="Lucida Sans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32FDDDE-3461-4C00-8371-4C0A455A3D9D}"/>
              </a:ext>
            </a:extLst>
          </p:cNvPr>
          <p:cNvSpPr txBox="1"/>
          <p:nvPr/>
        </p:nvSpPr>
        <p:spPr>
          <a:xfrm>
            <a:off x="2872313" y="1248251"/>
            <a:ext cx="58829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שְׁמוֹת עֶצֶם- אֵלּוּ שֵׁמוֹת שֶׁל דְּבָרִים</a:t>
            </a: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אִמְּרוּ בְּקוֹל מַהוּ שֵׁם הָעֶצֶם הַנִּמְצָא לְיַד כָּל תְּמוּנָה.</a:t>
            </a:r>
          </a:p>
        </p:txBody>
      </p:sp>
      <p:pic>
        <p:nvPicPr>
          <p:cNvPr id="9" name="Picture 4" descr="עגלת תינוק מגיל לידה | רשת חנויות מוצצים">
            <a:extLst>
              <a:ext uri="{FF2B5EF4-FFF2-40B4-BE49-F238E27FC236}">
                <a16:creationId xmlns:a16="http://schemas.microsoft.com/office/drawing/2014/main" id="{6C179EB8-16FF-4278-A184-F32D593B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28" y="4719478"/>
            <a:ext cx="2070854" cy="20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ילקוט בוגרות 2020 | YOLO">
            <a:extLst>
              <a:ext uri="{FF2B5EF4-FFF2-40B4-BE49-F238E27FC236}">
                <a16:creationId xmlns:a16="http://schemas.microsoft.com/office/drawing/2014/main" id="{9359E831-1D52-4316-802D-F26A54E7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74" y="2276872"/>
            <a:ext cx="1798740" cy="17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E70E061-26C1-4E87-B617-3DBCF6F3B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5831" r="2006" b="1496"/>
          <a:stretch/>
        </p:blipFill>
        <p:spPr bwMode="auto">
          <a:xfrm>
            <a:off x="3491880" y="2960656"/>
            <a:ext cx="1497821" cy="15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רדיו שמש">
            <a:extLst>
              <a:ext uri="{FF2B5EF4-FFF2-40B4-BE49-F238E27FC236}">
                <a16:creationId xmlns:a16="http://schemas.microsoft.com/office/drawing/2014/main" id="{C1F730B9-5095-4491-A79E-56C0A7FB4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/>
          <a:stretch/>
        </p:blipFill>
        <p:spPr bwMode="auto">
          <a:xfrm>
            <a:off x="6948264" y="3589065"/>
            <a:ext cx="1973765" cy="19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חללית דיסקבר תחקור אירועי מזג חלל שעלולים להשפיע על כדור הארץ">
            <a:extLst>
              <a:ext uri="{FF2B5EF4-FFF2-40B4-BE49-F238E27FC236}">
                <a16:creationId xmlns:a16="http://schemas.microsoft.com/office/drawing/2014/main" id="{4907D1E2-F4D5-4398-9D16-35B552335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17088" r="15498" b="16539"/>
          <a:stretch/>
        </p:blipFill>
        <p:spPr bwMode="auto">
          <a:xfrm>
            <a:off x="1854901" y="5005143"/>
            <a:ext cx="1789246" cy="17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פה מדבר">
            <a:extLst>
              <a:ext uri="{FF2B5EF4-FFF2-40B4-BE49-F238E27FC236}">
                <a16:creationId xmlns:a16="http://schemas.microsoft.com/office/drawing/2014/main" id="{D7980D98-A67B-4B09-8CA3-52E7805F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7023"/>
            <a:ext cx="750166" cy="55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9853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happy_dog_with_bone_lg_clr.gif">
            <a:extLst>
              <a:ext uri="{FF2B5EF4-FFF2-40B4-BE49-F238E27FC236}">
                <a16:creationId xmlns:a16="http://schemas.microsoft.com/office/drawing/2014/main" id="{4F0F2ABA-C7A8-47BF-84E0-43FD811A16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9105" y="4288990"/>
            <a:ext cx="2880320" cy="1916832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18DAAC-E117-440D-BE78-092C7735D694}"/>
              </a:ext>
            </a:extLst>
          </p:cNvPr>
          <p:cNvSpPr txBox="1"/>
          <p:nvPr/>
        </p:nvSpPr>
        <p:spPr>
          <a:xfrm>
            <a:off x="1161257" y="994178"/>
            <a:ext cx="738160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שְׁמוֹת עֶצֶם כְּמוֹ מַרְק, אֲדָמָה, מַיִם וְכוּ' נִקְרָאִים שְׁמוֹת עֶצֶם מוּחָשִׁיִּים, כִּי הֵם שֵׁמוֹת שֶׁל דְּבָרִים שֶׁנִּתָּן לָחוּשׁ אוֹתָם,</a:t>
            </a: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(להרגיש בעזרת חמשת החושים) לָגַעַת בָּהֶם וְלִרְאוֹת אוֹתָם.</a:t>
            </a:r>
          </a:p>
          <a:p>
            <a:pPr algn="r">
              <a:lnSpc>
                <a:spcPct val="150000"/>
              </a:lnSpc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תְּנוּ עוֹד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דֻּגְמָאוֹת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לִשְׁמוֹת עֶצֶם מוּחָשִׁיִּים</a:t>
            </a:r>
          </a:p>
        </p:txBody>
      </p:sp>
      <p:pic>
        <p:nvPicPr>
          <p:cNvPr id="7" name="Picture 2" descr="מרק ירקות דיאטטי של שר פיטנס - פודי - Foody">
            <a:extLst>
              <a:ext uri="{FF2B5EF4-FFF2-40B4-BE49-F238E27FC236}">
                <a16:creationId xmlns:a16="http://schemas.microsoft.com/office/drawing/2014/main" id="{7C3D7DD8-F2DE-4983-9009-487C7B85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28" y="4873616"/>
            <a:ext cx="1668547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בריכת חמניה לילדים">
            <a:extLst>
              <a:ext uri="{FF2B5EF4-FFF2-40B4-BE49-F238E27FC236}">
                <a16:creationId xmlns:a16="http://schemas.microsoft.com/office/drawing/2014/main" id="{EA8A217C-B072-456B-8337-57CB68DA5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20029" r="6318" b="16282"/>
          <a:stretch/>
        </p:blipFill>
        <p:spPr bwMode="auto">
          <a:xfrm>
            <a:off x="2858492" y="4635077"/>
            <a:ext cx="1951213" cy="1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067161F-5E1C-44FC-B744-05280A471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/>
          <a:stretch/>
        </p:blipFill>
        <p:spPr bwMode="auto">
          <a:xfrm>
            <a:off x="5193723" y="4153935"/>
            <a:ext cx="923633" cy="19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הסבר ענן 5">
            <a:extLst>
              <a:ext uri="{FF2B5EF4-FFF2-40B4-BE49-F238E27FC236}">
                <a16:creationId xmlns:a16="http://schemas.microsoft.com/office/drawing/2014/main" id="{DAE484A7-3F33-4431-AF12-807A4754EA15}"/>
              </a:ext>
            </a:extLst>
          </p:cNvPr>
          <p:cNvSpPr/>
          <p:nvPr/>
        </p:nvSpPr>
        <p:spPr>
          <a:xfrm>
            <a:off x="262329" y="3284984"/>
            <a:ext cx="1789391" cy="691276"/>
          </a:xfrm>
          <a:prstGeom prst="cloudCallout">
            <a:avLst>
              <a:gd name="adj1" fmla="val -20239"/>
              <a:gd name="adj2" fmla="val 86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b="1" dirty="0">
                <a:latin typeface="David" pitchFamily="34" charset="-79"/>
                <a:cs typeface="David" pitchFamily="34" charset="-79"/>
              </a:rPr>
              <a:t>אני באופן אישי מעדיף שמות עצם מוחשיים...</a:t>
            </a:r>
          </a:p>
        </p:txBody>
      </p:sp>
      <p:sp>
        <p:nvSpPr>
          <p:cNvPr id="12" name="Google Shape;120;p3">
            <a:extLst>
              <a:ext uri="{FF2B5EF4-FFF2-40B4-BE49-F238E27FC236}">
                <a16:creationId xmlns:a16="http://schemas.microsoft.com/office/drawing/2014/main" id="{FFA479EB-78DE-40D5-A39A-695D87A3C664}"/>
              </a:ext>
            </a:extLst>
          </p:cNvPr>
          <p:cNvSpPr txBox="1"/>
          <p:nvPr/>
        </p:nvSpPr>
        <p:spPr>
          <a:xfrm>
            <a:off x="2858492" y="347888"/>
            <a:ext cx="4759830" cy="646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600"/>
              <a:buFont typeface="Lucida Sans"/>
              <a:buNone/>
            </a:pP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שֵׁם עֶצֶם מוּחָשִׁי</a:t>
            </a:r>
          </a:p>
        </p:txBody>
      </p:sp>
      <p:pic>
        <p:nvPicPr>
          <p:cNvPr id="14" name="Picture 2" descr="פה מדבר">
            <a:extLst>
              <a:ext uri="{FF2B5EF4-FFF2-40B4-BE49-F238E27FC236}">
                <a16:creationId xmlns:a16="http://schemas.microsoft.com/office/drawing/2014/main" id="{B3B21FD7-DF9B-4BA1-A3E5-3B075B1E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9" y="791895"/>
            <a:ext cx="437323" cy="3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מישהו מקשיב לך?? מישהו מוכן להקשיב לא רק... - שירלי בכר - מערבי  פסיכותרפיסטית בנס ציונה | Facebook">
            <a:extLst>
              <a:ext uri="{FF2B5EF4-FFF2-40B4-BE49-F238E27FC236}">
                <a16:creationId xmlns:a16="http://schemas.microsoft.com/office/drawing/2014/main" id="{6DFB0582-D3BD-4939-9054-263D891C7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0133" r="18563" b="8826"/>
          <a:stretch/>
        </p:blipFill>
        <p:spPr bwMode="auto">
          <a:xfrm>
            <a:off x="677654" y="763339"/>
            <a:ext cx="359401" cy="4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7383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162313A-576E-404C-9FAC-2E5AAFCF5F4D}"/>
              </a:ext>
            </a:extLst>
          </p:cNvPr>
          <p:cNvSpPr txBox="1"/>
          <p:nvPr/>
        </p:nvSpPr>
        <p:spPr>
          <a:xfrm>
            <a:off x="539552" y="1124744"/>
            <a:ext cx="834779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בֵּין הַמִּלִּים שֶׁלִּפְנֵיכֶם מִסְתַּתְּרִים שִׁבְעָה שְׁמוֹת עֶצֶם (גַּם בְּיָחִיד                וְגַם בָּרַבִּים). הֶעְתִּיקוּ לַמַּחְבֶּרֶת רַק אֶת שְׁמוֹת הָעֶצֶם.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שָׁעוֹן, אָכַלְתִּי, מִטְרִיָּה, גָּזַרְנוּ, וִילוֹן, אֵצֶל, תַּכְשִׁיטִים,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עִתּוֹן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, צִיּוּרִים, לִפְנֵי, מִשְׁקָפַיִם, נִרְדַּם, דַּי.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כָּעֵת, הֶעְתִּיקוּ, לְפִי הַסֵּדֶר, אֶת הָאוֹת הָרִאשׁוֹנָה שֶׁל כָּל מִלָּה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שֶׁסִּמַּנְתֶּם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מָה קִבַּלְתֶּם? </a:t>
            </a:r>
            <a:endParaRPr lang="he-IL" sz="1800" b="0" i="0" u="none" strike="noStrike" dirty="0">
              <a:effectLst/>
              <a:latin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b="0" i="0" u="none" strike="noStrike" dirty="0">
              <a:effectLst/>
              <a:latin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he-IL" b="0" i="0" u="none" strike="noStrike" dirty="0">
              <a:effectLst/>
              <a:latin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Google Shape;120;p3">
            <a:extLst>
              <a:ext uri="{FF2B5EF4-FFF2-40B4-BE49-F238E27FC236}">
                <a16:creationId xmlns:a16="http://schemas.microsoft.com/office/drawing/2014/main" id="{B8B44284-AFC7-46E8-B754-E4EE872A9B4C}"/>
              </a:ext>
            </a:extLst>
          </p:cNvPr>
          <p:cNvSpPr txBox="1"/>
          <p:nvPr/>
        </p:nvSpPr>
        <p:spPr>
          <a:xfrm>
            <a:off x="2858492" y="347888"/>
            <a:ext cx="4759830" cy="646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600"/>
              <a:buFont typeface="Lucida Sans"/>
              <a:buNone/>
            </a:pPr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מְשִׂימָה</a:t>
            </a:r>
          </a:p>
        </p:txBody>
      </p:sp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8D307ABD-AA43-4D28-9E15-8D1A1494BE06}"/>
              </a:ext>
            </a:extLst>
          </p:cNvPr>
          <p:cNvCxnSpPr/>
          <p:nvPr/>
        </p:nvCxnSpPr>
        <p:spPr>
          <a:xfrm>
            <a:off x="7308304" y="574041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E15EA8AA-A389-45FD-80DD-1AD7EE14EAE9}"/>
              </a:ext>
            </a:extLst>
          </p:cNvPr>
          <p:cNvCxnSpPr/>
          <p:nvPr/>
        </p:nvCxnSpPr>
        <p:spPr>
          <a:xfrm>
            <a:off x="3923928" y="573325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9D495ED8-768C-4348-9F85-B942581606A1}"/>
              </a:ext>
            </a:extLst>
          </p:cNvPr>
          <p:cNvCxnSpPr/>
          <p:nvPr/>
        </p:nvCxnSpPr>
        <p:spPr>
          <a:xfrm>
            <a:off x="4713449" y="574041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A2F7F96-F5B1-4EBA-A80A-67EEF4E6C689}"/>
              </a:ext>
            </a:extLst>
          </p:cNvPr>
          <p:cNvCxnSpPr/>
          <p:nvPr/>
        </p:nvCxnSpPr>
        <p:spPr>
          <a:xfrm>
            <a:off x="5508104" y="574041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1CD2365C-84AD-4B4A-8E71-6E74347F6E6F}"/>
              </a:ext>
            </a:extLst>
          </p:cNvPr>
          <p:cNvCxnSpPr/>
          <p:nvPr/>
        </p:nvCxnSpPr>
        <p:spPr>
          <a:xfrm>
            <a:off x="6516216" y="573325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73D4F06A-5353-48BA-AFD5-1AFFA0F9DD26}"/>
              </a:ext>
            </a:extLst>
          </p:cNvPr>
          <p:cNvCxnSpPr/>
          <p:nvPr/>
        </p:nvCxnSpPr>
        <p:spPr>
          <a:xfrm>
            <a:off x="2915816" y="57275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לבן 18">
            <a:extLst>
              <a:ext uri="{FF2B5EF4-FFF2-40B4-BE49-F238E27FC236}">
                <a16:creationId xmlns:a16="http://schemas.microsoft.com/office/drawing/2014/main" id="{3AB3A1A4-F151-495D-9ECB-4722CCD75655}"/>
              </a:ext>
            </a:extLst>
          </p:cNvPr>
          <p:cNvSpPr/>
          <p:nvPr/>
        </p:nvSpPr>
        <p:spPr>
          <a:xfrm>
            <a:off x="2045804" y="5740415"/>
            <a:ext cx="594617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77B4BAAE-A9A8-4486-A64A-7A7D4A54704F}"/>
              </a:ext>
            </a:extLst>
          </p:cNvPr>
          <p:cNvCxnSpPr/>
          <p:nvPr/>
        </p:nvCxnSpPr>
        <p:spPr>
          <a:xfrm>
            <a:off x="7302388" y="5733256"/>
            <a:ext cx="0" cy="5040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E020B51-AF9C-49F3-82FD-D8D308227675}"/>
              </a:ext>
            </a:extLst>
          </p:cNvPr>
          <p:cNvCxnSpPr/>
          <p:nvPr/>
        </p:nvCxnSpPr>
        <p:spPr>
          <a:xfrm>
            <a:off x="6438292" y="5740415"/>
            <a:ext cx="0" cy="5040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4AA3044A-DBEC-490B-93CB-60C476BCF1BB}"/>
              </a:ext>
            </a:extLst>
          </p:cNvPr>
          <p:cNvCxnSpPr/>
          <p:nvPr/>
        </p:nvCxnSpPr>
        <p:spPr>
          <a:xfrm>
            <a:off x="3053916" y="5733256"/>
            <a:ext cx="0" cy="5040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EDCCC6A1-C30F-4305-A053-74DB5F751201}"/>
              </a:ext>
            </a:extLst>
          </p:cNvPr>
          <p:cNvCxnSpPr/>
          <p:nvPr/>
        </p:nvCxnSpPr>
        <p:spPr>
          <a:xfrm>
            <a:off x="3843437" y="5740415"/>
            <a:ext cx="0" cy="5040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365E893A-C124-44E1-B983-D4EAB76F3348}"/>
              </a:ext>
            </a:extLst>
          </p:cNvPr>
          <p:cNvCxnSpPr/>
          <p:nvPr/>
        </p:nvCxnSpPr>
        <p:spPr>
          <a:xfrm>
            <a:off x="4638092" y="5740415"/>
            <a:ext cx="0" cy="5040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6FBF546D-000B-4915-81B5-05BCF2A55F57}"/>
              </a:ext>
            </a:extLst>
          </p:cNvPr>
          <p:cNvCxnSpPr/>
          <p:nvPr/>
        </p:nvCxnSpPr>
        <p:spPr>
          <a:xfrm>
            <a:off x="5646204" y="5733256"/>
            <a:ext cx="0" cy="5040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85A0520A-F434-4696-9949-6B9E244C4502}"/>
              </a:ext>
            </a:extLst>
          </p:cNvPr>
          <p:cNvCxnSpPr/>
          <p:nvPr/>
        </p:nvCxnSpPr>
        <p:spPr>
          <a:xfrm>
            <a:off x="2045804" y="5727592"/>
            <a:ext cx="0" cy="50405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50" name="Picture 2" descr="מדריך: איך לשפר את אחיזת העיפרון של הילדים?">
            <a:extLst>
              <a:ext uri="{FF2B5EF4-FFF2-40B4-BE49-F238E27FC236}">
                <a16:creationId xmlns:a16="http://schemas.microsoft.com/office/drawing/2014/main" id="{DA8968CC-01F0-4D7E-92CC-AFA2F457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5" y="747138"/>
            <a:ext cx="438907" cy="4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73417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0D2BEA6-A2BC-4649-AF0D-D361068CC18A}"/>
              </a:ext>
            </a:extLst>
          </p:cNvPr>
          <p:cNvSpPr txBox="1"/>
          <p:nvPr/>
        </p:nvSpPr>
        <p:spPr>
          <a:xfrm>
            <a:off x="1115616" y="1002551"/>
            <a:ext cx="7586253" cy="5855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כְּפִי שֶׁאָמַרְנוּ, שְׁמוֹת עֶצֶם הֵם שֵׁמוֹת שֶׁל דְּבָרִים, וְהֵם יְכוֹלִים לְהוֹפִיעַ גַּם בְּיָחִיד וְגַם בָּרַבִּים. כָּעֵת, נַכִּיר עוֹד תְּכוּנָה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מְעַנְיֶנֶת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שֶׁיֵּשׁ לִשְׁמוֹת הָעֶצֶם: </a:t>
            </a:r>
          </a:p>
          <a:p>
            <a:pPr algn="r">
              <a:lnSpc>
                <a:spcPct val="150000"/>
              </a:lnSpc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לִשְׁמוֹת הָעֶצֶם נִתָּן לְהוֹסִיף אֶת הֵא-הַיְּדִיעָה וְאֶת מִלּוֹת </a:t>
            </a:r>
            <a:r>
              <a:rPr lang="he-IL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הַשַּׁיָּכוּת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(שֶׁלִּי, שֶׁלְּךָ, שֶׁלָּךְ, שֶׁלּוֹ, שֶׁלָּהּ, שֶׁלָּנוּ, שֶׁלָּכֶם, שֶׁלָּכֶן, שֶׁלָּהֶם, שֶׁלָּהֶן. </a:t>
            </a:r>
          </a:p>
          <a:p>
            <a:pPr algn="r">
              <a:lnSpc>
                <a:spcPct val="150000"/>
              </a:lnSpc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לְמִלִּים שֶׁאֵינָן שְׁמוֹת עֶצֶם לֹא נִתָּן לְהוֹסִיף אֶת הֵא-הַיְּדִיעָה אוֹ אֶת מִלּוֹת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הַשַּׁיָּכוֹת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. נָסוּ וְתִרְאוּ. הַאִם נָכוֹן לוֹמַר: "הַקְפָּצָתִי שֶׁלִּי?" אוֹ "הַמְתּי שֶׁלָּכֶם"?</a:t>
            </a:r>
          </a:p>
        </p:txBody>
      </p:sp>
      <p:sp>
        <p:nvSpPr>
          <p:cNvPr id="11" name="Google Shape;120;p3">
            <a:extLst>
              <a:ext uri="{FF2B5EF4-FFF2-40B4-BE49-F238E27FC236}">
                <a16:creationId xmlns:a16="http://schemas.microsoft.com/office/drawing/2014/main" id="{4DFDE1ED-EF06-4138-A696-778BD9C2997D}"/>
              </a:ext>
            </a:extLst>
          </p:cNvPr>
          <p:cNvSpPr txBox="1"/>
          <p:nvPr/>
        </p:nvSpPr>
        <p:spPr>
          <a:xfrm>
            <a:off x="2843808" y="294705"/>
            <a:ext cx="4759830" cy="7078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אֵיךְ נְזַהֶה שֵׁם עֶצֶם?</a:t>
            </a:r>
            <a:endParaRPr sz="4000" b="1" dirty="0">
              <a:solidFill>
                <a:schemeClr val="dk1"/>
              </a:solidFill>
              <a:latin typeface="David" panose="020E0502060401010101" pitchFamily="34" charset="-79"/>
              <a:ea typeface="Lucida Sans"/>
              <a:cs typeface="David" panose="020E0502060401010101" pitchFamily="34" charset="-79"/>
              <a:sym typeface="Lucida Sans"/>
            </a:endParaRPr>
          </a:p>
        </p:txBody>
      </p:sp>
      <p:pic>
        <p:nvPicPr>
          <p:cNvPr id="13" name="Picture 2" descr="מישהו מקשיב לך?? מישהו מוכן להקשיב לא רק... - שירלי בכר - מערבי  פסיכותרפיסטית בנס ציונה | Facebook">
            <a:extLst>
              <a:ext uri="{FF2B5EF4-FFF2-40B4-BE49-F238E27FC236}">
                <a16:creationId xmlns:a16="http://schemas.microsoft.com/office/drawing/2014/main" id="{1B8F51FD-D2AC-48BB-996E-5DDD617A4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0133" r="18563" b="8826"/>
          <a:stretch/>
        </p:blipFill>
        <p:spPr bwMode="auto">
          <a:xfrm>
            <a:off x="467544" y="763339"/>
            <a:ext cx="359401" cy="4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603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1">
            <a:extLst>
              <a:ext uri="{FF2B5EF4-FFF2-40B4-BE49-F238E27FC236}">
                <a16:creationId xmlns:a16="http://schemas.microsoft.com/office/drawing/2014/main" id="{F6FE780C-CE79-4387-A91B-1C5F28457F06}"/>
              </a:ext>
            </a:extLst>
          </p:cNvPr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לִפְנֵיכֶם מִלִּים שׁוֹנוֹת וּבֵינֵיהֶן שֶׁיֵּשׁ שְׁמוֹת עֶצֶם. הֶעְתִּיקוּ הַמִּלִּים לַמַּחְבֶּרֶת, מָצְאוּ אֶת שְׁמוֹת הָעֶצֶם וְסַמְּנוּ אוֹתָם (נָסוּ לְהוֹסִיף לְכָל מִלָּה אֶת הֵא-הַיְּדִיעָה וּמִילַת </a:t>
            </a: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שַׁיָּכוֹת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, וְכָךְ תֵּדְעוּ אִם הַמִּלָּה הִיא שֵׁם עֶצֶם אוֹ לֹא) </a:t>
            </a:r>
          </a:p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מַרְק		צָחַקְנוּ		אֲדָמָה</a:t>
            </a:r>
          </a:p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קַמְתִּי		חֲבֵר		חֲלוֹם</a:t>
            </a:r>
          </a:p>
          <a:p>
            <a:pPr marL="150876" indent="0">
              <a:lnSpc>
                <a:spcPct val="150000"/>
              </a:lnSpc>
              <a:buFont typeface="Wingdings 3" charset="2"/>
              <a:buNone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מַיִם		פֶּלֶאפוֹן		אֵיפֹה</a:t>
            </a:r>
          </a:p>
        </p:txBody>
      </p:sp>
      <p:sp>
        <p:nvSpPr>
          <p:cNvPr id="8" name="Google Shape;120;p3">
            <a:extLst>
              <a:ext uri="{FF2B5EF4-FFF2-40B4-BE49-F238E27FC236}">
                <a16:creationId xmlns:a16="http://schemas.microsoft.com/office/drawing/2014/main" id="{DF78E2DB-22B7-463A-A1D7-7821E2E30B95}"/>
              </a:ext>
            </a:extLst>
          </p:cNvPr>
          <p:cNvSpPr txBox="1"/>
          <p:nvPr/>
        </p:nvSpPr>
        <p:spPr>
          <a:xfrm>
            <a:off x="2699792" y="496786"/>
            <a:ext cx="4759830" cy="70784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מְשִׂימָה</a:t>
            </a:r>
            <a:endParaRPr sz="4000" b="1" dirty="0">
              <a:solidFill>
                <a:schemeClr val="dk1"/>
              </a:solidFill>
              <a:latin typeface="David" panose="020E0502060401010101" pitchFamily="34" charset="-79"/>
              <a:ea typeface="Lucida Sans"/>
              <a:cs typeface="David" panose="020E0502060401010101" pitchFamily="34" charset="-79"/>
              <a:sym typeface="Lucida Sans"/>
            </a:endParaRPr>
          </a:p>
        </p:txBody>
      </p:sp>
      <p:pic>
        <p:nvPicPr>
          <p:cNvPr id="14" name="Picture 2" descr="מדריך: איך לשפר את אחיזת העיפרון של הילדים?">
            <a:extLst>
              <a:ext uri="{FF2B5EF4-FFF2-40B4-BE49-F238E27FC236}">
                <a16:creationId xmlns:a16="http://schemas.microsoft.com/office/drawing/2014/main" id="{16ED8205-AF1E-460B-A9CE-4E2CBF24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5" y="747138"/>
            <a:ext cx="438907" cy="4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6280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969D147-89DE-4A94-9A0E-B67CB94948E5}"/>
              </a:ext>
            </a:extLst>
          </p:cNvPr>
          <p:cNvSpPr txBox="1"/>
          <p:nvPr/>
        </p:nvSpPr>
        <p:spPr>
          <a:xfrm>
            <a:off x="90770" y="1484784"/>
            <a:ext cx="896246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שְׁמוֹת עֶצֶם שֶׁאִי אֶפְשָׁר לָגַעַת בָּהֶם נִקְרָאִים שְׁמוֹת עֶצֶם מֻפְשָׁטים.</a:t>
            </a: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כְּמוֹ דְּאָגָה, אַהֲבָה, כַּעַס, חֲלוֹם.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תְּנוּ עוֹד </a:t>
            </a:r>
            <a:r>
              <a:rPr lang="he-IL" sz="3200" dirty="0" err="1">
                <a:latin typeface="David" panose="020E0502060401010101" pitchFamily="34" charset="-79"/>
                <a:cs typeface="David" panose="020E0502060401010101" pitchFamily="34" charset="-79"/>
              </a:rPr>
              <a:t>דֻּגְמָאוֹת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לִשְׁמוֹת עֶצֶם מֻפְשָׁטים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150000"/>
              </a:lnSpc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(אי אפשר לגעת בהם, לאכול אותם, להריח, לטעום אותם)</a:t>
            </a:r>
            <a: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2" descr="חלום על פי חכמת הקבלה - קבלה, מדע ומשמעות החיים - הרב מיכאל לייטמן">
            <a:extLst>
              <a:ext uri="{FF2B5EF4-FFF2-40B4-BE49-F238E27FC236}">
                <a16:creationId xmlns:a16="http://schemas.microsoft.com/office/drawing/2014/main" id="{3EFDBE2E-435A-4B10-B35F-AB0B707D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42893"/>
            <a:ext cx="1653443" cy="10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35;p4">
            <a:extLst>
              <a:ext uri="{FF2B5EF4-FFF2-40B4-BE49-F238E27FC236}">
                <a16:creationId xmlns:a16="http://schemas.microsoft.com/office/drawing/2014/main" id="{259F19E1-1B00-4DDF-B94E-A14DE6C30D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1760" y="419006"/>
            <a:ext cx="5256584" cy="72008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ida Sans"/>
              <a:buNone/>
            </a:pPr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שֵׁם עֶצֶם מֻפְשָׁט</a:t>
            </a:r>
            <a:endParaRPr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Picture 2" descr="פה מדבר">
            <a:extLst>
              <a:ext uri="{FF2B5EF4-FFF2-40B4-BE49-F238E27FC236}">
                <a16:creationId xmlns:a16="http://schemas.microsoft.com/office/drawing/2014/main" id="{5A746A79-0D6D-416A-8458-7EC935BE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9" y="791895"/>
            <a:ext cx="437323" cy="3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מישהו מקשיב לך?? מישהו מוכן להקשיב לא רק... - שירלי בכר - מערבי  פסיכותרפיסטית בנס ציונה | Facebook">
            <a:extLst>
              <a:ext uri="{FF2B5EF4-FFF2-40B4-BE49-F238E27FC236}">
                <a16:creationId xmlns:a16="http://schemas.microsoft.com/office/drawing/2014/main" id="{2F93DDAF-0E0D-4C44-9599-F2AB852C2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10133" r="18563" b="8826"/>
          <a:stretch/>
        </p:blipFill>
        <p:spPr bwMode="auto">
          <a:xfrm>
            <a:off x="677654" y="763339"/>
            <a:ext cx="359401" cy="4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4996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BB3141636B894099107E6745BE213F04000498BE45EB900B4AB4820FEB2B334769" ma:contentTypeVersion="56" ma:contentTypeDescription="Create a new document." ma:contentTypeScope="" ma:versionID="88e980705863785d62b24b2f127d8bb3">
  <xsd:schema xmlns:xsd="http://www.w3.org/2001/XMLSchema" xmlns:xs="http://www.w3.org/2001/XMLSchema" xmlns:p="http://schemas.microsoft.com/office/2006/metadata/properties" xmlns:ns2="6e9ea02a-742f-4d68-9828-878561d4a93c" targetNamespace="http://schemas.microsoft.com/office/2006/metadata/properties" ma:root="true" ma:fieldsID="41e2f71470f72663579db268ee2082ab" ns2:_="">
    <xsd:import namespace="6e9ea02a-742f-4d68-9828-878561d4a93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ea02a-742f-4d68-9828-878561d4a93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f49aea52-57cf-43e7-ad0f-73ec13c09c9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97E9BFDD-1396-425A-819C-F21D6585E878}" ma:internalName="CSXSubmissionMarket" ma:readOnly="false" ma:showField="MarketName" ma:web="6e9ea02a-742f-4d68-9828-878561d4a93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42c02ad2-dcd2-4ab7-b59e-0790aa7a8b1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B6637CC4-9BDF-4FFE-8FBF-4FC2310BA3C9}" ma:internalName="InProjectListLookup" ma:readOnly="true" ma:showField="InProjectList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481df231-2158-47e1-bee4-ea5880ea189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B6637CC4-9BDF-4FFE-8FBF-4FC2310BA3C9}" ma:internalName="LastCompleteVersionLookup" ma:readOnly="true" ma:showField="LastCompleteVersion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B6637CC4-9BDF-4FFE-8FBF-4FC2310BA3C9}" ma:internalName="LastPreviewErrorLookup" ma:readOnly="true" ma:showField="LastPreviewError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B6637CC4-9BDF-4FFE-8FBF-4FC2310BA3C9}" ma:internalName="LastPreviewResultLookup" ma:readOnly="true" ma:showField="LastPreviewResult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B6637CC4-9BDF-4FFE-8FBF-4FC2310BA3C9}" ma:internalName="LastPreviewAttemptDateLookup" ma:readOnly="true" ma:showField="LastPreviewAttemptDat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B6637CC4-9BDF-4FFE-8FBF-4FC2310BA3C9}" ma:internalName="LastPreviewedByLookup" ma:readOnly="true" ma:showField="LastPreviewedBy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B6637CC4-9BDF-4FFE-8FBF-4FC2310BA3C9}" ma:internalName="LastPreviewTimeLookup" ma:readOnly="true" ma:showField="LastPreviewTi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B6637CC4-9BDF-4FFE-8FBF-4FC2310BA3C9}" ma:internalName="LastPreviewVersionLookup" ma:readOnly="true" ma:showField="LastPreviewVersion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B6637CC4-9BDF-4FFE-8FBF-4FC2310BA3C9}" ma:internalName="LastPublishErrorLookup" ma:readOnly="true" ma:showField="LastPublishError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B6637CC4-9BDF-4FFE-8FBF-4FC2310BA3C9}" ma:internalName="LastPublishResultLookup" ma:readOnly="true" ma:showField="LastPublishResult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B6637CC4-9BDF-4FFE-8FBF-4FC2310BA3C9}" ma:internalName="LastPublishAttemptDateLookup" ma:readOnly="true" ma:showField="LastPublishAttemptDat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B6637CC4-9BDF-4FFE-8FBF-4FC2310BA3C9}" ma:internalName="LastPublishedByLookup" ma:readOnly="true" ma:showField="LastPublishedBy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B6637CC4-9BDF-4FFE-8FBF-4FC2310BA3C9}" ma:internalName="LastPublishTimeLookup" ma:readOnly="true" ma:showField="LastPublishTi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B6637CC4-9BDF-4FFE-8FBF-4FC2310BA3C9}" ma:internalName="LastPublishVersionLookup" ma:readOnly="true" ma:showField="LastPublishVersion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22F070B-DDF0-482B-8229-151EA03F1CC6}" ma:internalName="LocLastLocAttemptVersionLookup" ma:readOnly="false" ma:showField="LastLocAttemptVersion" ma:web="6e9ea02a-742f-4d68-9828-878561d4a93c">
      <xsd:simpleType>
        <xsd:restriction base="dms:Lookup"/>
      </xsd:simpleType>
    </xsd:element>
    <xsd:element name="LocLastLocAttemptVersionTypeLookup" ma:index="71" nillable="true" ma:displayName="Loc Last Loc Attempt Version Type" ma:default="" ma:list="{622F070B-DDF0-482B-8229-151EA03F1CC6}" ma:internalName="LocLastLocAttemptVersionTypeLookup" ma:readOnly="true" ma:showField="LastLocAttemptVersionType" ma:web="6e9ea02a-742f-4d68-9828-878561d4a93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22F070B-DDF0-482B-8229-151EA03F1CC6}" ma:internalName="LocNewPublishedVersionLookup" ma:readOnly="true" ma:showField="NewPublishedVersion" ma:web="6e9ea02a-742f-4d68-9828-878561d4a93c">
      <xsd:simpleType>
        <xsd:restriction base="dms:Lookup"/>
      </xsd:simpleType>
    </xsd:element>
    <xsd:element name="LocOverallHandbackStatusLookup" ma:index="75" nillable="true" ma:displayName="Loc Overall Handback Status" ma:default="" ma:list="{622F070B-DDF0-482B-8229-151EA03F1CC6}" ma:internalName="LocOverallHandbackStatusLookup" ma:readOnly="true" ma:showField="OverallHandbackStatus" ma:web="6e9ea02a-742f-4d68-9828-878561d4a93c">
      <xsd:simpleType>
        <xsd:restriction base="dms:Lookup"/>
      </xsd:simpleType>
    </xsd:element>
    <xsd:element name="LocOverallLocStatusLookup" ma:index="76" nillable="true" ma:displayName="Loc Overall Localize Status" ma:default="" ma:list="{622F070B-DDF0-482B-8229-151EA03F1CC6}" ma:internalName="LocOverallLocStatusLookup" ma:readOnly="true" ma:showField="OverallLocStatus" ma:web="6e9ea02a-742f-4d68-9828-878561d4a93c">
      <xsd:simpleType>
        <xsd:restriction base="dms:Lookup"/>
      </xsd:simpleType>
    </xsd:element>
    <xsd:element name="LocOverallPreviewStatusLookup" ma:index="77" nillable="true" ma:displayName="Loc Overall Preview Status" ma:default="" ma:list="{622F070B-DDF0-482B-8229-151EA03F1CC6}" ma:internalName="LocOverallPreviewStatusLookup" ma:readOnly="true" ma:showField="OverallPreviewStatus" ma:web="6e9ea02a-742f-4d68-9828-878561d4a93c">
      <xsd:simpleType>
        <xsd:restriction base="dms:Lookup"/>
      </xsd:simpleType>
    </xsd:element>
    <xsd:element name="LocOverallPublishStatusLookup" ma:index="78" nillable="true" ma:displayName="Loc Overall Publish Status" ma:default="" ma:list="{622F070B-DDF0-482B-8229-151EA03F1CC6}" ma:internalName="LocOverallPublishStatusLookup" ma:readOnly="true" ma:showField="OverallPublishStatus" ma:web="6e9ea02a-742f-4d68-9828-878561d4a93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22F070B-DDF0-482B-8229-151EA03F1CC6}" ma:internalName="LocProcessedForHandoffsLookup" ma:readOnly="true" ma:showField="ProcessedForHandoffs" ma:web="6e9ea02a-742f-4d68-9828-878561d4a93c">
      <xsd:simpleType>
        <xsd:restriction base="dms:Lookup"/>
      </xsd:simpleType>
    </xsd:element>
    <xsd:element name="LocProcessedForMarketsLookup" ma:index="81" nillable="true" ma:displayName="Loc Processed For Markets" ma:default="" ma:list="{622F070B-DDF0-482B-8229-151EA03F1CC6}" ma:internalName="LocProcessedForMarketsLookup" ma:readOnly="true" ma:showField="ProcessedForMarkets" ma:web="6e9ea02a-742f-4d68-9828-878561d4a93c">
      <xsd:simpleType>
        <xsd:restriction base="dms:Lookup"/>
      </xsd:simpleType>
    </xsd:element>
    <xsd:element name="LocPublishedDependentAssetsLookup" ma:index="82" nillable="true" ma:displayName="Loc Published Dependent Assets" ma:default="" ma:list="{622F070B-DDF0-482B-8229-151EA03F1CC6}" ma:internalName="LocPublishedDependentAssetsLookup" ma:readOnly="true" ma:showField="PublishedDependentAssets" ma:web="6e9ea02a-742f-4d68-9828-878561d4a93c">
      <xsd:simpleType>
        <xsd:restriction base="dms:Lookup"/>
      </xsd:simpleType>
    </xsd:element>
    <xsd:element name="LocPublishedLinkedAssetsLookup" ma:index="83" nillable="true" ma:displayName="Loc Published Linked Assets" ma:default="" ma:list="{622F070B-DDF0-482B-8229-151EA03F1CC6}" ma:internalName="LocPublishedLinkedAssetsLookup" ma:readOnly="true" ma:showField="PublishedLinkedAssets" ma:web="6e9ea02a-742f-4d68-9828-878561d4a93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eb7c97e-5beb-4bf0-a64a-0521b62690f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97E9BFDD-1396-425A-819C-F21D6585E878}" ma:internalName="Markets" ma:readOnly="false" ma:showField="MarketNa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B6637CC4-9BDF-4FFE-8FBF-4FC2310BA3C9}" ma:internalName="NumOfRatingsLookup" ma:readOnly="true" ma:showField="NumOfRatings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B6637CC4-9BDF-4FFE-8FBF-4FC2310BA3C9}" ma:internalName="PublishStatusLookup" ma:readOnly="false" ma:showField="PublishStatus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2b17064f-d481-4d1f-8972-3daed425d45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cf79a0c3-d835-43ca-aa56-b38f2035bf82}" ma:internalName="TaxCatchAll" ma:showField="CatchAllData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cf79a0c3-d835-43ca-aa56-b38f2035bf82}" ma:internalName="TaxCatchAllLabel" ma:readOnly="true" ma:showField="CatchAllDataLabel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6e9ea02a-742f-4d68-9828-878561d4a93c" xsi:nil="true"/>
    <AssetExpire xmlns="6e9ea02a-742f-4d68-9828-878561d4a93c">2029-05-12T07:00:00+00:00</AssetExpire>
    <IntlLangReviewDate xmlns="6e9ea02a-742f-4d68-9828-878561d4a93c" xsi:nil="true"/>
    <TPFriendlyName xmlns="6e9ea02a-742f-4d68-9828-878561d4a93c" xsi:nil="true"/>
    <IntlLangReview xmlns="6e9ea02a-742f-4d68-9828-878561d4a93c" xsi:nil="true"/>
    <PolicheckWords xmlns="6e9ea02a-742f-4d68-9828-878561d4a93c" xsi:nil="true"/>
    <SubmitterId xmlns="6e9ea02a-742f-4d68-9828-878561d4a93c" xsi:nil="true"/>
    <AcquiredFrom xmlns="6e9ea02a-742f-4d68-9828-878561d4a93c">Internal MS</AcquiredFrom>
    <EditorialStatus xmlns="6e9ea02a-742f-4d68-9828-878561d4a93c" xsi:nil="true"/>
    <Markets xmlns="6e9ea02a-742f-4d68-9828-878561d4a93c"/>
    <OriginAsset xmlns="6e9ea02a-742f-4d68-9828-878561d4a93c" xsi:nil="true"/>
    <AssetStart xmlns="6e9ea02a-742f-4d68-9828-878561d4a93c">2010-12-15T12:10:00+00:00</AssetStart>
    <FriendlyTitle xmlns="6e9ea02a-742f-4d68-9828-878561d4a93c" xsi:nil="true"/>
    <MarketSpecific xmlns="6e9ea02a-742f-4d68-9828-878561d4a93c">false</MarketSpecific>
    <TPNamespace xmlns="6e9ea02a-742f-4d68-9828-878561d4a93c" xsi:nil="true"/>
    <PublishStatusLookup xmlns="6e9ea02a-742f-4d68-9828-878561d4a93c">
      <Value>259045</Value>
      <Value>271749</Value>
    </PublishStatusLookup>
    <APAuthor xmlns="6e9ea02a-742f-4d68-9828-878561d4a93c">
      <UserInfo>
        <DisplayName>REDMOND\v-rapal</DisplayName>
        <AccountId>2094</AccountId>
        <AccountType/>
      </UserInfo>
    </APAuthor>
    <TPCommandLine xmlns="6e9ea02a-742f-4d68-9828-878561d4a93c" xsi:nil="true"/>
    <IntlLangReviewer xmlns="6e9ea02a-742f-4d68-9828-878561d4a93c" xsi:nil="true"/>
    <OpenTemplate xmlns="6e9ea02a-742f-4d68-9828-878561d4a93c">true</OpenTemplate>
    <CSXSubmissionDate xmlns="6e9ea02a-742f-4d68-9828-878561d4a93c" xsi:nil="true"/>
    <Manager xmlns="6e9ea02a-742f-4d68-9828-878561d4a93c" xsi:nil="true"/>
    <NumericId xmlns="6e9ea02a-742f-4d68-9828-878561d4a93c" xsi:nil="true"/>
    <ParentAssetId xmlns="6e9ea02a-742f-4d68-9828-878561d4a93c" xsi:nil="true"/>
    <OriginalSourceMarket xmlns="6e9ea02a-742f-4d68-9828-878561d4a93c">english</OriginalSourceMarket>
    <ApprovalStatus xmlns="6e9ea02a-742f-4d68-9828-878561d4a93c">InProgress</ApprovalStatus>
    <TPComponent xmlns="6e9ea02a-742f-4d68-9828-878561d4a93c" xsi:nil="true"/>
    <EditorialTags xmlns="6e9ea02a-742f-4d68-9828-878561d4a93c" xsi:nil="true"/>
    <TPExecutable xmlns="6e9ea02a-742f-4d68-9828-878561d4a93c" xsi:nil="true"/>
    <TPLaunchHelpLink xmlns="6e9ea02a-742f-4d68-9828-878561d4a93c" xsi:nil="true"/>
    <SourceTitle xmlns="6e9ea02a-742f-4d68-9828-878561d4a93c" xsi:nil="true"/>
    <CSXUpdate xmlns="6e9ea02a-742f-4d68-9828-878561d4a93c">false</CSXUpdate>
    <IntlLocPriority xmlns="6e9ea02a-742f-4d68-9828-878561d4a93c" xsi:nil="true"/>
    <UAProjectedTotalWords xmlns="6e9ea02a-742f-4d68-9828-878561d4a93c" xsi:nil="true"/>
    <AssetType xmlns="6e9ea02a-742f-4d68-9828-878561d4a93c">TP</AssetType>
    <MachineTranslated xmlns="6e9ea02a-742f-4d68-9828-878561d4a93c">false</MachineTranslated>
    <OutputCachingOn xmlns="6e9ea02a-742f-4d68-9828-878561d4a93c">false</OutputCachingOn>
    <TemplateStatus xmlns="6e9ea02a-742f-4d68-9828-878561d4a93c" xsi:nil="true"/>
    <IsSearchable xmlns="6e9ea02a-742f-4d68-9828-878561d4a93c">true</IsSearchable>
    <ContentItem xmlns="6e9ea02a-742f-4d68-9828-878561d4a93c" xsi:nil="true"/>
    <HandoffToMSDN xmlns="6e9ea02a-742f-4d68-9828-878561d4a93c" xsi:nil="true"/>
    <ShowIn xmlns="6e9ea02a-742f-4d68-9828-878561d4a93c">Show everywhere</ShowIn>
    <ThumbnailAssetId xmlns="6e9ea02a-742f-4d68-9828-878561d4a93c" xsi:nil="true"/>
    <UALocComments xmlns="6e9ea02a-742f-4d68-9828-878561d4a93c" xsi:nil="true"/>
    <UALocRecommendation xmlns="6e9ea02a-742f-4d68-9828-878561d4a93c">Localize</UALocRecommendation>
    <LastModifiedDateTime xmlns="6e9ea02a-742f-4d68-9828-878561d4a93c" xsi:nil="true"/>
    <LastPublishResultLookup xmlns="6e9ea02a-742f-4d68-9828-878561d4a93c"/>
    <LegacyData xmlns="6e9ea02a-742f-4d68-9828-878561d4a93c" xsi:nil="true"/>
    <ClipArtFilename xmlns="6e9ea02a-742f-4d68-9828-878561d4a93c" xsi:nil="true"/>
    <TPApplication xmlns="6e9ea02a-742f-4d68-9828-878561d4a93c" xsi:nil="true"/>
    <CSXHash xmlns="6e9ea02a-742f-4d68-9828-878561d4a93c" xsi:nil="true"/>
    <DirectSourceMarket xmlns="6e9ea02a-742f-4d68-9828-878561d4a93c">english</DirectSourceMarket>
    <PrimaryImageGen xmlns="6e9ea02a-742f-4d68-9828-878561d4a93c">true</PrimaryImageGen>
    <PlannedPubDate xmlns="6e9ea02a-742f-4d68-9828-878561d4a93c" xsi:nil="true"/>
    <CSXSubmissionMarket xmlns="6e9ea02a-742f-4d68-9828-878561d4a93c" xsi:nil="true"/>
    <Downloads xmlns="6e9ea02a-742f-4d68-9828-878561d4a93c">0</Downloads>
    <ArtSampleDocs xmlns="6e9ea02a-742f-4d68-9828-878561d4a93c" xsi:nil="true"/>
    <TrustLevel xmlns="6e9ea02a-742f-4d68-9828-878561d4a93c">1 Microsoft Managed Content</TrustLevel>
    <BlockPublish xmlns="6e9ea02a-742f-4d68-9828-878561d4a93c">false</BlockPublish>
    <TPLaunchHelpLinkType xmlns="6e9ea02a-742f-4d68-9828-878561d4a93c">Template</TPLaunchHelpLinkType>
    <BusinessGroup xmlns="6e9ea02a-742f-4d68-9828-878561d4a93c" xsi:nil="true"/>
    <Providers xmlns="6e9ea02a-742f-4d68-9828-878561d4a93c" xsi:nil="true"/>
    <TemplateTemplateType xmlns="6e9ea02a-742f-4d68-9828-878561d4a93c">PowerPoint Presentation Template</TemplateTemplateType>
    <TimesCloned xmlns="6e9ea02a-742f-4d68-9828-878561d4a93c" xsi:nil="true"/>
    <TPAppVersion xmlns="6e9ea02a-742f-4d68-9828-878561d4a93c" xsi:nil="true"/>
    <VoteCount xmlns="6e9ea02a-742f-4d68-9828-878561d4a93c" xsi:nil="true"/>
    <Provider xmlns="6e9ea02a-742f-4d68-9828-878561d4a93c" xsi:nil="true"/>
    <UACurrentWords xmlns="6e9ea02a-742f-4d68-9828-878561d4a93c" xsi:nil="true"/>
    <AssetId xmlns="6e9ea02a-742f-4d68-9828-878561d4a93c">TP102424499</AssetId>
    <TPClientViewer xmlns="6e9ea02a-742f-4d68-9828-878561d4a93c" xsi:nil="true"/>
    <DSATActionTaken xmlns="6e9ea02a-742f-4d68-9828-878561d4a93c" xsi:nil="true"/>
    <APEditor xmlns="6e9ea02a-742f-4d68-9828-878561d4a93c">
      <UserInfo>
        <DisplayName/>
        <AccountId xsi:nil="true"/>
        <AccountType/>
      </UserInfo>
    </APEditor>
    <TPInstallLocation xmlns="6e9ea02a-742f-4d68-9828-878561d4a93c" xsi:nil="true"/>
    <OOCacheId xmlns="6e9ea02a-742f-4d68-9828-878561d4a93c" xsi:nil="true"/>
    <IsDeleted xmlns="6e9ea02a-742f-4d68-9828-878561d4a93c">false</IsDeleted>
    <PublishTargets xmlns="6e9ea02a-742f-4d68-9828-878561d4a93c">OfficeOnline</PublishTargets>
    <ApprovalLog xmlns="6e9ea02a-742f-4d68-9828-878561d4a93c" xsi:nil="true"/>
    <BugNumber xmlns="6e9ea02a-742f-4d68-9828-878561d4a93c" xsi:nil="true"/>
    <CrawlForDependencies xmlns="6e9ea02a-742f-4d68-9828-878561d4a93c">false</CrawlForDependencies>
    <LastHandOff xmlns="6e9ea02a-742f-4d68-9828-878561d4a93c" xsi:nil="true"/>
    <Milestone xmlns="6e9ea02a-742f-4d68-9828-878561d4a93c" xsi:nil="true"/>
    <UANotes xmlns="6e9ea02a-742f-4d68-9828-878561d4a93c" xsi:nil="true"/>
    <CampaignTagsTaxHTField0 xmlns="6e9ea02a-742f-4d68-9828-878561d4a93c">
      <Terms xmlns="http://schemas.microsoft.com/office/infopath/2007/PartnerControls"/>
    </CampaignTagsTaxHTField0>
    <LocLastLocAttemptVersionLookup xmlns="6e9ea02a-742f-4d68-9828-878561d4a93c">131525</LocLastLocAttemptVersionLookup>
    <LocLastLocAttemptVersionTypeLookup xmlns="6e9ea02a-742f-4d68-9828-878561d4a93c" xsi:nil="true"/>
    <LocOverallPreviewStatusLookup xmlns="6e9ea02a-742f-4d68-9828-878561d4a93c" xsi:nil="true"/>
    <LocOverallPublishStatusLookup xmlns="6e9ea02a-742f-4d68-9828-878561d4a93c" xsi:nil="true"/>
    <TaxCatchAll xmlns="6e9ea02a-742f-4d68-9828-878561d4a93c"/>
    <LocNewPublishedVersionLookup xmlns="6e9ea02a-742f-4d68-9828-878561d4a93c" xsi:nil="true"/>
    <LocPublishedDependentAssetsLookup xmlns="6e9ea02a-742f-4d68-9828-878561d4a93c" xsi:nil="true"/>
    <LocComments xmlns="6e9ea02a-742f-4d68-9828-878561d4a93c" xsi:nil="true"/>
    <LocProcessedForMarketsLookup xmlns="6e9ea02a-742f-4d68-9828-878561d4a93c" xsi:nil="true"/>
    <LocRecommendedHandoff xmlns="6e9ea02a-742f-4d68-9828-878561d4a93c" xsi:nil="true"/>
    <LocManualTestRequired xmlns="6e9ea02a-742f-4d68-9828-878561d4a93c" xsi:nil="true"/>
    <LocProcessedForHandoffsLookup xmlns="6e9ea02a-742f-4d68-9828-878561d4a93c" xsi:nil="true"/>
    <LocOverallHandbackStatusLookup xmlns="6e9ea02a-742f-4d68-9828-878561d4a93c" xsi:nil="true"/>
    <LocalizationTagsTaxHTField0 xmlns="6e9ea02a-742f-4d68-9828-878561d4a93c">
      <Terms xmlns="http://schemas.microsoft.com/office/infopath/2007/PartnerControls"/>
    </LocalizationTagsTaxHTField0>
    <FeatureTagsTaxHTField0 xmlns="6e9ea02a-742f-4d68-9828-878561d4a93c">
      <Terms xmlns="http://schemas.microsoft.com/office/infopath/2007/PartnerControls"/>
    </FeatureTagsTaxHTField0>
    <LocOverallLocStatusLookup xmlns="6e9ea02a-742f-4d68-9828-878561d4a93c" xsi:nil="true"/>
    <LocPublishedLinkedAssetsLookup xmlns="6e9ea02a-742f-4d68-9828-878561d4a93c" xsi:nil="true"/>
    <InternalTagsTaxHTField0 xmlns="6e9ea02a-742f-4d68-9828-878561d4a93c">
      <Terms xmlns="http://schemas.microsoft.com/office/infopath/2007/PartnerControls"/>
    </InternalTagsTaxHTField0>
    <RecommendationsModifier xmlns="6e9ea02a-742f-4d68-9828-878561d4a93c" xsi:nil="true"/>
    <ScenarioTagsTaxHTField0 xmlns="6e9ea02a-742f-4d68-9828-878561d4a93c">
      <Terms xmlns="http://schemas.microsoft.com/office/infopath/2007/PartnerControls"/>
    </ScenarioTagsTaxHTField0>
    <OriginalRelease xmlns="6e9ea02a-742f-4d68-9828-878561d4a93c">14</OriginalRelease>
    <LocMarketGroupTiers2 xmlns="6e9ea02a-742f-4d68-9828-878561d4a9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0205EF-353A-4B90-B224-962C4DF117A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e9ea02a-742f-4d68-9828-878561d4a93c"/>
  </ds:schemaRefs>
</ds:datastoreItem>
</file>

<file path=customXml/itemProps2.xml><?xml version="1.0" encoding="utf-8"?>
<ds:datastoreItem xmlns:ds="http://schemas.openxmlformats.org/officeDocument/2006/customXml" ds:itemID="{62A4900E-201E-45C2-B03B-758577A45F19}">
  <ds:schemaRefs>
    <ds:schemaRef ds:uri="http://schemas.microsoft.com/office/2006/metadata/properties"/>
    <ds:schemaRef ds:uri="http://www.w3.org/2000/xmlns/"/>
    <ds:schemaRef ds:uri="6e9ea02a-742f-4d68-9828-878561d4a93c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F0A564-E5BC-438E-8083-23BBF343C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639</Words>
  <Application>Microsoft Office PowerPoint</Application>
  <PresentationFormat>‫הצגה על המסך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עשן מתפתל</vt:lpstr>
      <vt:lpstr>מצגת של PowerPoint‏</vt:lpstr>
      <vt:lpstr>מצגת של PowerPoint‏</vt:lpstr>
      <vt:lpstr>מְשֻׁתָּף לְכֻלָּם הוּא: שְׁמוֹת עֶצֶם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שֵׁם עֶצֶם מֻפְשָׁט</vt:lpstr>
      <vt:lpstr>מצגת של PowerPoint‏</vt:lpstr>
      <vt:lpstr>שֵׁם עֶצֶם פְּרָטִי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/>
  <cp:lastModifiedBy>972537004733</cp:lastModifiedBy>
  <cp:revision>2</cp:revision>
  <dcterms:created xsi:type="dcterms:W3CDTF">2020-10-07T09:02:48Z</dcterms:created>
  <dcterms:modified xsi:type="dcterms:W3CDTF">2020-10-11T14:51:40Z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0x010100DEBB3141636B894099107E6745BE213F04000498BE45EB900B4AB4820FEB2B334769</vt:lpwstr>
  </property>
</Properties>
</file>