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y="6858000" cx="12192000"/>
  <p:notesSz cx="6858000" cy="9144000"/>
  <p:defaultTextStyle>
    <a:defPPr lvl="0">
      <a:defRPr lang="he-IL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66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716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440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6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60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86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85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8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9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36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D222-5243-4D0E-BA2E-4BE4DFDE372A}" type="datetimeFigureOut">
              <a:rPr lang="he-IL" smtClean="0"/>
              <a:t>ל'/כסלו/תשע"ט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DDAD-4E87-4519-A3C5-13C8FC64E9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17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l6W4rxhw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l6W4rxhwQ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cet.ac.il/&#1488;&#1493;&#1494;&#1493;-&#1493;&#1502;&#1493;&#1494;&#1493;-&#1502;&#1499;&#1508;&#1512;-&#1511;&#1488;&#1511;&#1488;&#1512;&#1493;&#1494;&#1493;" TargetMode="External"/><Relationship Id="rId2" Type="http://schemas.openxmlformats.org/officeDocument/2006/relationships/hyperlink" Target="http://www.itu.cet.ac.il/&#1502;&#1512;&#1497;&#1489;&#1493;&#1514;-&#1489;&#1497;&#1503;-&#1495;&#1489;&#1512;&#1497;&#1501;-&#1508;&#1506;&#1497;&#1500;&#1493;&#1514;-&#1502;&#1500;&#1493;&#1493;&#1492;-&#1500;&#1508;&#1512;&#1511;-&#1489;&#1505;&#1491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cet.ac.il/&#1494;&#1492;-&#1488;&#1511;&#1496;&#1493;&#1488;&#1500;&#1497;-&#1488;&#1493;&#1492;&#1491;-&#1514;&#1511;&#1507;-&#1488;&#1514;-&#1513;&#1495;&#1511;&#1503;-&#1492;&#1499;&#1491;&#1493;&#1512;&#1490;&#1500;-&#1506;&#1512;&#1503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eb.nli.org.il/sites/NLI/English/digitallibrary/Pages/Viewer.aspx?presentorid=NLI_EDU&amp;docid=NNL03_EDUSP509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0" y="1426381"/>
            <a:ext cx="4652213" cy="3484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368715" y="128336"/>
            <a:ext cx="5566612" cy="69249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כשמשעמם לי נורא ואין לי מה לשחק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אני יוצא החוצה לריב עם גיורא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הילד של השכן </a:t>
            </a:r>
          </a:p>
          <a:p>
            <a:endParaRPr lang="he-IL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raham" panose="00000500000000000000" pitchFamily="2" charset="-79"/>
              <a:cs typeface="Abraham" panose="00000500000000000000" pitchFamily="2" charset="-79"/>
            </a:endParaRP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אתמול רבתי עם גיורא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ישבנו על הדשא לבד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הוא אמר שאבא שלו גבוה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ואני אמרתי הוא גמד </a:t>
            </a:r>
          </a:p>
          <a:p>
            <a:endParaRPr lang="he-IL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raham" panose="00000500000000000000" pitchFamily="2" charset="-79"/>
              <a:cs typeface="Abraham" panose="00000500000000000000" pitchFamily="2" charset="-79"/>
            </a:endParaRP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אתמול רבתי עם גיורא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הילד של השכן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הוא אמר שיש אנשים על הירח </a:t>
            </a:r>
          </a:p>
          <a:p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ואני אמרתי שאין...</a:t>
            </a:r>
          </a:p>
          <a:p>
            <a:r>
              <a:rPr lang="he-IL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 </a:t>
            </a:r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  </a:t>
            </a:r>
          </a:p>
          <a:p>
            <a:r>
              <a:rPr lang="he-IL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 </a:t>
            </a:r>
            <a:r>
              <a:rPr lang="he-IL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            (ריבים קטנים-יהונתן גפן)</a:t>
            </a:r>
          </a:p>
          <a:p>
            <a:endParaRPr lang="he-IL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0529" y="5165559"/>
            <a:ext cx="707457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Comix No2 CLM" panose="02000803000000000000" pitchFamily="2" charset="-79"/>
                <a:cs typeface="Comix No2 CLM" panose="02000803000000000000" pitchFamily="2" charset="-79"/>
              </a:rPr>
              <a:t>חודש טבת בש"י עגנון -ניהול קונפליקטים</a:t>
            </a:r>
          </a:p>
          <a:p>
            <a:pPr algn="ctr"/>
            <a:r>
              <a:rPr lang="he-IL" sz="3200" b="1" dirty="0" smtClean="0">
                <a:latin typeface="Comix No2 CLM" panose="02000803000000000000" pitchFamily="2" charset="-79"/>
                <a:cs typeface="Comix No2 CLM" panose="02000803000000000000" pitchFamily="2" charset="-79"/>
              </a:rPr>
              <a:t>בין  ערעור לגישור</a:t>
            </a:r>
            <a:endParaRPr lang="he-IL" sz="3200" b="1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56" y="232327"/>
            <a:ext cx="142240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12620"/>
            <a:ext cx="65692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רעיונות וליקוטים: פז </a:t>
            </a:r>
            <a:r>
              <a:rPr lang="he-IL" b="1" dirty="0" err="1" smtClean="0">
                <a:solidFill>
                  <a:schemeClr val="bg1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גוילי</a:t>
            </a:r>
            <a:r>
              <a:rPr lang="he-IL" b="1" dirty="0" smtClean="0">
                <a:solidFill>
                  <a:schemeClr val="bg1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 רכזת חברתית</a:t>
            </a:r>
            <a:endParaRPr lang="he-IL" b="1" dirty="0">
              <a:solidFill>
                <a:schemeClr val="bg1"/>
              </a:solidFill>
              <a:latin typeface="Guttman Yad" panose="02010401010101010101" pitchFamily="2" charset="-79"/>
              <a:cs typeface="Guttman Yad" panose="02010401010101010101" pitchFamily="2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" y="176048"/>
            <a:ext cx="12135699" cy="66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66736" y="900512"/>
            <a:ext cx="93365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הסיפור: אוזו </a:t>
            </a:r>
            <a:r>
              <a:rPr lang="he-IL" dirty="0" err="1" smtClean="0"/>
              <a:t>ומוזו</a:t>
            </a:r>
            <a:r>
              <a:rPr lang="he-IL" dirty="0" smtClean="0"/>
              <a:t> מכפר </a:t>
            </a:r>
            <a:r>
              <a:rPr lang="he-IL" dirty="0" err="1" smtClean="0"/>
              <a:t>קאקארוזו</a:t>
            </a:r>
            <a:r>
              <a:rPr lang="he-IL" dirty="0" smtClean="0"/>
              <a:t>/ </a:t>
            </a:r>
            <a:r>
              <a:rPr lang="he-IL" dirty="0" err="1" smtClean="0"/>
              <a:t>אפריים</a:t>
            </a:r>
            <a:r>
              <a:rPr lang="he-IL" dirty="0" smtClean="0"/>
              <a:t> </a:t>
            </a:r>
            <a:r>
              <a:rPr lang="he-IL" dirty="0" err="1" smtClean="0"/>
              <a:t>סידון</a:t>
            </a:r>
            <a:r>
              <a:rPr lang="he-IL" dirty="0" smtClean="0"/>
              <a:t>-   מצגת עם הסיפור- סיפור המתאר </a:t>
            </a:r>
            <a:r>
              <a:rPr lang="he-IL" dirty="0" err="1" smtClean="0"/>
              <a:t>סיכסוך</a:t>
            </a:r>
            <a:r>
              <a:rPr lang="he-IL" dirty="0" smtClean="0"/>
              <a:t> ארוך שנים, וכיצד נפתר. בקישור זה יש הצעות לדפי עבודה בנושא.</a:t>
            </a:r>
          </a:p>
          <a:p>
            <a:r>
              <a:rPr lang="he-IL" dirty="0" smtClean="0"/>
              <a:t>הצעות לפעילות בעקבות הסיפור- בהמלצת  אתר "בין </a:t>
            </a:r>
            <a:r>
              <a:rPr lang="he-IL" dirty="0" err="1" smtClean="0"/>
              <a:t>הצילצולים</a:t>
            </a:r>
            <a:r>
              <a:rPr lang="he-IL" dirty="0" smtClean="0"/>
              <a:t>". להפיל את </a:t>
            </a:r>
            <a:r>
              <a:rPr lang="he-IL" dirty="0" err="1" smtClean="0"/>
              <a:t>החומההצעות</a:t>
            </a:r>
            <a:r>
              <a:rPr lang="he-IL" dirty="0" smtClean="0"/>
              <a:t> נוספות לפעילות</a:t>
            </a:r>
          </a:p>
          <a:p>
            <a:r>
              <a:rPr lang="he-IL" dirty="0" smtClean="0"/>
              <a:t>הילדים משכונת חיים- נקודות ראות שונות- ריב בין י0וני לעוזי מלמד כמה דברים על ערכן של נקודות ראות שונות. האם אפשר לראות את אותו הדבר משני הצדדים או רק מצד אחד?</a:t>
            </a:r>
          </a:p>
          <a:p>
            <a:r>
              <a:rPr lang="he-IL" dirty="0" smtClean="0"/>
              <a:t>דיון כיתתי שבסופו נוצר משחק קלפים- התמודדות עם בעיות. אצרף קובץ ובו קלפים מוכנים- ניתן לתת לילדים ללמד את המשחק ולשחק בקבוצות.  </a:t>
            </a:r>
          </a:p>
          <a:p>
            <a:r>
              <a:rPr lang="he-IL" dirty="0" smtClean="0"/>
              <a:t>גדר כבשה ואיש עם בעיה- דרכים שונות לעבור את הגדר. יש לי את הספר, אביא אותו לבית הספר, כמו כן, בקישור מצורפת מצגת עם הסיפור, ורעיונות למשימות בעקבותיו.</a:t>
            </a:r>
          </a:p>
          <a:p>
            <a:endParaRPr lang="he-IL" dirty="0" smtClean="0"/>
          </a:p>
          <a:p>
            <a:r>
              <a:rPr lang="he-IL" dirty="0" smtClean="0"/>
              <a:t>ניהול קונפליקטים בתחומי הדעת:</a:t>
            </a:r>
          </a:p>
          <a:p>
            <a:r>
              <a:rPr lang="he-IL" dirty="0" smtClean="0"/>
              <a:t>ניהול קונפליקטים בתורה: הסיפור שמוצע הוא "רועי אברהם ורועי לוט" אך ניתן לקחת את השאלות לדיון ולהלביש על סיפורים נוספים בתורה.</a:t>
            </a:r>
          </a:p>
          <a:p>
            <a:r>
              <a:rPr lang="he-IL" dirty="0" smtClean="0"/>
              <a:t>ניהול קונפליקטים בספר בראשית- הטקסט ושאלות לדיון על אדם וחוה, קין והבל, תיבת נח</a:t>
            </a:r>
          </a:p>
          <a:p>
            <a:r>
              <a:rPr lang="he-IL" dirty="0" smtClean="0"/>
              <a:t>פעילות בעקבות השיר של יהונתן גפן- "ריבים קטנים" (אתמול רבתי עם גיורא) מתוך אתר בין </a:t>
            </a:r>
            <a:r>
              <a:rPr lang="he-IL" dirty="0" err="1" smtClean="0"/>
              <a:t>הצילצולים</a:t>
            </a:r>
            <a:r>
              <a:rPr lang="he-IL" dirty="0" smtClean="0"/>
              <a:t>.</a:t>
            </a:r>
          </a:p>
          <a:p>
            <a:r>
              <a:rPr lang="he-IL" dirty="0" smtClean="0"/>
              <a:t>פעילות בעקבות סיפורי שלמה </a:t>
            </a:r>
            <a:r>
              <a:rPr lang="he-IL" dirty="0" err="1" smtClean="0"/>
              <a:t>אבס</a:t>
            </a:r>
            <a:r>
              <a:rPr lang="he-IL" dirty="0" smtClean="0"/>
              <a:t> -לכתה א-ב- דיון העוסק במריבה והשלמה.</a:t>
            </a:r>
          </a:p>
          <a:p>
            <a:r>
              <a:rPr lang="he-IL" dirty="0" smtClean="0"/>
              <a:t>הבית ברחוב שיר- הטקסט ו המשימה בעקבות- דף עבודה. כיצד הסתדרו כל דיירי הבניין יחדיו תוך הבנת צרכי האחר, מה ליכד את הדיירים?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15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06316" y="72833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mtClean="0"/>
              <a:t>פעילות בעקבות: </a:t>
            </a:r>
          </a:p>
          <a:p>
            <a:r>
              <a:rPr lang="he-IL" dirty="0" smtClean="0"/>
              <a:t>1)לצייר כף יד ולכתוב על כל אצבע - למי אפשר לפנות כדי לשתף.</a:t>
            </a:r>
          </a:p>
          <a:p>
            <a:r>
              <a:rPr lang="he-IL" dirty="0" smtClean="0"/>
              <a:t>2)אפשר לעשות דמיון מודרך כמו שסבא עשה ילד.</a:t>
            </a:r>
          </a:p>
          <a:p>
            <a:endParaRPr lang="he-IL" dirty="0" smtClean="0"/>
          </a:p>
          <a:p>
            <a:r>
              <a:rPr lang="he-IL" dirty="0" smtClean="0"/>
              <a:t>שיר: סימן שאנחנו מגזימים- ערוץ הילדים "שני צדדים תמיד לאותו </a:t>
            </a:r>
            <a:r>
              <a:rPr lang="he-IL" dirty="0" err="1" smtClean="0"/>
              <a:t>מטבע,וכולם</a:t>
            </a:r>
            <a:r>
              <a:rPr lang="he-IL" dirty="0" smtClean="0"/>
              <a:t> צודקים- אני יודע…"</a:t>
            </a:r>
          </a:p>
          <a:p>
            <a:r>
              <a:rPr lang="he-IL" dirty="0" smtClean="0"/>
              <a:t>פעילות בעקבות:</a:t>
            </a:r>
          </a:p>
          <a:p>
            <a:r>
              <a:rPr lang="he-IL" dirty="0" smtClean="0"/>
              <a:t>בעקבות המילים אפשר ליצור דיון כיצד אנחנו מנהלים את הקונפליקט ולא מתנהלים.</a:t>
            </a:r>
          </a:p>
          <a:p>
            <a:endParaRPr lang="he-IL" dirty="0" smtClean="0"/>
          </a:p>
          <a:p>
            <a:r>
              <a:rPr lang="he-IL" dirty="0" smtClean="0"/>
              <a:t>תשמרו את </a:t>
            </a:r>
            <a:r>
              <a:rPr lang="he-IL" dirty="0" err="1" smtClean="0"/>
              <a:t>הכח</a:t>
            </a:r>
            <a:r>
              <a:rPr lang="he-IL" dirty="0" smtClean="0"/>
              <a:t> למשהו טוב- שיר  ניתוח השיר ומערך שיעור בעקבותיו</a:t>
            </a:r>
          </a:p>
          <a:p>
            <a:endParaRPr lang="he-IL" dirty="0" smtClean="0"/>
          </a:p>
          <a:p>
            <a:r>
              <a:rPr lang="he-IL" dirty="0" smtClean="0"/>
              <a:t>סרטון לכתות גבוהות: "דרך ערך"-סרט שהופק ע"י תלמידים בבית הספר "יבניאל" ברחובות, בעקבות כתבה בעיתון, "נער הכה את חברו בלבנה בעקבות ברוגז".</a:t>
            </a:r>
          </a:p>
          <a:p>
            <a:r>
              <a:rPr lang="he-IL" dirty="0" smtClean="0"/>
              <a:t>שיחה בעקבות: "איזהו הגיבור הכובש את ייצרו".</a:t>
            </a:r>
          </a:p>
          <a:p>
            <a:r>
              <a:rPr lang="he-IL" dirty="0" smtClean="0"/>
              <a:t>הפסקה פעילה בנושא ניהול קונפליקטים</a:t>
            </a:r>
          </a:p>
          <a:p>
            <a:r>
              <a:rPr lang="he-IL" dirty="0" smtClean="0"/>
              <a:t>אוסף פעילויות סביב נושא מניעת אלימות מילולית, אלימות פיזית ומניעת קונפליקטים, כשהתוצר הוא אוסף של מפתחות/כלים להתמודד עם מצבים אלו. הפעילות פותחת בסיפור גדר המסמרים.</a:t>
            </a:r>
          </a:p>
          <a:p>
            <a:r>
              <a:rPr lang="he-IL" dirty="0" smtClean="0"/>
              <a:t>הנייר המקומט- כדימוי ל"צלקות" הנוצרות מאלימות מילולית בלב של כל מי שנפגע.</a:t>
            </a:r>
          </a:p>
          <a:p>
            <a:r>
              <a:rPr lang="he-IL" dirty="0" smtClean="0"/>
              <a:t>הצקות-הצעות לדיון בעקבות אירוע העוסק בהצקות פיזיות ומילוליות ובילד שמפחד ללכת לבית-הספר.</a:t>
            </a:r>
          </a:p>
          <a:p>
            <a:r>
              <a:rPr lang="he-IL" dirty="0" smtClean="0"/>
              <a:t>שקופית/כרזה בנושא "לא מרימים ידיים"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46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7850" cy="6858000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6241561" y="545410"/>
            <a:ext cx="5057795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נחום גוטמן</a:t>
            </a:r>
          </a:p>
          <a:p>
            <a:pPr algn="ctr"/>
            <a:r>
              <a:rPr lang="he-IL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לפניכם יצירה של הצייר הישראלי,</a:t>
            </a:r>
          </a:p>
          <a:p>
            <a:pPr algn="ctr"/>
            <a:r>
              <a:rPr lang="he-I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נחום גוטמן.</a:t>
            </a:r>
          </a:p>
          <a:p>
            <a:pPr algn="ctr"/>
            <a:r>
              <a:rPr lang="he-IL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תארו את התמונה,</a:t>
            </a:r>
          </a:p>
          <a:p>
            <a:pPr algn="ctr"/>
            <a:r>
              <a:rPr lang="he-I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מה הכי בולט בה לדעתכם?</a:t>
            </a:r>
          </a:p>
          <a:p>
            <a:pPr algn="ctr"/>
            <a:r>
              <a:rPr lang="he-IL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בואו נבדוק אם צדקתם:</a:t>
            </a:r>
          </a:p>
          <a:p>
            <a:pPr algn="ctr"/>
            <a:endParaRPr lang="he-IL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t="16206" r="11370" b="47340"/>
          <a:stretch/>
        </p:blipFill>
        <p:spPr>
          <a:xfrm>
            <a:off x="6029511" y="3803732"/>
            <a:ext cx="5481894" cy="27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0"/>
    </mc:Choice>
    <mc:Fallback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2094" y="-246840"/>
            <a:ext cx="120709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נחום גוטמן</a:t>
            </a:r>
          </a:p>
          <a:p>
            <a:pPr algn="ctr"/>
            <a:r>
              <a:rPr lang="he-IL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נחום גוטמן היה צייר ישראלי שתיעד את חיי העיר תל אביב לפני קום המדינה.</a:t>
            </a:r>
          </a:p>
          <a:p>
            <a:pPr algn="ctr"/>
            <a:r>
              <a:rPr lang="he-I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הציור משקף סיטואציה יומיומית בעיר.</a:t>
            </a:r>
          </a:p>
          <a:p>
            <a:pPr algn="ctr"/>
            <a:r>
              <a:rPr lang="he-IL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האם הסיטואציה מוכרת לכם?</a:t>
            </a:r>
          </a:p>
          <a:p>
            <a:pPr algn="ctr"/>
            <a:r>
              <a:rPr lang="he-I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איך לדעתכם הוא קרא לתמונה? התחלקו לזוגות ונסו לחבר דו שיח בין שתי השכנות</a:t>
            </a:r>
          </a:p>
          <a:p>
            <a:pPr algn="ctr"/>
            <a:r>
              <a:rPr lang="he-I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הריב-הפתרון וההתייחסות</a:t>
            </a:r>
          </a:p>
          <a:p>
            <a:pPr algn="ctr"/>
            <a:r>
              <a:rPr lang="he-I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הציגו בפני הכתה.</a:t>
            </a:r>
          </a:p>
          <a:p>
            <a:pPr algn="ctr"/>
            <a:endParaRPr lang="he-IL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13" y="3185533"/>
            <a:ext cx="7011710" cy="3494156"/>
          </a:xfrm>
          <a:prstGeom prst="rect">
            <a:avLst/>
          </a:prstGeom>
        </p:spPr>
      </p:pic>
      <p:sp>
        <p:nvSpPr>
          <p:cNvPr id="6" name="הסבר אליפטי 5"/>
          <p:cNvSpPr/>
          <p:nvPr/>
        </p:nvSpPr>
        <p:spPr>
          <a:xfrm>
            <a:off x="9421910" y="3692700"/>
            <a:ext cx="2434281" cy="2136395"/>
          </a:xfrm>
          <a:prstGeom prst="wedgeEllipseCallout">
            <a:avLst>
              <a:gd name="adj1" fmla="val -64692"/>
              <a:gd name="adj2" fmla="val 9405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4081" y="3692699"/>
            <a:ext cx="3216460" cy="25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491179" y="0"/>
            <a:ext cx="112322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ניהול קונפליקטים-בין ערעור לגישור</a:t>
            </a:r>
            <a:endParaRPr lang="he-IL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3237471"/>
            <a:ext cx="5007668" cy="333844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378" y="3237471"/>
            <a:ext cx="3149565" cy="3401752"/>
          </a:xfrm>
          <a:prstGeom prst="rect">
            <a:avLst/>
          </a:prstGeom>
        </p:spPr>
      </p:pic>
      <p:sp>
        <p:nvSpPr>
          <p:cNvPr id="10" name="חץ ימינה 9"/>
          <p:cNvSpPr/>
          <p:nvPr/>
        </p:nvSpPr>
        <p:spPr>
          <a:xfrm flipH="1">
            <a:off x="5242446" y="4074419"/>
            <a:ext cx="3221932" cy="1309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91179" y="707886"/>
            <a:ext cx="1083996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ערך חודש טבת הוא "ניהול קונפליקטים"</a:t>
            </a:r>
          </a:p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מהו קונפליקט?</a:t>
            </a:r>
          </a:p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קונפליקט הינו התנגשות בין צדדים בעלי צרכים, אינטרסים, רגשות, דעות, אמונות ו/או ערכים שאינם מתיישבים אלו עם אלו. </a:t>
            </a:r>
          </a:p>
          <a:p>
            <a:endParaRPr lang="he-I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כיצד נפתור קונפליקט?</a:t>
            </a:r>
          </a:p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על מנת לפתור את הקונפליקט עלינו להבין את הצד השני, את הצורך שלו, את האמונה והרגשות שלו ולמצוא את שביל הזהב ביננו לבינו.</a:t>
            </a:r>
          </a:p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</a:rPr>
              <a:t>בתמונת מריבת השכנות אתם חשבתם על קונפליקט וגם על פתרון. היה ערעור ומצאתם גישור.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62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לפניכם סרטון המתאר מספר מצבים של קונפליקטים צפו בו ושוחחו עליו בכתה (מתאים לכתות א'-ד)</a:t>
            </a:r>
            <a:endParaRPr lang="he-I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https://www.youtube.com/watch?v=pQl6W4rxhwQ</a:t>
            </a:r>
            <a:endParaRPr lang="he-IL" dirty="0" smtClean="0"/>
          </a:p>
          <a:p>
            <a:r>
              <a:rPr lang="he-IL" dirty="0" smtClean="0"/>
              <a:t>שכונת חיים- נקודת ראות (מומלץ להתחיל בדקה 2:40)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5" name="pQl6W4rxhw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88724" y="30822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50297" y="400598"/>
            <a:ext cx="111620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קישורים על פי גילאים לשיעורי מפתח </a:t>
            </a:r>
            <a:r>
              <a:rPr lang="he-IL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הל"ב</a:t>
            </a:r>
            <a:r>
              <a:rPr lang="he-I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  <a:p>
            <a:pPr algn="ctr"/>
            <a:r>
              <a:rPr lang="he-I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בנושא ניהול קונפליקטים</a:t>
            </a:r>
            <a:endParaRPr lang="he-IL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15864" y="2486526"/>
            <a:ext cx="779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2"/>
              </a:rPr>
              <a:t>http://www.itu.cet.ac.il/</a:t>
            </a:r>
            <a:r>
              <a:rPr lang="he-IL" sz="2000" b="1" dirty="0" smtClean="0">
                <a:hlinkClick r:id="rId2"/>
              </a:rPr>
              <a:t>מריבות-בין-חברים-פעילות-מלווה-לפרק-בסד</a:t>
            </a:r>
            <a:endParaRPr lang="he-IL" sz="2000" b="1" dirty="0" smtClean="0"/>
          </a:p>
          <a:p>
            <a:endParaRPr lang="he-IL" sz="2000" b="1" dirty="0"/>
          </a:p>
          <a:p>
            <a:r>
              <a:rPr lang="he-IL" sz="2000" b="1" dirty="0" smtClean="0"/>
              <a:t>א'-ב'- בין הצלצולים</a:t>
            </a:r>
            <a:endParaRPr lang="he-IL" sz="2000" b="1" dirty="0"/>
          </a:p>
        </p:txBody>
      </p:sp>
      <p:sp>
        <p:nvSpPr>
          <p:cNvPr id="8" name="מלבן 7"/>
          <p:cNvSpPr/>
          <p:nvPr/>
        </p:nvSpPr>
        <p:spPr>
          <a:xfrm>
            <a:off x="4803088" y="3602958"/>
            <a:ext cx="6578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3"/>
              </a:rPr>
              <a:t>http://www.itu.cet.ac.il/</a:t>
            </a:r>
            <a:r>
              <a:rPr lang="he-IL" sz="2400" b="1" dirty="0" smtClean="0">
                <a:hlinkClick r:id="rId3"/>
              </a:rPr>
              <a:t>אוזו-</a:t>
            </a:r>
            <a:r>
              <a:rPr lang="he-IL" sz="2400" b="1" dirty="0" err="1" smtClean="0">
                <a:hlinkClick r:id="rId3"/>
              </a:rPr>
              <a:t>ומוזו</a:t>
            </a:r>
            <a:r>
              <a:rPr lang="he-IL" sz="2400" b="1" dirty="0" smtClean="0">
                <a:hlinkClick r:id="rId3"/>
              </a:rPr>
              <a:t>-מכפר-</a:t>
            </a:r>
            <a:r>
              <a:rPr lang="he-IL" sz="2400" b="1" dirty="0" err="1" smtClean="0">
                <a:hlinkClick r:id="rId3"/>
              </a:rPr>
              <a:t>קאקארוזו</a:t>
            </a:r>
            <a:endParaRPr lang="he-IL" sz="2400" b="1" dirty="0" smtClean="0"/>
          </a:p>
          <a:p>
            <a:r>
              <a:rPr lang="he-IL" sz="2400" b="1" dirty="0" smtClean="0"/>
              <a:t>ג'-ד'  בין הצלצולים</a:t>
            </a:r>
            <a:endParaRPr lang="he-IL" sz="2400" b="1" dirty="0"/>
          </a:p>
        </p:txBody>
      </p:sp>
      <p:sp>
        <p:nvSpPr>
          <p:cNvPr id="9" name="מלבן 8"/>
          <p:cNvSpPr/>
          <p:nvPr/>
        </p:nvSpPr>
        <p:spPr>
          <a:xfrm>
            <a:off x="2502569" y="4806298"/>
            <a:ext cx="9176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4"/>
              </a:rPr>
              <a:t>http://www.itu.cet.ac.il/</a:t>
            </a:r>
            <a:r>
              <a:rPr lang="he-IL" sz="2400" b="1" dirty="0" smtClean="0">
                <a:hlinkClick r:id="rId4"/>
              </a:rPr>
              <a:t>זה-אקטואלי-אוהד-תקף-את-שחקן-הכדורגל-ערן</a:t>
            </a:r>
            <a:endParaRPr lang="he-IL" sz="2400" b="1" dirty="0" smtClean="0"/>
          </a:p>
          <a:p>
            <a:r>
              <a:rPr lang="he-IL" sz="2400" b="1" dirty="0" smtClean="0"/>
              <a:t>ה'-ו' ניהול קונפליקטים אקטואלי.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7579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3211" y="7447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וקצת על הנושא השנתי:</a:t>
            </a:r>
            <a:b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אחדות וייחודיות</a:t>
            </a:r>
            <a:b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בהתייחסות </a:t>
            </a:r>
            <a:r>
              <a:rPr lang="he-I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לא.ב</a:t>
            </a:r>
            <a: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יהודה</a:t>
            </a:r>
            <a:b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שיום הולדתו חל בכ"ה טבת.</a:t>
            </a:r>
            <a:br>
              <a:rPr lang="he-I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ציטוט נוסף של ח.נ. ביאליק</a:t>
            </a:r>
            <a:br>
              <a:rPr lang="he-IL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בנושא תמצאו כאן:</a:t>
            </a:r>
            <a:br>
              <a:rPr lang="he-IL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http://web.nli.org.il/sites/NLI/English/digitallibrary/Pages/Viewer.aspx?presentorid=NLI_EDU&amp;docid=NNL03_EDUSP5098</a:t>
            </a:r>
            <a:r>
              <a:rPr lang="he-IL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he-I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53" y="20805"/>
            <a:ext cx="6019048" cy="68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3211" y="0"/>
            <a:ext cx="10515600" cy="1325563"/>
          </a:xfrm>
        </p:spPr>
        <p:txBody>
          <a:bodyPr/>
          <a:lstStyle/>
          <a:p>
            <a:r>
              <a:rPr lang="he-I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ועוד הרבה אפשרויות איכותיות לשימוש נרחב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0916" y="1509169"/>
            <a:ext cx="10515600" cy="4351338"/>
          </a:xfrm>
        </p:spPr>
        <p:txBody>
          <a:bodyPr>
            <a:noAutofit/>
          </a:bodyPr>
          <a:lstStyle/>
          <a:p>
            <a:r>
              <a:rPr lang="he-IL" sz="1600" dirty="0" smtClean="0"/>
              <a:t>פתגמים - ניתן לבחור פתגם ולדון בו.</a:t>
            </a:r>
          </a:p>
          <a:p>
            <a:r>
              <a:rPr lang="he-IL" sz="1600" dirty="0" smtClean="0"/>
              <a:t>שירים להשמעה</a:t>
            </a:r>
          </a:p>
          <a:p>
            <a:r>
              <a:rPr lang="he-IL" sz="1600" dirty="0" smtClean="0"/>
              <a:t>ספרים לכתות א-ב  , ספרים לכתות ג-ד  ,  ספרים לכתות ה-ו</a:t>
            </a:r>
          </a:p>
          <a:p>
            <a:r>
              <a:rPr lang="he-IL" sz="1600" dirty="0" smtClean="0"/>
              <a:t>הסבר על ששת כובעי החשיבה של דה בונו- אפשר להציגן בכתה ולנסות לפתור באמצעות כל הכובעים/ מניעת קונפליקטים באמצעות מודל </a:t>
            </a:r>
            <a:r>
              <a:rPr lang="he-IL" sz="1600" dirty="0" err="1" smtClean="0"/>
              <a:t>אפר"ת</a:t>
            </a:r>
            <a:r>
              <a:rPr lang="he-IL" sz="1600" dirty="0" smtClean="0"/>
              <a:t>- מצגת</a:t>
            </a:r>
          </a:p>
          <a:p>
            <a:r>
              <a:rPr lang="he-IL" sz="1600" dirty="0" err="1" smtClean="0"/>
              <a:t>הכל</a:t>
            </a:r>
            <a:r>
              <a:rPr lang="he-IL" sz="1600" dirty="0" smtClean="0"/>
              <a:t> ענין של פרשנות- ניתן להציג את </a:t>
            </a:r>
            <a:r>
              <a:rPr lang="he-IL" sz="1600" dirty="0" err="1" smtClean="0"/>
              <a:t>הסירטון</a:t>
            </a:r>
            <a:r>
              <a:rPr lang="he-IL" sz="1600" dirty="0" smtClean="0"/>
              <a:t> "של מי השורה הזאת", ואז להציג את מודל </a:t>
            </a:r>
            <a:r>
              <a:rPr lang="he-IL" sz="1600" dirty="0" err="1" smtClean="0"/>
              <a:t>אפר"ת</a:t>
            </a:r>
            <a:endParaRPr lang="he-IL" sz="1600" dirty="0" smtClean="0"/>
          </a:p>
          <a:p>
            <a:r>
              <a:rPr lang="he-IL" sz="1600" dirty="0" smtClean="0"/>
              <a:t>מודל של בי"ס גורדון לניהול דילמה- ע"</a:t>
            </a:r>
            <a:r>
              <a:rPr lang="en-US" sz="1600" dirty="0" smtClean="0"/>
              <a:t>H </a:t>
            </a:r>
            <a:r>
              <a:rPr lang="he-IL" sz="1600" dirty="0" smtClean="0"/>
              <a:t>ראיית הערך, ראיית המחיר, ובחירה בדרך עם המחיר הנמוך ביותר.</a:t>
            </a:r>
          </a:p>
          <a:p>
            <a:r>
              <a:rPr lang="he-IL" sz="1600" dirty="0" err="1" smtClean="0"/>
              <a:t>מישחק</a:t>
            </a:r>
            <a:r>
              <a:rPr lang="he-IL" sz="1600" dirty="0" smtClean="0"/>
              <a:t> </a:t>
            </a:r>
            <a:r>
              <a:rPr lang="he-IL" sz="1600" dirty="0" err="1" smtClean="0"/>
              <a:t>רבעיות</a:t>
            </a:r>
            <a:r>
              <a:rPr lang="he-IL" sz="1600" dirty="0" smtClean="0"/>
              <a:t>- התנהגויות מונעות קונפליקט- הוראות למשחק.</a:t>
            </a:r>
          </a:p>
          <a:p>
            <a:r>
              <a:rPr lang="he-IL" sz="1600" dirty="0" smtClean="0"/>
              <a:t>רקע למורים  על ניהול </a:t>
            </a:r>
            <a:r>
              <a:rPr lang="he-IL" sz="1600" dirty="0" err="1" smtClean="0"/>
              <a:t>קונפלקטים</a:t>
            </a:r>
            <a:r>
              <a:rPr lang="he-IL" sz="1600" dirty="0" smtClean="0"/>
              <a:t>   </a:t>
            </a:r>
          </a:p>
          <a:p>
            <a:r>
              <a:rPr lang="he-IL" sz="1600" dirty="0" smtClean="0"/>
              <a:t>גלגל פתרון בעיות- הועלה ע"י ורד מושקוביץ בקבוצת מורות משקיעות- ניתן להקטין ולחלק כמחזיק מפתחות לאחר שגרור ערך החודש.</a:t>
            </a:r>
          </a:p>
          <a:p>
            <a:r>
              <a:rPr lang="he-IL" sz="1600" dirty="0" smtClean="0"/>
              <a:t>טקס ערך החודש- טקס המדגיש את הפתרונות </a:t>
            </a:r>
            <a:r>
              <a:rPr lang="he-IL" sz="1600" dirty="0" err="1" smtClean="0"/>
              <a:t>להמנעות</a:t>
            </a:r>
            <a:r>
              <a:rPr lang="he-IL" sz="1600" dirty="0" smtClean="0"/>
              <a:t> מקונפליקט על פי הסילבוס של מפתח </a:t>
            </a:r>
            <a:r>
              <a:rPr lang="he-IL" sz="1600" dirty="0" err="1" smtClean="0"/>
              <a:t>הל"ב</a:t>
            </a:r>
            <a:endParaRPr lang="he-IL" sz="1600" dirty="0" smtClean="0"/>
          </a:p>
          <a:p>
            <a:r>
              <a:rPr lang="he-IL" sz="1600" dirty="0" smtClean="0"/>
              <a:t>טקס נוסף המשלב את גדר כבשה ואיש עם בעיה</a:t>
            </a:r>
          </a:p>
          <a:p>
            <a:r>
              <a:rPr lang="he-IL" sz="1600" dirty="0" smtClean="0"/>
              <a:t>שיגרור ערך החודש: אוסף 1, אוסף 2-(מומר ל-</a:t>
            </a:r>
            <a:r>
              <a:rPr lang="en-US" sz="1600" dirty="0" smtClean="0"/>
              <a:t>PDF, </a:t>
            </a:r>
            <a:r>
              <a:rPr lang="he-IL" sz="1600" dirty="0" smtClean="0"/>
              <a:t>לכן חלק  מהעמודים בכתב ראי, בין העמודים </a:t>
            </a:r>
            <a:r>
              <a:rPr lang="he-IL" sz="1600" dirty="0" err="1" smtClean="0"/>
              <a:t>הרלוונטים</a:t>
            </a:r>
            <a:r>
              <a:rPr lang="he-IL" sz="1600" dirty="0" smtClean="0"/>
              <a:t>)</a:t>
            </a:r>
          </a:p>
          <a:p>
            <a:r>
              <a:rPr lang="he-IL" sz="1600" dirty="0" smtClean="0"/>
              <a:t>הפסקות פעילות- אוסף 1, אוסף 2</a:t>
            </a:r>
          </a:p>
        </p:txBody>
      </p:sp>
    </p:spTree>
    <p:extLst>
      <p:ext uri="{BB962C8B-B14F-4D97-AF65-F5344CB8AC3E}">
        <p14:creationId xmlns:p14="http://schemas.microsoft.com/office/powerpoint/2010/main" val="35139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34653" y="54170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רעיונות למעגלי שיח/פעילות בכיתות:</a:t>
            </a:r>
          </a:p>
          <a:p>
            <a:r>
              <a:rPr lang="he-IL" dirty="0" smtClean="0"/>
              <a:t>פעילות לזיהוי גורמי הקונפליקט ומציאת פתרונות</a:t>
            </a:r>
          </a:p>
          <a:p>
            <a:r>
              <a:rPr lang="he-IL" dirty="0" smtClean="0"/>
              <a:t>אוסף רעיונות לפעילות בכיתות</a:t>
            </a:r>
          </a:p>
          <a:p>
            <a:r>
              <a:rPr lang="he-IL" dirty="0" smtClean="0"/>
              <a:t>לכל בעיה שני צבעים-פעילות המציעה </a:t>
            </a:r>
            <a:r>
              <a:rPr lang="he-IL" dirty="0" err="1" smtClean="0"/>
              <a:t>להכנס</a:t>
            </a:r>
            <a:r>
              <a:rPr lang="he-IL" dirty="0" smtClean="0"/>
              <a:t> לנעלי הדמויות מאגדות הילדים, ולראות את הצד השני של המטבע. הזדהות עם נקודת מבט שונה. </a:t>
            </a:r>
          </a:p>
          <a:p>
            <a:r>
              <a:rPr lang="he-IL" dirty="0" smtClean="0"/>
              <a:t>ממלחמה לשלום-פעילות בעקבות הסכם השלום עם ירדן לכתות ד'</a:t>
            </a:r>
          </a:p>
          <a:p>
            <a:r>
              <a:rPr lang="he-IL" dirty="0" smtClean="0"/>
              <a:t>מערכי דילמות למגוון שכבות גיל:</a:t>
            </a:r>
          </a:p>
          <a:p>
            <a:r>
              <a:rPr lang="he-IL" dirty="0" smtClean="0"/>
              <a:t>לצעירים- הקיפודים</a:t>
            </a:r>
          </a:p>
          <a:p>
            <a:r>
              <a:rPr lang="he-IL" dirty="0" smtClean="0"/>
              <a:t>פעילות מחלוקות ודילמות לכתות ה-ו</a:t>
            </a:r>
          </a:p>
          <a:p>
            <a:r>
              <a:rPr lang="he-IL" dirty="0" smtClean="0"/>
              <a:t>משחק התפוז- דילמה שמביאה למסקנה שכל צד יכול לזכות-רק אם יערכו דיאלוג ויבינו אחד את צרכי השני.</a:t>
            </a:r>
          </a:p>
          <a:p>
            <a:r>
              <a:rPr lang="he-IL" dirty="0" smtClean="0"/>
              <a:t>שני החמורים- תמונה הממחישה </a:t>
            </a:r>
            <a:r>
              <a:rPr lang="he-IL" dirty="0" err="1" smtClean="0"/>
              <a:t>סיכסוך</a:t>
            </a:r>
            <a:r>
              <a:rPr lang="he-IL" dirty="0" smtClean="0"/>
              <a:t> שניתן לפתור אותו רק ע"י הסכמה- ניתן לשוחח אחר כך עם הילדים- כיצד הם הגיעו להסכמה: ע"י שיח/ויתור/ראיית צרכי האחר </a:t>
            </a:r>
            <a:r>
              <a:rPr lang="he-IL" dirty="0" err="1" smtClean="0"/>
              <a:t>וכו</a:t>
            </a:r>
            <a:r>
              <a:rPr lang="he-IL" dirty="0" smtClean="0"/>
              <a:t>'…</a:t>
            </a:r>
          </a:p>
          <a:p>
            <a:r>
              <a:rPr lang="he-IL" dirty="0" smtClean="0"/>
              <a:t>דומינו מ"ערך לדרך"-בכל אבן שם של "ערך" ו"ביטוי התנהגות". על התלמיד לחבר ערך לביטוי התנהגות.                                                     בסוף המשחק – נעורר דיון סביב הפער בין ערכים להתנהגות.</a:t>
            </a:r>
          </a:p>
          <a:p>
            <a:r>
              <a:rPr lang="he-IL" dirty="0" smtClean="0"/>
              <a:t>נקודות מבט-פעילות באתר אופק- תמונות המביעות </a:t>
            </a:r>
            <a:r>
              <a:rPr lang="he-IL" dirty="0" err="1" smtClean="0"/>
              <a:t>סיכסוך</a:t>
            </a:r>
            <a:r>
              <a:rPr lang="he-IL" dirty="0" smtClean="0"/>
              <a:t>, ניסיון לנחש מה הדמות אומרת/חושבת..</a:t>
            </a:r>
          </a:p>
          <a:p>
            <a:r>
              <a:rPr lang="he-IL" dirty="0" smtClean="0"/>
              <a:t>המלצה על ספר:" </a:t>
            </a:r>
            <a:r>
              <a:rPr lang="he-IL" dirty="0" err="1" smtClean="0"/>
              <a:t>המיכל</a:t>
            </a:r>
            <a:r>
              <a:rPr lang="he-IL" dirty="0" smtClean="0"/>
              <a:t> הסודי של סבא </a:t>
            </a:r>
            <a:r>
              <a:rPr lang="he-IL" dirty="0" err="1" smtClean="0"/>
              <a:t>ז'מיקו</a:t>
            </a:r>
            <a:r>
              <a:rPr lang="he-IL" dirty="0" smtClean="0"/>
              <a:t>"- ספר מקסים, עם מסר ממש מוצלח!</a:t>
            </a:r>
          </a:p>
          <a:p>
            <a:r>
              <a:rPr lang="he-IL" dirty="0" smtClean="0"/>
              <a:t>סיפור שנותן כלים להתמודדות בזמן </a:t>
            </a:r>
            <a:r>
              <a:rPr lang="he-IL" dirty="0" err="1" smtClean="0"/>
              <a:t>קונפליקט.התמודדות</a:t>
            </a:r>
            <a:r>
              <a:rPr lang="he-IL" dirty="0" smtClean="0"/>
              <a:t> מול כעסים.</a:t>
            </a:r>
          </a:p>
          <a:p>
            <a:r>
              <a:rPr lang="he-IL" dirty="0" smtClean="0"/>
              <a:t>מי שהעביר בשנים קודמות את "חוסן" זה מזכיר את טכניקת "מזוודת הקסם".</a:t>
            </a:r>
          </a:p>
          <a:p>
            <a:r>
              <a:rPr lang="he-IL" dirty="0" smtClean="0"/>
              <a:t>פעילות בעקבות: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8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